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61"/>
  </p:notesMasterIdLst>
  <p:sldIdLst>
    <p:sldId id="313" r:id="rId2"/>
    <p:sldId id="257" r:id="rId3"/>
    <p:sldId id="258" r:id="rId4"/>
    <p:sldId id="259" r:id="rId5"/>
    <p:sldId id="260" r:id="rId6"/>
    <p:sldId id="261" r:id="rId7"/>
    <p:sldId id="262" r:id="rId8"/>
    <p:sldId id="263" r:id="rId9"/>
    <p:sldId id="314" r:id="rId10"/>
    <p:sldId id="264" r:id="rId11"/>
    <p:sldId id="265" r:id="rId12"/>
    <p:sldId id="266" r:id="rId13"/>
    <p:sldId id="267" r:id="rId14"/>
    <p:sldId id="268" r:id="rId15"/>
    <p:sldId id="315"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Lst>
  <p:sldSz cx="9144000" cy="6858000" type="screen4x3"/>
  <p:notesSz cx="9144000" cy="6858000"/>
  <p:embeddedFontLst>
    <p:embeddedFont>
      <p:font typeface="Calibri" panose="020F0502020204030204" pitchFamily="34" charset="0"/>
      <p:regular r:id="rId62"/>
      <p:bold r:id="rId63"/>
      <p:italic r:id="rId64"/>
      <p:boldItalic r:id="rId65"/>
    </p:embeddedFont>
    <p:embeddedFont>
      <p:font typeface="Sitka Small" panose="02000505000000020004" pitchFamily="2" charset="0"/>
      <p:regular r:id="rId66"/>
      <p:bold r:id="rId67"/>
      <p:italic r:id="rId68"/>
      <p:boldItalic r:id="rId69"/>
    </p:embeddedFont>
    <p:embeddedFont>
      <p:font typeface="Arial" panose="020B0604020202020204" pitchFamily="34" charset="0"/>
      <p:regular r:id="rId70"/>
      <p:bold r:id="rId71"/>
      <p:italic r:id="rId72"/>
    </p:embeddedFont>
    <p:embeddedFont>
      <p:font typeface="Times New Roman" panose="02020603050405020304" pitchFamily="18" charset="0"/>
      <p:regular r:id="rId73"/>
    </p:embeddedFont>
    <p:embeddedFont>
      <p:font typeface="Trebuchet MS" panose="020B0603020202020204" pitchFamily="34" charset="0"/>
      <p:regular r:id="rId74"/>
      <p:bold r:id="rId75"/>
      <p:italic r:id="rId76"/>
      <p:boldItalic r:id="rId77"/>
    </p:embeddedFont>
    <p:embeddedFont>
      <p:font typeface="Tahoma" panose="020B0604030504040204" pitchFamily="34" charset="0"/>
      <p:regular r:id="rId78"/>
      <p:bold r:id="rId79"/>
    </p:embeddedFont>
  </p:embeddedFontLst>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65" autoAdjust="0"/>
    <p:restoredTop sz="94660"/>
  </p:normalViewPr>
  <p:slideViewPr>
    <p:cSldViewPr>
      <p:cViewPr varScale="1">
        <p:scale>
          <a:sx n="78" d="100"/>
          <a:sy n="78" d="100"/>
        </p:scale>
        <p:origin x="1603" y="5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2.fntdata"/><Relationship Id="rId68" Type="http://schemas.openxmlformats.org/officeDocument/2006/relationships/font" Target="fonts/font7.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4.xml"/><Relationship Id="rId61" Type="http://schemas.openxmlformats.org/officeDocument/2006/relationships/notesMaster" Target="notesMasters/notesMaster1.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1.fntdata"/><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5.fntdata"/><Relationship Id="rId7" Type="http://schemas.openxmlformats.org/officeDocument/2006/relationships/slide" Target="slides/slide6.xml"/><Relationship Id="rId71"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5.fntdata"/></Relationships>
</file>

<file path=ppt/media/image1.png>
</file>

<file path=ppt/media/image10.jpg>
</file>

<file path=ppt/media/image11.png>
</file>

<file path=ppt/media/image12.png>
</file>

<file path=ppt/media/image13.png>
</file>

<file path=ppt/media/image14.png>
</file>

<file path=ppt/media/image15.jpg>
</file>

<file path=ppt/media/image16.jpg>
</file>

<file path=ppt/media/image17.jpg>
</file>

<file path=ppt/media/image18.png>
</file>

<file path=ppt/media/image19.png>
</file>

<file path=ppt/media/image2.jpg>
</file>

<file path=ppt/media/image20.jpg>
</file>

<file path=ppt/media/image21.jpg>
</file>

<file path=ppt/media/image22.jpg>
</file>

<file path=ppt/media/image23.png>
</file>

<file path=ppt/media/image24.png>
</file>

<file path=ppt/media/image25.jpg>
</file>

<file path=ppt/media/image26.png>
</file>

<file path=ppt/media/image27.jpg>
</file>

<file path=ppt/media/image28.jpg>
</file>

<file path=ppt/media/image29.png>
</file>

<file path=ppt/media/image3.png>
</file>

<file path=ppt/media/image30.jpg>
</file>

<file path=ppt/media/image31.jpg>
</file>

<file path=ppt/media/image32.jpg>
</file>

<file path=ppt/media/image33.jpg>
</file>

<file path=ppt/media/image34.png>
</file>

<file path=ppt/media/image35.png>
</file>

<file path=ppt/media/image36.pn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64461FC9-78D0-4ADA-90A1-9A20239D5817}" type="datetimeFigureOut">
              <a:rPr lang="tr-TR" smtClean="0"/>
              <a:t>15.11.2020</a:t>
            </a:fld>
            <a:endParaRPr lang="tr-TR"/>
          </a:p>
        </p:txBody>
      </p:sp>
      <p:sp>
        <p:nvSpPr>
          <p:cNvPr id="4" name="Slayt Görüntüsü Yer Tutucusu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27A67082-B4F1-4A90-9A5B-F67F4895B38B}" type="slidenum">
              <a:rPr lang="tr-TR" smtClean="0"/>
              <a:t>‹#›</a:t>
            </a:fld>
            <a:endParaRPr lang="tr-TR"/>
          </a:p>
        </p:txBody>
      </p:sp>
    </p:spTree>
    <p:extLst>
      <p:ext uri="{BB962C8B-B14F-4D97-AF65-F5344CB8AC3E}">
        <p14:creationId xmlns:p14="http://schemas.microsoft.com/office/powerpoint/2010/main" val="4768908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220D3E8D-DE9B-4410-BB0D-E86DC0CF7C16}" type="slidenum">
              <a:rPr lang="en-US" smtClean="0"/>
              <a:t>1</a:t>
            </a:fld>
            <a:endParaRPr lang="en-US"/>
          </a:p>
        </p:txBody>
      </p:sp>
    </p:spTree>
    <p:extLst>
      <p:ext uri="{BB962C8B-B14F-4D97-AF65-F5344CB8AC3E}">
        <p14:creationId xmlns:p14="http://schemas.microsoft.com/office/powerpoint/2010/main" val="3904541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36257" y="272415"/>
            <a:ext cx="8071485" cy="1123315"/>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6" name="Holder 6"/>
          <p:cNvSpPr>
            <a:spLocks noGrp="1"/>
          </p:cNvSpPr>
          <p:nvPr>
            <p:ph type="sldNum" sz="quarter" idx="7"/>
          </p:nvPr>
        </p:nvSpPr>
        <p:spPr/>
        <p:txBody>
          <a:bodyPr lIns="0" tIns="0" rIns="0" bIns="0"/>
          <a:lstStyle>
            <a:lvl1pPr>
              <a:defRPr sz="1400" b="0" i="0">
                <a:solidFill>
                  <a:schemeClr val="tx1"/>
                </a:solidFill>
                <a:latin typeface="Arial"/>
                <a:cs typeface="Arial"/>
              </a:defRPr>
            </a:lvl1pPr>
          </a:lstStyle>
          <a:p>
            <a:pPr marL="38100">
              <a:lnSpc>
                <a:spcPts val="1645"/>
              </a:lnSpc>
            </a:pPr>
            <a:fld id="{81D60167-4931-47E6-BA6A-407CBD079E47}" type="slidenum">
              <a:rPr spc="-5" dirty="0"/>
              <a:t>‹#›</a:t>
            </a:fld>
            <a:endParaRPr spc="-5"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333399"/>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2000" b="0" i="0">
                <a:solidFill>
                  <a:schemeClr val="tx1"/>
                </a:solidFill>
                <a:latin typeface="Arial"/>
                <a:cs typeface="Arial"/>
              </a:defRPr>
            </a:lvl1pPr>
          </a:lstStyle>
          <a:p>
            <a:endParaRPr/>
          </a:p>
        </p:txBody>
      </p:sp>
      <p:sp>
        <p:nvSpPr>
          <p:cNvPr id="6" name="Holder 6"/>
          <p:cNvSpPr>
            <a:spLocks noGrp="1"/>
          </p:cNvSpPr>
          <p:nvPr>
            <p:ph type="sldNum" sz="quarter" idx="7"/>
          </p:nvPr>
        </p:nvSpPr>
        <p:spPr/>
        <p:txBody>
          <a:bodyPr lIns="0" tIns="0" rIns="0" bIns="0"/>
          <a:lstStyle>
            <a:lvl1pPr>
              <a:defRPr sz="1400" b="0" i="0">
                <a:solidFill>
                  <a:schemeClr val="tx1"/>
                </a:solidFill>
                <a:latin typeface="Arial"/>
                <a:cs typeface="Arial"/>
              </a:defRPr>
            </a:lvl1pPr>
          </a:lstStyle>
          <a:p>
            <a:pPr marL="38100">
              <a:lnSpc>
                <a:spcPts val="1645"/>
              </a:lnSpc>
            </a:pPr>
            <a:fld id="{81D60167-4931-47E6-BA6A-407CBD079E47}" type="slidenum">
              <a:rPr spc="-5" dirty="0"/>
              <a:t>‹#›</a:t>
            </a:fld>
            <a:endParaRPr spc="-5"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333399"/>
                </a:solidFill>
                <a:latin typeface="Arial"/>
                <a:cs typeface="Arial"/>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7" name="Holder 7"/>
          <p:cNvSpPr>
            <a:spLocks noGrp="1"/>
          </p:cNvSpPr>
          <p:nvPr>
            <p:ph type="sldNum" sz="quarter" idx="7"/>
          </p:nvPr>
        </p:nvSpPr>
        <p:spPr/>
        <p:txBody>
          <a:bodyPr lIns="0" tIns="0" rIns="0" bIns="0"/>
          <a:lstStyle>
            <a:lvl1pPr>
              <a:defRPr sz="1400" b="0" i="0">
                <a:solidFill>
                  <a:schemeClr val="tx1"/>
                </a:solidFill>
                <a:latin typeface="Arial"/>
                <a:cs typeface="Arial"/>
              </a:defRPr>
            </a:lvl1pPr>
          </a:lstStyle>
          <a:p>
            <a:pPr marL="38100">
              <a:lnSpc>
                <a:spcPts val="1645"/>
              </a:lnSpc>
            </a:pPr>
            <a:fld id="{81D60167-4931-47E6-BA6A-407CBD079E47}" type="slidenum">
              <a:rPr spc="-5" dirty="0"/>
              <a:t>‹#›</a:t>
            </a:fld>
            <a:endParaRPr spc="-5"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333399"/>
                </a:solidFill>
                <a:latin typeface="Arial"/>
                <a:cs typeface="Arial"/>
              </a:defRPr>
            </a:lvl1pPr>
          </a:lstStyle>
          <a:p>
            <a:endParaRPr/>
          </a:p>
        </p:txBody>
      </p:sp>
      <p:sp>
        <p:nvSpPr>
          <p:cNvPr id="5" name="Holder 5"/>
          <p:cNvSpPr>
            <a:spLocks noGrp="1"/>
          </p:cNvSpPr>
          <p:nvPr>
            <p:ph type="sldNum" sz="quarter" idx="7"/>
          </p:nvPr>
        </p:nvSpPr>
        <p:spPr/>
        <p:txBody>
          <a:bodyPr lIns="0" tIns="0" rIns="0" bIns="0"/>
          <a:lstStyle>
            <a:lvl1pPr>
              <a:defRPr sz="1400" b="0" i="0">
                <a:solidFill>
                  <a:schemeClr val="tx1"/>
                </a:solidFill>
                <a:latin typeface="Arial"/>
                <a:cs typeface="Arial"/>
              </a:defRPr>
            </a:lvl1pPr>
          </a:lstStyle>
          <a:p>
            <a:pPr marL="38100">
              <a:lnSpc>
                <a:spcPts val="1645"/>
              </a:lnSpc>
            </a:pPr>
            <a:fld id="{81D60167-4931-47E6-BA6A-407CBD079E47}" type="slidenum">
              <a:rPr spc="-5" dirty="0"/>
              <a:t>‹#›</a:t>
            </a:fld>
            <a:endParaRPr spc="-5"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4" name="Holder 4"/>
          <p:cNvSpPr>
            <a:spLocks noGrp="1"/>
          </p:cNvSpPr>
          <p:nvPr>
            <p:ph type="sldNum" sz="quarter" idx="7"/>
          </p:nvPr>
        </p:nvSpPr>
        <p:spPr/>
        <p:txBody>
          <a:bodyPr lIns="0" tIns="0" rIns="0" bIns="0"/>
          <a:lstStyle>
            <a:lvl1pPr>
              <a:defRPr sz="1400" b="0" i="0">
                <a:solidFill>
                  <a:schemeClr val="tx1"/>
                </a:solidFill>
                <a:latin typeface="Arial"/>
                <a:cs typeface="Arial"/>
              </a:defRPr>
            </a:lvl1pPr>
          </a:lstStyle>
          <a:p>
            <a:pPr marL="38100">
              <a:lnSpc>
                <a:spcPts val="1645"/>
              </a:lnSpc>
            </a:pPr>
            <a:fld id="{81D60167-4931-47E6-BA6A-407CBD079E47}" type="slidenum">
              <a:rPr spc="-5" dirty="0"/>
              <a:t>‹#›</a:t>
            </a:fld>
            <a:endParaRPr spc="-5"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0" i="0">
                <a:solidFill>
                  <a:srgbClr val="424456"/>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2600" b="0" i="0">
                <a:solidFill>
                  <a:schemeClr val="tx1"/>
                </a:solidFill>
                <a:latin typeface="Times New Roman"/>
                <a:cs typeface="Times New Roman"/>
              </a:defRPr>
            </a:lvl1pPr>
          </a:lstStyle>
          <a:p>
            <a:endParaRPr/>
          </a:p>
        </p:txBody>
      </p:sp>
      <p:sp>
        <p:nvSpPr>
          <p:cNvPr id="5" name="Metin Yer Tutucusu 4"/>
          <p:cNvSpPr>
            <a:spLocks noGrp="1"/>
          </p:cNvSpPr>
          <p:nvPr>
            <p:ph type="body" sz="quarter" idx="10" hasCustomPrompt="1"/>
          </p:nvPr>
        </p:nvSpPr>
        <p:spPr>
          <a:xfrm>
            <a:off x="0" y="6373091"/>
            <a:ext cx="9144000" cy="1508105"/>
          </a:xfrm>
        </p:spPr>
        <p:txBody>
          <a:bodyPr/>
          <a:lstStyle>
            <a:lvl1pPr algn="ctr">
              <a:defRPr baseline="0"/>
            </a:lvl1pPr>
            <a:lvl2pPr algn="ctr">
              <a:defRPr/>
            </a:lvl2pPr>
            <a:lvl3pPr algn="ctr">
              <a:defRPr/>
            </a:lvl3pPr>
            <a:lvl4pPr algn="ctr">
              <a:defRPr/>
            </a:lvl4pPr>
            <a:lvl5pPr algn="ctr">
              <a:defRPr/>
            </a:lvl5pPr>
          </a:lstStyle>
          <a:p>
            <a:pPr lvl="0"/>
            <a:r>
              <a:rPr lang="en-US" dirty="0" smtClean="0"/>
              <a:t>PhD </a:t>
            </a:r>
            <a:r>
              <a:rPr lang="en-US" dirty="0" err="1" smtClean="0"/>
              <a:t>Furkan</a:t>
            </a:r>
            <a:r>
              <a:rPr lang="en-US" dirty="0" smtClean="0"/>
              <a:t> </a:t>
            </a:r>
            <a:r>
              <a:rPr lang="en-US" dirty="0" err="1" smtClean="0"/>
              <a:t>Gözükara</a:t>
            </a:r>
            <a:r>
              <a:rPr lang="en-US" dirty="0" smtClean="0"/>
              <a:t>, </a:t>
            </a:r>
            <a:r>
              <a:rPr lang="en-US" dirty="0" err="1" smtClean="0"/>
              <a:t>Toros</a:t>
            </a:r>
            <a:r>
              <a:rPr lang="en-US" dirty="0" smtClean="0"/>
              <a:t> University</a:t>
            </a:r>
            <a:endParaRPr lang="tr-TR" dirty="0" smtClean="0"/>
          </a:p>
          <a:p>
            <a:pPr lvl="1"/>
            <a:r>
              <a:rPr lang="tr-TR" dirty="0" smtClean="0"/>
              <a:t>İkinci düzey</a:t>
            </a:r>
          </a:p>
          <a:p>
            <a:pPr lvl="2"/>
            <a:r>
              <a:rPr lang="tr-TR" dirty="0" smtClean="0"/>
              <a:t>Üçüncü düzey</a:t>
            </a:r>
          </a:p>
          <a:p>
            <a:pPr lvl="3"/>
            <a:r>
              <a:rPr lang="tr-TR" dirty="0" smtClean="0"/>
              <a:t>Dördüncü düzey</a:t>
            </a:r>
          </a:p>
          <a:p>
            <a:pPr lvl="4"/>
            <a:r>
              <a:rPr lang="tr-TR" dirty="0" smtClean="0"/>
              <a:t>Beşinci düzey</a:t>
            </a:r>
            <a:endParaRPr lang="en-US" dirty="0"/>
          </a:p>
        </p:txBody>
      </p:sp>
    </p:spTree>
    <p:extLst>
      <p:ext uri="{BB962C8B-B14F-4D97-AF65-F5344CB8AC3E}">
        <p14:creationId xmlns:p14="http://schemas.microsoft.com/office/powerpoint/2010/main" val="25249055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457200" y="6172200"/>
            <a:ext cx="8229600" cy="0"/>
          </a:xfrm>
          <a:custGeom>
            <a:avLst/>
            <a:gdLst/>
            <a:ahLst/>
            <a:cxnLst/>
            <a:rect l="l" t="t" r="r" b="b"/>
            <a:pathLst>
              <a:path w="8229600">
                <a:moveTo>
                  <a:pt x="0" y="0"/>
                </a:moveTo>
                <a:lnTo>
                  <a:pt x="8229600" y="0"/>
                </a:lnTo>
              </a:path>
            </a:pathLst>
          </a:custGeom>
          <a:ln w="10160">
            <a:solidFill>
              <a:srgbClr val="6666FF"/>
            </a:solidFill>
          </a:ln>
        </p:spPr>
        <p:txBody>
          <a:bodyPr wrap="square" lIns="0" tIns="0" rIns="0" bIns="0" rtlCol="0"/>
          <a:lstStyle/>
          <a:p>
            <a:endParaRPr/>
          </a:p>
        </p:txBody>
      </p:sp>
      <p:sp>
        <p:nvSpPr>
          <p:cNvPr id="2" name="Holder 2"/>
          <p:cNvSpPr>
            <a:spLocks noGrp="1"/>
          </p:cNvSpPr>
          <p:nvPr>
            <p:ph type="title"/>
          </p:nvPr>
        </p:nvSpPr>
        <p:spPr>
          <a:xfrm>
            <a:off x="536257" y="272415"/>
            <a:ext cx="8071485" cy="1123315"/>
          </a:xfrm>
          <a:prstGeom prst="rect">
            <a:avLst/>
          </a:prstGeom>
        </p:spPr>
        <p:txBody>
          <a:bodyPr wrap="square" lIns="0" tIns="0" rIns="0" bIns="0">
            <a:spAutoFit/>
          </a:bodyPr>
          <a:lstStyle>
            <a:lvl1pPr>
              <a:defRPr sz="3600" b="0" i="0">
                <a:solidFill>
                  <a:srgbClr val="333399"/>
                </a:solidFill>
                <a:latin typeface="Arial"/>
                <a:cs typeface="Arial"/>
              </a:defRPr>
            </a:lvl1pPr>
          </a:lstStyle>
          <a:p>
            <a:endParaRPr/>
          </a:p>
        </p:txBody>
      </p:sp>
      <p:sp>
        <p:nvSpPr>
          <p:cNvPr id="3" name="Holder 3"/>
          <p:cNvSpPr>
            <a:spLocks noGrp="1"/>
          </p:cNvSpPr>
          <p:nvPr>
            <p:ph type="body" idx="1"/>
          </p:nvPr>
        </p:nvSpPr>
        <p:spPr>
          <a:xfrm>
            <a:off x="78739" y="1774190"/>
            <a:ext cx="6157595" cy="2525395"/>
          </a:xfrm>
          <a:prstGeom prst="rect">
            <a:avLst/>
          </a:prstGeom>
        </p:spPr>
        <p:txBody>
          <a:bodyPr wrap="square" lIns="0" tIns="0" rIns="0" bIns="0">
            <a:spAutoFit/>
          </a:bodyPr>
          <a:lstStyle>
            <a:lvl1pPr>
              <a:defRPr sz="2000" b="0" i="0">
                <a:solidFill>
                  <a:schemeClr val="tx1"/>
                </a:solidFill>
                <a:latin typeface="Arial"/>
                <a:cs typeface="Arial"/>
              </a:defRPr>
            </a:lvl1pPr>
          </a:lstStyle>
          <a:p>
            <a:endParaRPr/>
          </a:p>
        </p:txBody>
      </p:sp>
      <p:sp>
        <p:nvSpPr>
          <p:cNvPr id="6" name="Holder 6"/>
          <p:cNvSpPr>
            <a:spLocks noGrp="1"/>
          </p:cNvSpPr>
          <p:nvPr>
            <p:ph type="sldNum" sz="quarter" idx="7"/>
          </p:nvPr>
        </p:nvSpPr>
        <p:spPr>
          <a:xfrm>
            <a:off x="8361426" y="6292547"/>
            <a:ext cx="274320" cy="224154"/>
          </a:xfrm>
          <a:prstGeom prst="rect">
            <a:avLst/>
          </a:prstGeom>
        </p:spPr>
        <p:txBody>
          <a:bodyPr wrap="square" lIns="0" tIns="0" rIns="0" bIns="0">
            <a:spAutoFit/>
          </a:bodyPr>
          <a:lstStyle>
            <a:lvl1pPr>
              <a:defRPr sz="1400" b="0" i="0">
                <a:solidFill>
                  <a:schemeClr val="tx1"/>
                </a:solidFill>
                <a:latin typeface="Arial"/>
                <a:cs typeface="Arial"/>
              </a:defRPr>
            </a:lvl1pPr>
          </a:lstStyle>
          <a:p>
            <a:pPr marL="38100">
              <a:lnSpc>
                <a:spcPts val="1645"/>
              </a:lnSpc>
            </a:pPr>
            <a:fld id="{81D60167-4931-47E6-BA6A-407CBD079E47}" type="slidenum">
              <a:rPr spc="-5" dirty="0"/>
              <a:t>‹#›</a:t>
            </a:fld>
            <a:endParaRPr spc="-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iming>
    <p:tnLst>
      <p:par>
        <p:cTn id="1" dur="indefinite" restart="never" nodeType="tmRoot"/>
      </p:par>
    </p:tnLst>
  </p:timing>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http://www.slideshare.net/GiacomoVacca/docker-from-scratch"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2.xml"/><Relationship Id="rId5" Type="http://schemas.openxmlformats.org/officeDocument/2006/relationships/image" Target="../media/image20.jpg"/><Relationship Id="rId4" Type="http://schemas.openxmlformats.org/officeDocument/2006/relationships/image" Target="../media/image1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g"/><Relationship Id="rId1" Type="http://schemas.openxmlformats.org/officeDocument/2006/relationships/slideLayout" Target="../slideLayouts/slideLayout2.xml"/><Relationship Id="rId4" Type="http://schemas.openxmlformats.org/officeDocument/2006/relationships/image" Target="../media/image27.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0.jpg"/><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1234439"/>
            <a:ext cx="9144000" cy="320040"/>
          </a:xfrm>
          <a:custGeom>
            <a:avLst/>
            <a:gdLst/>
            <a:ahLst/>
            <a:cxnLst/>
            <a:rect l="l" t="t" r="r" b="b"/>
            <a:pathLst>
              <a:path w="9144000" h="320040">
                <a:moveTo>
                  <a:pt x="0" y="320039"/>
                </a:moveTo>
                <a:lnTo>
                  <a:pt x="9144000" y="320039"/>
                </a:lnTo>
                <a:lnTo>
                  <a:pt x="9144000" y="0"/>
                </a:lnTo>
                <a:lnTo>
                  <a:pt x="0" y="0"/>
                </a:lnTo>
                <a:lnTo>
                  <a:pt x="0" y="320039"/>
                </a:lnTo>
                <a:close/>
              </a:path>
            </a:pathLst>
          </a:custGeom>
          <a:solidFill>
            <a:srgbClr val="FFFFFF"/>
          </a:solidFill>
        </p:spPr>
        <p:txBody>
          <a:bodyPr wrap="square" lIns="0" tIns="0" rIns="0" bIns="0" rtlCol="0"/>
          <a:lstStyle/>
          <a:p>
            <a:endParaRPr/>
          </a:p>
        </p:txBody>
      </p:sp>
      <p:sp>
        <p:nvSpPr>
          <p:cNvPr id="4" name="object 4"/>
          <p:cNvSpPr/>
          <p:nvPr/>
        </p:nvSpPr>
        <p:spPr>
          <a:xfrm>
            <a:off x="0" y="2558811"/>
            <a:ext cx="533400" cy="228600"/>
          </a:xfrm>
          <a:custGeom>
            <a:avLst/>
            <a:gdLst/>
            <a:ahLst/>
            <a:cxnLst/>
            <a:rect l="l" t="t" r="r" b="b"/>
            <a:pathLst>
              <a:path w="533400" h="228600">
                <a:moveTo>
                  <a:pt x="0" y="228600"/>
                </a:moveTo>
                <a:lnTo>
                  <a:pt x="533400" y="228600"/>
                </a:lnTo>
                <a:lnTo>
                  <a:pt x="533400" y="0"/>
                </a:lnTo>
                <a:lnTo>
                  <a:pt x="0" y="0"/>
                </a:lnTo>
                <a:lnTo>
                  <a:pt x="0" y="228600"/>
                </a:lnTo>
                <a:close/>
              </a:path>
            </a:pathLst>
          </a:custGeom>
          <a:solidFill>
            <a:srgbClr val="438086"/>
          </a:solidFill>
        </p:spPr>
        <p:txBody>
          <a:bodyPr wrap="square" lIns="0" tIns="0" rIns="0" bIns="0" rtlCol="0"/>
          <a:lstStyle/>
          <a:p>
            <a:endParaRPr/>
          </a:p>
        </p:txBody>
      </p:sp>
      <p:sp>
        <p:nvSpPr>
          <p:cNvPr id="6" name="object 6"/>
          <p:cNvSpPr/>
          <p:nvPr/>
        </p:nvSpPr>
        <p:spPr>
          <a:xfrm>
            <a:off x="590550" y="2558811"/>
            <a:ext cx="8553450" cy="228600"/>
          </a:xfrm>
          <a:custGeom>
            <a:avLst/>
            <a:gdLst/>
            <a:ahLst/>
            <a:cxnLst/>
            <a:rect l="l" t="t" r="r" b="b"/>
            <a:pathLst>
              <a:path w="8553450" h="228600">
                <a:moveTo>
                  <a:pt x="0" y="0"/>
                </a:moveTo>
                <a:lnTo>
                  <a:pt x="8553450" y="0"/>
                </a:lnTo>
                <a:lnTo>
                  <a:pt x="8553450" y="228600"/>
                </a:lnTo>
                <a:lnTo>
                  <a:pt x="0" y="228600"/>
                </a:lnTo>
                <a:lnTo>
                  <a:pt x="0" y="0"/>
                </a:lnTo>
                <a:close/>
              </a:path>
            </a:pathLst>
          </a:custGeom>
          <a:solidFill>
            <a:srgbClr val="53548A"/>
          </a:solidFill>
        </p:spPr>
        <p:txBody>
          <a:bodyPr wrap="square" lIns="0" tIns="0" rIns="0" bIns="0" rtlCol="0"/>
          <a:lstStyle/>
          <a:p>
            <a:endParaRPr/>
          </a:p>
        </p:txBody>
      </p:sp>
      <p:sp>
        <p:nvSpPr>
          <p:cNvPr id="7" name="object 7"/>
          <p:cNvSpPr/>
          <p:nvPr/>
        </p:nvSpPr>
        <p:spPr>
          <a:xfrm>
            <a:off x="722376" y="6227064"/>
            <a:ext cx="8080248" cy="97535"/>
          </a:xfrm>
          <a:prstGeom prst="rect">
            <a:avLst/>
          </a:prstGeom>
          <a:blipFill>
            <a:blip r:embed="rId3" cstate="print"/>
            <a:stretch>
              <a:fillRect/>
            </a:stretch>
          </a:blipFill>
        </p:spPr>
        <p:txBody>
          <a:bodyPr wrap="square" lIns="0" tIns="0" rIns="0" bIns="0" rtlCol="0"/>
          <a:lstStyle/>
          <a:p>
            <a:endParaRPr/>
          </a:p>
        </p:txBody>
      </p:sp>
      <p:sp>
        <p:nvSpPr>
          <p:cNvPr id="8" name="object 8"/>
          <p:cNvSpPr/>
          <p:nvPr/>
        </p:nvSpPr>
        <p:spPr>
          <a:xfrm>
            <a:off x="762000" y="6248400"/>
            <a:ext cx="8001000" cy="0"/>
          </a:xfrm>
          <a:custGeom>
            <a:avLst/>
            <a:gdLst/>
            <a:ahLst/>
            <a:cxnLst/>
            <a:rect l="l" t="t" r="r" b="b"/>
            <a:pathLst>
              <a:path w="8001000">
                <a:moveTo>
                  <a:pt x="0" y="0"/>
                </a:moveTo>
                <a:lnTo>
                  <a:pt x="8001000" y="0"/>
                </a:lnTo>
              </a:path>
            </a:pathLst>
          </a:custGeom>
          <a:ln w="19050">
            <a:solidFill>
              <a:srgbClr val="53548A"/>
            </a:solidFill>
          </a:ln>
        </p:spPr>
        <p:txBody>
          <a:bodyPr wrap="square" lIns="0" tIns="0" rIns="0" bIns="0" rtlCol="0"/>
          <a:lstStyle/>
          <a:p>
            <a:endParaRPr/>
          </a:p>
        </p:txBody>
      </p:sp>
      <p:sp>
        <p:nvSpPr>
          <p:cNvPr id="10" name="object 10"/>
          <p:cNvSpPr txBox="1"/>
          <p:nvPr/>
        </p:nvSpPr>
        <p:spPr>
          <a:xfrm>
            <a:off x="-10364" y="2787411"/>
            <a:ext cx="9144000" cy="3090590"/>
          </a:xfrm>
          <a:prstGeom prst="rect">
            <a:avLst/>
          </a:prstGeom>
        </p:spPr>
        <p:txBody>
          <a:bodyPr vert="horz" wrap="square" lIns="0" tIns="12700" rIns="0" bIns="0" rtlCol="0">
            <a:spAutoFit/>
          </a:bodyPr>
          <a:lstStyle/>
          <a:p>
            <a:pPr algn="ctr">
              <a:lnSpc>
                <a:spcPct val="100000"/>
              </a:lnSpc>
              <a:spcBef>
                <a:spcPts val="100"/>
              </a:spcBef>
            </a:pPr>
            <a:r>
              <a:rPr sz="6000" spc="-5" dirty="0">
                <a:solidFill>
                  <a:srgbClr val="FF0000"/>
                </a:solidFill>
                <a:latin typeface="Times New Roman"/>
                <a:cs typeface="Times New Roman"/>
              </a:rPr>
              <a:t>Lecture</a:t>
            </a:r>
            <a:r>
              <a:rPr sz="6000" spc="-45" dirty="0">
                <a:solidFill>
                  <a:srgbClr val="FF0000"/>
                </a:solidFill>
                <a:latin typeface="Times New Roman"/>
                <a:cs typeface="Times New Roman"/>
              </a:rPr>
              <a:t> </a:t>
            </a:r>
            <a:r>
              <a:rPr lang="en-US" sz="6000" dirty="0">
                <a:solidFill>
                  <a:srgbClr val="FF0000"/>
                </a:solidFill>
                <a:latin typeface="Times New Roman"/>
                <a:cs typeface="Times New Roman"/>
              </a:rPr>
              <a:t>6</a:t>
            </a:r>
            <a:endParaRPr sz="6000" dirty="0">
              <a:latin typeface="Times New Roman"/>
              <a:cs typeface="Times New Roman"/>
            </a:endParaRPr>
          </a:p>
          <a:p>
            <a:pPr algn="ctr">
              <a:lnSpc>
                <a:spcPct val="100000"/>
              </a:lnSpc>
            </a:pPr>
            <a:r>
              <a:rPr lang="en-US" sz="4400" spc="-5" dirty="0" smtClean="0">
                <a:latin typeface="Times New Roman"/>
                <a:cs typeface="Times New Roman"/>
              </a:rPr>
              <a:t>Computer Security</a:t>
            </a:r>
          </a:p>
          <a:p>
            <a:pPr algn="ctr">
              <a:lnSpc>
                <a:spcPct val="100000"/>
              </a:lnSpc>
            </a:pPr>
            <a:endParaRPr lang="en-US" sz="3200" i="1" spc="-45" dirty="0" smtClean="0">
              <a:solidFill>
                <a:srgbClr val="808080"/>
              </a:solidFill>
              <a:latin typeface="Times New Roman"/>
              <a:cs typeface="Times New Roman"/>
            </a:endParaRPr>
          </a:p>
          <a:p>
            <a:pPr algn="ctr">
              <a:lnSpc>
                <a:spcPct val="100000"/>
              </a:lnSpc>
            </a:pPr>
            <a:r>
              <a:rPr lang="en-US" sz="3200" i="1" spc="-45" dirty="0" smtClean="0">
                <a:solidFill>
                  <a:srgbClr val="808080"/>
                </a:solidFill>
                <a:latin typeface="Times New Roman"/>
                <a:cs typeface="Times New Roman"/>
              </a:rPr>
              <a:t>Composed </a:t>
            </a:r>
            <a:r>
              <a:rPr lang="en-US" sz="3200" i="1" spc="-45" dirty="0" smtClean="0">
                <a:solidFill>
                  <a:srgbClr val="808080"/>
                </a:solidFill>
                <a:latin typeface="Times New Roman"/>
                <a:cs typeface="Times New Roman"/>
              </a:rPr>
              <a:t>from Prof. </a:t>
            </a:r>
            <a:r>
              <a:rPr lang="en-US" sz="3200" i="1" spc="-45" dirty="0" err="1" smtClean="0">
                <a:solidFill>
                  <a:srgbClr val="808080"/>
                </a:solidFill>
                <a:latin typeface="Times New Roman"/>
                <a:cs typeface="Times New Roman"/>
              </a:rPr>
              <a:t>Audun</a:t>
            </a:r>
            <a:r>
              <a:rPr lang="en-US" sz="3200" i="1" spc="-45" dirty="0" smtClean="0">
                <a:solidFill>
                  <a:srgbClr val="808080"/>
                </a:solidFill>
                <a:latin typeface="Times New Roman"/>
                <a:cs typeface="Times New Roman"/>
              </a:rPr>
              <a:t> </a:t>
            </a:r>
            <a:r>
              <a:rPr lang="en-US" sz="3200" i="1" spc="-45" dirty="0" err="1" smtClean="0">
                <a:solidFill>
                  <a:srgbClr val="808080"/>
                </a:solidFill>
                <a:latin typeface="Times New Roman"/>
                <a:cs typeface="Times New Roman"/>
              </a:rPr>
              <a:t>Jøsang</a:t>
            </a:r>
            <a:r>
              <a:rPr lang="en-US" sz="3200" i="1" spc="-45" dirty="0" smtClean="0">
                <a:solidFill>
                  <a:srgbClr val="808080"/>
                </a:solidFill>
                <a:latin typeface="Times New Roman"/>
                <a:cs typeface="Times New Roman"/>
              </a:rPr>
              <a:t>, University of Oslo, Information Security 2018 Lectures</a:t>
            </a:r>
            <a:endParaRPr lang="en-US" sz="3200" i="1" spc="-45" dirty="0">
              <a:solidFill>
                <a:srgbClr val="808080"/>
              </a:solidFill>
              <a:latin typeface="Times New Roman"/>
              <a:cs typeface="Times New Roman"/>
            </a:endParaRPr>
          </a:p>
        </p:txBody>
      </p:sp>
      <p:sp>
        <p:nvSpPr>
          <p:cNvPr id="13" name="object 9"/>
          <p:cNvSpPr txBox="1">
            <a:spLocks/>
          </p:cNvSpPr>
          <p:nvPr/>
        </p:nvSpPr>
        <p:spPr bwMode="auto">
          <a:xfrm>
            <a:off x="-5182" y="92332"/>
            <a:ext cx="9144000" cy="3337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13335" rIns="0" bIns="0" numCol="1" rtlCol="0" anchor="ctr" anchorCtr="0" compatLnSpc="1">
            <a:prstTxWarp prst="textNoShape">
              <a:avLst/>
            </a:prstTxWarp>
            <a:spAutoFit/>
          </a:bodyPr>
          <a:lstStyle>
            <a:lvl1pPr algn="ctr" rtl="0" eaLnBrk="0" fontAlgn="base" hangingPunct="0">
              <a:spcBef>
                <a:spcPct val="0"/>
              </a:spcBef>
              <a:spcAft>
                <a:spcPct val="0"/>
              </a:spcAft>
              <a:defRPr sz="3200" b="0" i="0" kern="1200">
                <a:solidFill>
                  <a:srgbClr val="424456"/>
                </a:solidFill>
                <a:latin typeface="Times New Roman"/>
                <a:ea typeface="+mj-ea"/>
                <a:cs typeface="Times New Roman"/>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marL="12700">
              <a:spcBef>
                <a:spcPts val="105"/>
              </a:spcBef>
            </a:pPr>
            <a:r>
              <a:rPr lang="en-US" sz="4400" spc="-265" dirty="0" smtClean="0">
                <a:solidFill>
                  <a:srgbClr val="000000"/>
                </a:solidFill>
                <a:latin typeface="Arial"/>
                <a:cs typeface="Arial"/>
              </a:rPr>
              <a:t>CSE413 – Security of Information Systems 2020</a:t>
            </a:r>
            <a:r>
              <a:rPr lang="en-US" sz="4800" spc="-265" dirty="0" smtClean="0">
                <a:solidFill>
                  <a:srgbClr val="000000"/>
                </a:solidFill>
                <a:latin typeface="Arial"/>
                <a:cs typeface="Arial"/>
              </a:rPr>
              <a:t/>
            </a:r>
            <a:br>
              <a:rPr lang="en-US" sz="4800" spc="-265" dirty="0" smtClean="0">
                <a:solidFill>
                  <a:srgbClr val="000000"/>
                </a:solidFill>
                <a:latin typeface="Arial"/>
                <a:cs typeface="Arial"/>
              </a:rPr>
            </a:br>
            <a:r>
              <a:rPr lang="en-US" sz="3600" spc="-265" dirty="0" smtClean="0">
                <a:solidFill>
                  <a:srgbClr val="000000"/>
                </a:solidFill>
                <a:latin typeface="Courier New" panose="02070309020205020404" pitchFamily="49" charset="0"/>
                <a:cs typeface="Courier New" panose="02070309020205020404" pitchFamily="49" charset="0"/>
              </a:rPr>
              <a:t>PhD Furkan Gözükara, </a:t>
            </a:r>
            <a:r>
              <a:rPr lang="en-US" sz="3600" spc="-265" dirty="0" err="1" smtClean="0">
                <a:solidFill>
                  <a:srgbClr val="000000"/>
                </a:solidFill>
                <a:latin typeface="Courier New" panose="02070309020205020404" pitchFamily="49" charset="0"/>
                <a:cs typeface="Courier New" panose="02070309020205020404" pitchFamily="49" charset="0"/>
              </a:rPr>
              <a:t>Toros</a:t>
            </a:r>
            <a:r>
              <a:rPr lang="en-US" sz="3600" spc="-265" dirty="0" smtClean="0">
                <a:solidFill>
                  <a:srgbClr val="000000"/>
                </a:solidFill>
                <a:latin typeface="Courier New" panose="02070309020205020404" pitchFamily="49" charset="0"/>
                <a:cs typeface="Courier New" panose="02070309020205020404" pitchFamily="49" charset="0"/>
              </a:rPr>
              <a:t> University</a:t>
            </a:r>
            <a:br>
              <a:rPr lang="en-US" sz="3600" spc="-265" dirty="0" smtClean="0">
                <a:solidFill>
                  <a:srgbClr val="000000"/>
                </a:solidFill>
                <a:latin typeface="Courier New" panose="02070309020205020404" pitchFamily="49" charset="0"/>
                <a:cs typeface="Courier New" panose="02070309020205020404" pitchFamily="49" charset="0"/>
              </a:rPr>
            </a:br>
            <a:r>
              <a:rPr lang="en-US" sz="2400" i="1" u="sng" spc="-265" dirty="0">
                <a:solidFill>
                  <a:srgbClr val="0070C0"/>
                </a:solidFill>
                <a:latin typeface="Calibri" panose="020F0502020204030204" pitchFamily="34" charset="0"/>
                <a:cs typeface="Calibri" panose="020F0502020204030204" pitchFamily="34" charset="0"/>
              </a:rPr>
              <a:t>https://github.com/FurkanGozukara/Security-of-Information-Systems-CSE413-2020</a:t>
            </a:r>
            <a:r>
              <a:rPr lang="en-US" sz="2800" u="sng" spc="-265" dirty="0" smtClean="0">
                <a:solidFill>
                  <a:srgbClr val="0070C0"/>
                </a:solidFill>
                <a:latin typeface="Sitka Small" panose="02000505000000020004" pitchFamily="2" charset="0"/>
                <a:cs typeface="Courier New" panose="02070309020205020404" pitchFamily="49" charset="0"/>
              </a:rPr>
              <a:t/>
            </a:r>
            <a:br>
              <a:rPr lang="en-US" sz="2800" u="sng" spc="-265" dirty="0" smtClean="0">
                <a:solidFill>
                  <a:srgbClr val="0070C0"/>
                </a:solidFill>
                <a:latin typeface="Sitka Small" panose="02000505000000020004" pitchFamily="2" charset="0"/>
                <a:cs typeface="Courier New" panose="02070309020205020404" pitchFamily="49" charset="0"/>
              </a:rPr>
            </a:br>
            <a:r>
              <a:rPr lang="en-US" sz="2800" u="sng" spc="-265" dirty="0" smtClean="0">
                <a:solidFill>
                  <a:srgbClr val="0070C0"/>
                </a:solidFill>
                <a:latin typeface="Sitka Small" panose="02000505000000020004" pitchFamily="2" charset="0"/>
                <a:cs typeface="Courier New" panose="02070309020205020404" pitchFamily="49" charset="0"/>
              </a:rPr>
              <a:t/>
            </a:r>
            <a:br>
              <a:rPr lang="en-US" sz="2800" u="sng" spc="-265" dirty="0" smtClean="0">
                <a:solidFill>
                  <a:srgbClr val="0070C0"/>
                </a:solidFill>
                <a:latin typeface="Sitka Small" panose="02000505000000020004" pitchFamily="2" charset="0"/>
                <a:cs typeface="Courier New" panose="02070309020205020404" pitchFamily="49" charset="0"/>
              </a:rPr>
            </a:br>
            <a:endParaRPr lang="en-US" sz="4000" u="sng" dirty="0">
              <a:solidFill>
                <a:srgbClr val="0070C0"/>
              </a:solidFill>
              <a:latin typeface="Sitka Small" panose="02000505000000020004" pitchFamily="2" charset="0"/>
              <a:cs typeface="Courier New" panose="02070309020205020404" pitchFamily="49" charset="0"/>
            </a:endParaRPr>
          </a:p>
        </p:txBody>
      </p:sp>
      <p:sp>
        <p:nvSpPr>
          <p:cNvPr id="3" name="Metin kutusu 2"/>
          <p:cNvSpPr txBox="1"/>
          <p:nvPr/>
        </p:nvSpPr>
        <p:spPr>
          <a:xfrm>
            <a:off x="0" y="6400800"/>
            <a:ext cx="8802624" cy="707886"/>
          </a:xfrm>
          <a:prstGeom prst="rect">
            <a:avLst/>
          </a:prstGeom>
          <a:noFill/>
        </p:spPr>
        <p:txBody>
          <a:bodyPr wrap="square" rtlCol="0">
            <a:spAutoFit/>
          </a:bodyPr>
          <a:lstStyle/>
          <a:p>
            <a:r>
              <a:rPr lang="en-US" sz="2000" dirty="0"/>
              <a:t>Source : https://www.uio.no/studier/emner/matnat/ifi/INF3510/v18/lectures/</a:t>
            </a:r>
          </a:p>
          <a:p>
            <a:endParaRPr lang="tr-TR" sz="2000" dirty="0"/>
          </a:p>
        </p:txBody>
      </p:sp>
    </p:spTree>
    <p:extLst>
      <p:ext uri="{BB962C8B-B14F-4D97-AF65-F5344CB8AC3E}">
        <p14:creationId xmlns:p14="http://schemas.microsoft.com/office/powerpoint/2010/main" val="22579922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marR="5080">
              <a:lnSpc>
                <a:spcPct val="100000"/>
              </a:lnSpc>
              <a:spcBef>
                <a:spcPts val="100"/>
              </a:spcBef>
            </a:pPr>
            <a:r>
              <a:rPr dirty="0"/>
              <a:t>OS </a:t>
            </a:r>
            <a:r>
              <a:rPr spc="-5" dirty="0"/>
              <a:t>protections </a:t>
            </a:r>
            <a:r>
              <a:rPr dirty="0"/>
              <a:t>– </a:t>
            </a:r>
            <a:r>
              <a:rPr spc="-5" dirty="0"/>
              <a:t>Runtime </a:t>
            </a:r>
            <a:r>
              <a:rPr spc="-5" dirty="0" smtClean="0"/>
              <a:t>Address</a:t>
            </a:r>
            <a:r>
              <a:rPr lang="tr-TR" spc="-5" dirty="0" smtClean="0"/>
              <a:t> </a:t>
            </a:r>
            <a:r>
              <a:rPr spc="-5" dirty="0" smtClean="0"/>
              <a:t>Translation</a:t>
            </a:r>
            <a:endParaRPr spc="-5" dirty="0"/>
          </a:p>
        </p:txBody>
      </p:sp>
      <p:sp>
        <p:nvSpPr>
          <p:cNvPr id="3" name="object 3"/>
          <p:cNvSpPr txBox="1"/>
          <p:nvPr/>
        </p:nvSpPr>
        <p:spPr>
          <a:xfrm>
            <a:off x="76200" y="1353148"/>
            <a:ext cx="8839200" cy="751488"/>
          </a:xfrm>
          <a:prstGeom prst="rect">
            <a:avLst/>
          </a:prstGeom>
        </p:spPr>
        <p:txBody>
          <a:bodyPr vert="horz" wrap="square" lIns="0" tIns="12700" rIns="0" bIns="0" rtlCol="0">
            <a:spAutoFit/>
          </a:bodyPr>
          <a:lstStyle/>
          <a:p>
            <a:pPr marL="12700">
              <a:lnSpc>
                <a:spcPct val="100000"/>
              </a:lnSpc>
              <a:spcBef>
                <a:spcPts val="100"/>
              </a:spcBef>
              <a:tabLst>
                <a:tab pos="299720" algn="l"/>
              </a:tabLst>
            </a:pPr>
            <a:r>
              <a:rPr sz="2400" dirty="0">
                <a:latin typeface="Arial"/>
                <a:cs typeface="Arial"/>
              </a:rPr>
              <a:t>-	The runtime </a:t>
            </a:r>
            <a:r>
              <a:rPr sz="2400" spc="-5" dirty="0">
                <a:latin typeface="Arial"/>
                <a:cs typeface="Arial"/>
              </a:rPr>
              <a:t>address translation </a:t>
            </a:r>
            <a:r>
              <a:rPr sz="2400" dirty="0">
                <a:latin typeface="Arial"/>
                <a:cs typeface="Arial"/>
              </a:rPr>
              <a:t>is to </a:t>
            </a:r>
            <a:r>
              <a:rPr sz="2400" spc="-5" dirty="0">
                <a:latin typeface="Arial"/>
                <a:cs typeface="Arial"/>
              </a:rPr>
              <a:t>optimize </a:t>
            </a:r>
            <a:r>
              <a:rPr sz="2400" dirty="0">
                <a:latin typeface="Arial"/>
                <a:cs typeface="Arial"/>
              </a:rPr>
              <a:t>memory </a:t>
            </a:r>
            <a:r>
              <a:rPr sz="2400" spc="-5" dirty="0">
                <a:latin typeface="Arial"/>
                <a:cs typeface="Arial"/>
              </a:rPr>
              <a:t>usage </a:t>
            </a:r>
            <a:r>
              <a:rPr sz="2400" dirty="0">
                <a:latin typeface="Arial"/>
                <a:cs typeface="Arial"/>
              </a:rPr>
              <a:t>of</a:t>
            </a:r>
            <a:r>
              <a:rPr sz="2400" spc="20" dirty="0">
                <a:latin typeface="Arial"/>
                <a:cs typeface="Arial"/>
              </a:rPr>
              <a:t> </a:t>
            </a:r>
            <a:r>
              <a:rPr sz="2400" spc="-5" dirty="0" smtClean="0">
                <a:latin typeface="Arial"/>
                <a:cs typeface="Arial"/>
              </a:rPr>
              <a:t>processes</a:t>
            </a:r>
            <a:r>
              <a:rPr lang="en-US" sz="2400" spc="-5" dirty="0" smtClean="0">
                <a:latin typeface="Arial"/>
                <a:cs typeface="Arial"/>
              </a:rPr>
              <a:t> </a:t>
            </a:r>
            <a:r>
              <a:rPr sz="2400" spc="-5" dirty="0" smtClean="0">
                <a:latin typeface="Arial"/>
                <a:cs typeface="Arial"/>
              </a:rPr>
              <a:t>and </a:t>
            </a:r>
            <a:r>
              <a:rPr sz="2400" spc="-5" dirty="0">
                <a:latin typeface="Arial"/>
                <a:cs typeface="Arial"/>
              </a:rPr>
              <a:t>also </a:t>
            </a:r>
            <a:r>
              <a:rPr sz="2400" dirty="0">
                <a:latin typeface="Arial"/>
                <a:cs typeface="Arial"/>
              </a:rPr>
              <a:t>to protect the </a:t>
            </a:r>
            <a:r>
              <a:rPr sz="2400" spc="-5" dirty="0">
                <a:latin typeface="Arial"/>
                <a:cs typeface="Arial"/>
              </a:rPr>
              <a:t>process</a:t>
            </a:r>
            <a:r>
              <a:rPr sz="2400" spc="-15" dirty="0">
                <a:latin typeface="Arial"/>
                <a:cs typeface="Arial"/>
              </a:rPr>
              <a:t> </a:t>
            </a:r>
            <a:r>
              <a:rPr sz="2400" spc="-5" dirty="0">
                <a:latin typeface="Arial"/>
                <a:cs typeface="Arial"/>
              </a:rPr>
              <a:t>data</a:t>
            </a:r>
            <a:endParaRPr sz="2400" dirty="0">
              <a:latin typeface="Arial"/>
              <a:cs typeface="Arial"/>
            </a:endParaRPr>
          </a:p>
        </p:txBody>
      </p:sp>
      <p:pic>
        <p:nvPicPr>
          <p:cNvPr id="4" name="object 4"/>
          <p:cNvPicPr/>
          <p:nvPr/>
        </p:nvPicPr>
        <p:blipFill>
          <a:blip r:embed="rId2" cstate="print"/>
          <a:stretch>
            <a:fillRect/>
          </a:stretch>
        </p:blipFill>
        <p:spPr>
          <a:xfrm>
            <a:off x="1752600" y="2209800"/>
            <a:ext cx="5029200" cy="3883341"/>
          </a:xfrm>
          <a:prstGeom prst="rect">
            <a:avLst/>
          </a:prstGeom>
        </p:spPr>
      </p:pic>
      <p:sp>
        <p:nvSpPr>
          <p:cNvPr id="5" name="object 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10</a:t>
            </a:fld>
            <a:endParaRPr spc="-5"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63128" y="244751"/>
            <a:ext cx="8083550" cy="574675"/>
          </a:xfrm>
          <a:prstGeom prst="rect">
            <a:avLst/>
          </a:prstGeom>
        </p:spPr>
        <p:txBody>
          <a:bodyPr vert="horz" wrap="square" lIns="0" tIns="12700" rIns="0" bIns="0" rtlCol="0">
            <a:spAutoFit/>
          </a:bodyPr>
          <a:lstStyle/>
          <a:p>
            <a:pPr marL="12700">
              <a:lnSpc>
                <a:spcPct val="100000"/>
              </a:lnSpc>
              <a:spcBef>
                <a:spcPts val="100"/>
              </a:spcBef>
            </a:pPr>
            <a:r>
              <a:rPr sz="3600" dirty="0">
                <a:solidFill>
                  <a:srgbClr val="333399"/>
                </a:solidFill>
                <a:latin typeface="Arial"/>
                <a:cs typeface="Arial"/>
              </a:rPr>
              <a:t>OS </a:t>
            </a:r>
            <a:r>
              <a:rPr sz="3600" spc="-5" dirty="0">
                <a:solidFill>
                  <a:srgbClr val="333399"/>
                </a:solidFill>
                <a:latin typeface="Arial"/>
                <a:cs typeface="Arial"/>
              </a:rPr>
              <a:t>protections </a:t>
            </a:r>
            <a:r>
              <a:rPr sz="3600" dirty="0">
                <a:solidFill>
                  <a:srgbClr val="333399"/>
                </a:solidFill>
                <a:latin typeface="Arial"/>
                <a:cs typeface="Arial"/>
              </a:rPr>
              <a:t>– Virtual Address</a:t>
            </a:r>
            <a:r>
              <a:rPr sz="3600" spc="-40" dirty="0">
                <a:solidFill>
                  <a:srgbClr val="333399"/>
                </a:solidFill>
                <a:latin typeface="Arial"/>
                <a:cs typeface="Arial"/>
              </a:rPr>
              <a:t> </a:t>
            </a:r>
            <a:r>
              <a:rPr sz="3600" dirty="0">
                <a:solidFill>
                  <a:srgbClr val="333399"/>
                </a:solidFill>
                <a:latin typeface="Arial"/>
                <a:cs typeface="Arial"/>
              </a:rPr>
              <a:t>Space</a:t>
            </a:r>
            <a:endParaRPr sz="3600" dirty="0">
              <a:latin typeface="Arial"/>
              <a:cs typeface="Arial"/>
            </a:endParaRPr>
          </a:p>
        </p:txBody>
      </p:sp>
      <p:sp>
        <p:nvSpPr>
          <p:cNvPr id="3" name="object 3"/>
          <p:cNvSpPr txBox="1"/>
          <p:nvPr/>
        </p:nvSpPr>
        <p:spPr>
          <a:xfrm>
            <a:off x="242384" y="856297"/>
            <a:ext cx="8427785" cy="751488"/>
          </a:xfrm>
          <a:prstGeom prst="rect">
            <a:avLst/>
          </a:prstGeom>
        </p:spPr>
        <p:txBody>
          <a:bodyPr vert="horz" wrap="square" lIns="0" tIns="12700" rIns="0" bIns="0" rtlCol="0">
            <a:spAutoFit/>
          </a:bodyPr>
          <a:lstStyle/>
          <a:p>
            <a:pPr marL="12700">
              <a:lnSpc>
                <a:spcPct val="100000"/>
              </a:lnSpc>
              <a:spcBef>
                <a:spcPts val="100"/>
              </a:spcBef>
              <a:tabLst>
                <a:tab pos="299720" algn="l"/>
              </a:tabLst>
            </a:pPr>
            <a:r>
              <a:rPr sz="2400" dirty="0">
                <a:latin typeface="Arial"/>
                <a:cs typeface="Arial"/>
              </a:rPr>
              <a:t>-	The </a:t>
            </a:r>
            <a:r>
              <a:rPr sz="2400" spc="-10" dirty="0">
                <a:latin typeface="Arial"/>
                <a:cs typeface="Arial"/>
              </a:rPr>
              <a:t>Virtual </a:t>
            </a:r>
            <a:r>
              <a:rPr sz="2400" spc="-5" dirty="0">
                <a:latin typeface="Arial"/>
                <a:cs typeface="Arial"/>
              </a:rPr>
              <a:t>Address Space </a:t>
            </a:r>
            <a:r>
              <a:rPr sz="2400" dirty="0">
                <a:latin typeface="Arial"/>
                <a:cs typeface="Arial"/>
              </a:rPr>
              <a:t>is </a:t>
            </a:r>
            <a:r>
              <a:rPr sz="2400" spc="-5" dirty="0">
                <a:latin typeface="Arial"/>
                <a:cs typeface="Arial"/>
              </a:rPr>
              <a:t>separated </a:t>
            </a:r>
            <a:r>
              <a:rPr sz="2400" dirty="0">
                <a:latin typeface="Arial"/>
                <a:cs typeface="Arial"/>
              </a:rPr>
              <a:t>into kernel and </a:t>
            </a:r>
            <a:r>
              <a:rPr sz="2400" spc="-5" dirty="0">
                <a:latin typeface="Arial"/>
                <a:cs typeface="Arial"/>
              </a:rPr>
              <a:t>user</a:t>
            </a:r>
            <a:r>
              <a:rPr sz="2400" spc="-70" dirty="0">
                <a:latin typeface="Arial"/>
                <a:cs typeface="Arial"/>
              </a:rPr>
              <a:t> </a:t>
            </a:r>
            <a:r>
              <a:rPr sz="2400" spc="-5" dirty="0">
                <a:latin typeface="Arial"/>
                <a:cs typeface="Arial"/>
              </a:rPr>
              <a:t>space</a:t>
            </a:r>
            <a:endParaRPr sz="2400" dirty="0">
              <a:latin typeface="Arial"/>
              <a:cs typeface="Arial"/>
            </a:endParaRPr>
          </a:p>
        </p:txBody>
      </p:sp>
      <p:pic>
        <p:nvPicPr>
          <p:cNvPr id="4" name="object 4"/>
          <p:cNvPicPr/>
          <p:nvPr/>
        </p:nvPicPr>
        <p:blipFill>
          <a:blip r:embed="rId2" cstate="print"/>
          <a:stretch>
            <a:fillRect/>
          </a:stretch>
        </p:blipFill>
        <p:spPr>
          <a:xfrm>
            <a:off x="1661661" y="1295399"/>
            <a:ext cx="6110739" cy="4748199"/>
          </a:xfrm>
          <a:prstGeom prst="rect">
            <a:avLst/>
          </a:prstGeom>
        </p:spPr>
      </p:pic>
      <p:sp>
        <p:nvSpPr>
          <p:cNvPr id="5" name="object 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11</a:t>
            </a:fld>
            <a:endParaRPr spc="-5"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1770" y="223425"/>
            <a:ext cx="8443976" cy="628377"/>
          </a:xfrm>
          <a:prstGeom prst="rect">
            <a:avLst/>
          </a:prstGeom>
        </p:spPr>
        <p:txBody>
          <a:bodyPr vert="horz" wrap="square" lIns="0" tIns="12700" rIns="0" bIns="0" rtlCol="0">
            <a:spAutoFit/>
          </a:bodyPr>
          <a:lstStyle/>
          <a:p>
            <a:pPr marL="12700">
              <a:lnSpc>
                <a:spcPct val="100000"/>
              </a:lnSpc>
              <a:spcBef>
                <a:spcPts val="100"/>
              </a:spcBef>
            </a:pPr>
            <a:r>
              <a:rPr sz="4000" dirty="0"/>
              <a:t>OS </a:t>
            </a:r>
            <a:r>
              <a:rPr sz="4000" spc="-5" dirty="0"/>
              <a:t>protections </a:t>
            </a:r>
            <a:r>
              <a:rPr sz="4000" dirty="0"/>
              <a:t>– Code</a:t>
            </a:r>
            <a:r>
              <a:rPr sz="4000" spc="5" dirty="0"/>
              <a:t> </a:t>
            </a:r>
            <a:r>
              <a:rPr sz="4000" spc="-5" dirty="0"/>
              <a:t>vulnerabilities</a:t>
            </a:r>
          </a:p>
        </p:txBody>
      </p:sp>
      <p:sp>
        <p:nvSpPr>
          <p:cNvPr id="3" name="object 3"/>
          <p:cNvSpPr txBox="1"/>
          <p:nvPr/>
        </p:nvSpPr>
        <p:spPr>
          <a:xfrm>
            <a:off x="228600" y="1048247"/>
            <a:ext cx="8132826" cy="1305486"/>
          </a:xfrm>
          <a:prstGeom prst="rect">
            <a:avLst/>
          </a:prstGeom>
        </p:spPr>
        <p:txBody>
          <a:bodyPr vert="horz" wrap="square" lIns="0" tIns="12700" rIns="0" bIns="0" rtlCol="0">
            <a:spAutoFit/>
          </a:bodyPr>
          <a:lstStyle/>
          <a:p>
            <a:pPr marL="12700" algn="just">
              <a:lnSpc>
                <a:spcPct val="100000"/>
              </a:lnSpc>
              <a:spcBef>
                <a:spcPts val="100"/>
              </a:spcBef>
              <a:tabLst>
                <a:tab pos="299720" algn="l"/>
              </a:tabLst>
            </a:pPr>
            <a:r>
              <a:rPr sz="2800" dirty="0">
                <a:latin typeface="Arial"/>
                <a:cs typeface="Arial"/>
              </a:rPr>
              <a:t>-	The kernel </a:t>
            </a:r>
            <a:r>
              <a:rPr sz="2800" spc="-5" dirty="0">
                <a:latin typeface="Arial"/>
                <a:cs typeface="Arial"/>
              </a:rPr>
              <a:t>space can </a:t>
            </a:r>
            <a:r>
              <a:rPr sz="2800" spc="-10" dirty="0">
                <a:latin typeface="Arial"/>
                <a:cs typeface="Arial"/>
              </a:rPr>
              <a:t>be </a:t>
            </a:r>
            <a:r>
              <a:rPr sz="2800" spc="-5" dirty="0">
                <a:latin typeface="Arial"/>
                <a:cs typeface="Arial"/>
              </a:rPr>
              <a:t>accessed through only </a:t>
            </a:r>
            <a:r>
              <a:rPr sz="2800" dirty="0">
                <a:latin typeface="Arial"/>
                <a:cs typeface="Arial"/>
              </a:rPr>
              <a:t>specific OS APIs (e.g.</a:t>
            </a:r>
            <a:r>
              <a:rPr sz="2800" spc="-70" dirty="0">
                <a:latin typeface="Arial"/>
                <a:cs typeface="Arial"/>
              </a:rPr>
              <a:t> </a:t>
            </a:r>
            <a:r>
              <a:rPr sz="2800" spc="-5" dirty="0" smtClean="0">
                <a:latin typeface="Arial"/>
                <a:cs typeface="Arial"/>
              </a:rPr>
              <a:t>in</a:t>
            </a:r>
            <a:r>
              <a:rPr lang="en-US" sz="2800" spc="-5" dirty="0" smtClean="0">
                <a:latin typeface="Arial"/>
                <a:cs typeface="Arial"/>
              </a:rPr>
              <a:t> </a:t>
            </a:r>
            <a:r>
              <a:rPr sz="2800" dirty="0" smtClean="0">
                <a:latin typeface="Arial"/>
                <a:cs typeface="Arial"/>
              </a:rPr>
              <a:t>Windows </a:t>
            </a:r>
            <a:r>
              <a:rPr sz="2800" spc="-5" dirty="0">
                <a:latin typeface="Arial"/>
                <a:cs typeface="Arial"/>
              </a:rPr>
              <a:t>using the native API, </a:t>
            </a:r>
            <a:r>
              <a:rPr sz="2800" spc="-10" dirty="0">
                <a:latin typeface="Arial"/>
                <a:cs typeface="Arial"/>
              </a:rPr>
              <a:t>Hardware </a:t>
            </a:r>
            <a:r>
              <a:rPr sz="2800" spc="-5" dirty="0">
                <a:latin typeface="Arial"/>
                <a:cs typeface="Arial"/>
              </a:rPr>
              <a:t>protection CPU rings </a:t>
            </a:r>
            <a:r>
              <a:rPr sz="2800" dirty="0">
                <a:latin typeface="Arial"/>
                <a:cs typeface="Arial"/>
              </a:rPr>
              <a:t>- see</a:t>
            </a:r>
            <a:r>
              <a:rPr sz="2800" spc="45" dirty="0">
                <a:latin typeface="Arial"/>
                <a:cs typeface="Arial"/>
              </a:rPr>
              <a:t> </a:t>
            </a:r>
            <a:r>
              <a:rPr sz="2800" spc="-5" dirty="0">
                <a:latin typeface="Arial"/>
                <a:cs typeface="Arial"/>
              </a:rPr>
              <a:t>later)</a:t>
            </a:r>
            <a:endParaRPr sz="2800" dirty="0">
              <a:latin typeface="Arial"/>
              <a:cs typeface="Arial"/>
            </a:endParaRPr>
          </a:p>
        </p:txBody>
      </p:sp>
      <p:pic>
        <p:nvPicPr>
          <p:cNvPr id="4" name="object 4"/>
          <p:cNvPicPr/>
          <p:nvPr/>
        </p:nvPicPr>
        <p:blipFill>
          <a:blip r:embed="rId2" cstate="print"/>
          <a:stretch>
            <a:fillRect/>
          </a:stretch>
        </p:blipFill>
        <p:spPr>
          <a:xfrm>
            <a:off x="348640" y="2590800"/>
            <a:ext cx="5777944" cy="3593571"/>
          </a:xfrm>
          <a:prstGeom prst="rect">
            <a:avLst/>
          </a:prstGeom>
        </p:spPr>
      </p:pic>
      <p:sp>
        <p:nvSpPr>
          <p:cNvPr id="5" name="object 5"/>
          <p:cNvSpPr txBox="1"/>
          <p:nvPr/>
        </p:nvSpPr>
        <p:spPr>
          <a:xfrm>
            <a:off x="4648200" y="4445000"/>
            <a:ext cx="990600" cy="231140"/>
          </a:xfrm>
          <a:prstGeom prst="rect">
            <a:avLst/>
          </a:prstGeom>
          <a:solidFill>
            <a:srgbClr val="FFFFFF"/>
          </a:solidFill>
        </p:spPr>
        <p:txBody>
          <a:bodyPr vert="horz" wrap="square" lIns="0" tIns="44450" rIns="0" bIns="0" rtlCol="0">
            <a:spAutoFit/>
          </a:bodyPr>
          <a:lstStyle/>
          <a:p>
            <a:pPr marL="92710">
              <a:lnSpc>
                <a:spcPct val="100000"/>
              </a:lnSpc>
              <a:spcBef>
                <a:spcPts val="350"/>
              </a:spcBef>
            </a:pPr>
            <a:r>
              <a:rPr sz="900" b="1" spc="-5" dirty="0">
                <a:latin typeface="Arial"/>
                <a:cs typeface="Arial"/>
              </a:rPr>
              <a:t>Kernelbase.dll</a:t>
            </a:r>
            <a:endParaRPr sz="900">
              <a:latin typeface="Arial"/>
              <a:cs typeface="Arial"/>
            </a:endParaRPr>
          </a:p>
        </p:txBody>
      </p:sp>
      <p:sp>
        <p:nvSpPr>
          <p:cNvPr id="6" name="object 6"/>
          <p:cNvSpPr txBox="1"/>
          <p:nvPr/>
        </p:nvSpPr>
        <p:spPr>
          <a:xfrm>
            <a:off x="4076700" y="3962400"/>
            <a:ext cx="685800" cy="231140"/>
          </a:xfrm>
          <a:prstGeom prst="rect">
            <a:avLst/>
          </a:prstGeom>
          <a:solidFill>
            <a:srgbClr val="FFFFFF"/>
          </a:solidFill>
        </p:spPr>
        <p:txBody>
          <a:bodyPr vert="horz" wrap="square" lIns="0" tIns="44450" rIns="0" bIns="0" rtlCol="0">
            <a:spAutoFit/>
          </a:bodyPr>
          <a:lstStyle/>
          <a:p>
            <a:pPr marL="92710">
              <a:lnSpc>
                <a:spcPct val="100000"/>
              </a:lnSpc>
              <a:spcBef>
                <a:spcPts val="350"/>
              </a:spcBef>
            </a:pPr>
            <a:r>
              <a:rPr sz="900" b="1" spc="-10" dirty="0">
                <a:latin typeface="Arial"/>
                <a:cs typeface="Arial"/>
              </a:rPr>
              <a:t>Ntdll.dll</a:t>
            </a:r>
            <a:endParaRPr sz="900">
              <a:latin typeface="Arial"/>
              <a:cs typeface="Arial"/>
            </a:endParaRPr>
          </a:p>
        </p:txBody>
      </p:sp>
      <p:grpSp>
        <p:nvGrpSpPr>
          <p:cNvPr id="7" name="object 7"/>
          <p:cNvGrpSpPr/>
          <p:nvPr/>
        </p:nvGrpSpPr>
        <p:grpSpPr>
          <a:xfrm>
            <a:off x="2349500" y="3450717"/>
            <a:ext cx="2806700" cy="1515110"/>
            <a:chOff x="2349500" y="2917317"/>
            <a:chExt cx="2806700" cy="1515110"/>
          </a:xfrm>
        </p:grpSpPr>
        <p:sp>
          <p:nvSpPr>
            <p:cNvPr id="8" name="object 8"/>
            <p:cNvSpPr/>
            <p:nvPr/>
          </p:nvSpPr>
          <p:spPr>
            <a:xfrm>
              <a:off x="2362200" y="4267200"/>
              <a:ext cx="2781300" cy="152400"/>
            </a:xfrm>
            <a:custGeom>
              <a:avLst/>
              <a:gdLst/>
              <a:ahLst/>
              <a:cxnLst/>
              <a:rect l="l" t="t" r="r" b="b"/>
              <a:pathLst>
                <a:path w="2781300" h="152400">
                  <a:moveTo>
                    <a:pt x="2705100" y="0"/>
                  </a:moveTo>
                  <a:lnTo>
                    <a:pt x="2705100" y="38100"/>
                  </a:lnTo>
                  <a:lnTo>
                    <a:pt x="0" y="38100"/>
                  </a:lnTo>
                  <a:lnTo>
                    <a:pt x="0" y="114300"/>
                  </a:lnTo>
                  <a:lnTo>
                    <a:pt x="2705100" y="114300"/>
                  </a:lnTo>
                  <a:lnTo>
                    <a:pt x="2705100" y="152400"/>
                  </a:lnTo>
                  <a:lnTo>
                    <a:pt x="2781300" y="76200"/>
                  </a:lnTo>
                  <a:lnTo>
                    <a:pt x="2705100" y="0"/>
                  </a:lnTo>
                  <a:close/>
                </a:path>
              </a:pathLst>
            </a:custGeom>
            <a:solidFill>
              <a:srgbClr val="00FD73"/>
            </a:solidFill>
          </p:spPr>
          <p:txBody>
            <a:bodyPr wrap="square" lIns="0" tIns="0" rIns="0" bIns="0" rtlCol="0"/>
            <a:lstStyle/>
            <a:p>
              <a:endParaRPr/>
            </a:p>
          </p:txBody>
        </p:sp>
        <p:sp>
          <p:nvSpPr>
            <p:cNvPr id="9" name="object 9"/>
            <p:cNvSpPr/>
            <p:nvPr/>
          </p:nvSpPr>
          <p:spPr>
            <a:xfrm>
              <a:off x="2362200" y="4267200"/>
              <a:ext cx="2781300" cy="152400"/>
            </a:xfrm>
            <a:custGeom>
              <a:avLst/>
              <a:gdLst/>
              <a:ahLst/>
              <a:cxnLst/>
              <a:rect l="l" t="t" r="r" b="b"/>
              <a:pathLst>
                <a:path w="2781300" h="152400">
                  <a:moveTo>
                    <a:pt x="0" y="38100"/>
                  </a:moveTo>
                  <a:lnTo>
                    <a:pt x="2705100" y="38100"/>
                  </a:lnTo>
                  <a:lnTo>
                    <a:pt x="2705100" y="0"/>
                  </a:lnTo>
                  <a:lnTo>
                    <a:pt x="2781300" y="76200"/>
                  </a:lnTo>
                  <a:lnTo>
                    <a:pt x="2705100" y="152400"/>
                  </a:lnTo>
                  <a:lnTo>
                    <a:pt x="2705100" y="114300"/>
                  </a:lnTo>
                  <a:lnTo>
                    <a:pt x="0" y="114300"/>
                  </a:lnTo>
                  <a:lnTo>
                    <a:pt x="0" y="38100"/>
                  </a:lnTo>
                  <a:close/>
                </a:path>
              </a:pathLst>
            </a:custGeom>
            <a:ln w="25400">
              <a:solidFill>
                <a:srgbClr val="00AF50"/>
              </a:solidFill>
            </a:ln>
          </p:spPr>
          <p:txBody>
            <a:bodyPr wrap="square" lIns="0" tIns="0" rIns="0" bIns="0" rtlCol="0"/>
            <a:lstStyle/>
            <a:p>
              <a:endParaRPr/>
            </a:p>
          </p:txBody>
        </p:sp>
        <p:sp>
          <p:nvSpPr>
            <p:cNvPr id="10" name="object 10"/>
            <p:cNvSpPr/>
            <p:nvPr/>
          </p:nvSpPr>
          <p:spPr>
            <a:xfrm>
              <a:off x="4508373" y="3829812"/>
              <a:ext cx="560705" cy="405130"/>
            </a:xfrm>
            <a:custGeom>
              <a:avLst/>
              <a:gdLst/>
              <a:ahLst/>
              <a:cxnLst/>
              <a:rect l="l" t="t" r="r" b="b"/>
              <a:pathLst>
                <a:path w="560704" h="405129">
                  <a:moveTo>
                    <a:pt x="103250" y="0"/>
                  </a:moveTo>
                  <a:lnTo>
                    <a:pt x="0" y="21717"/>
                  </a:lnTo>
                  <a:lnTo>
                    <a:pt x="21716" y="124968"/>
                  </a:lnTo>
                  <a:lnTo>
                    <a:pt x="42163" y="93725"/>
                  </a:lnTo>
                  <a:lnTo>
                    <a:pt x="519684" y="404875"/>
                  </a:lnTo>
                  <a:lnTo>
                    <a:pt x="560324" y="342264"/>
                  </a:lnTo>
                  <a:lnTo>
                    <a:pt x="82803" y="31242"/>
                  </a:lnTo>
                  <a:lnTo>
                    <a:pt x="103250" y="0"/>
                  </a:lnTo>
                  <a:close/>
                </a:path>
              </a:pathLst>
            </a:custGeom>
            <a:solidFill>
              <a:srgbClr val="00FD73"/>
            </a:solidFill>
          </p:spPr>
          <p:txBody>
            <a:bodyPr wrap="square" lIns="0" tIns="0" rIns="0" bIns="0" rtlCol="0"/>
            <a:lstStyle/>
            <a:p>
              <a:endParaRPr/>
            </a:p>
          </p:txBody>
        </p:sp>
        <p:sp>
          <p:nvSpPr>
            <p:cNvPr id="11" name="object 11"/>
            <p:cNvSpPr/>
            <p:nvPr/>
          </p:nvSpPr>
          <p:spPr>
            <a:xfrm>
              <a:off x="4508373" y="3829812"/>
              <a:ext cx="560705" cy="405130"/>
            </a:xfrm>
            <a:custGeom>
              <a:avLst/>
              <a:gdLst/>
              <a:ahLst/>
              <a:cxnLst/>
              <a:rect l="l" t="t" r="r" b="b"/>
              <a:pathLst>
                <a:path w="560704" h="405129">
                  <a:moveTo>
                    <a:pt x="519684" y="404875"/>
                  </a:moveTo>
                  <a:lnTo>
                    <a:pt x="42163" y="93725"/>
                  </a:lnTo>
                  <a:lnTo>
                    <a:pt x="21716" y="124968"/>
                  </a:lnTo>
                  <a:lnTo>
                    <a:pt x="0" y="21717"/>
                  </a:lnTo>
                  <a:lnTo>
                    <a:pt x="103250" y="0"/>
                  </a:lnTo>
                  <a:lnTo>
                    <a:pt x="82803" y="31242"/>
                  </a:lnTo>
                  <a:lnTo>
                    <a:pt x="560324" y="342264"/>
                  </a:lnTo>
                  <a:lnTo>
                    <a:pt x="519684" y="404875"/>
                  </a:lnTo>
                  <a:close/>
                </a:path>
              </a:pathLst>
            </a:custGeom>
            <a:ln w="25400">
              <a:solidFill>
                <a:srgbClr val="00AF50"/>
              </a:solidFill>
            </a:ln>
          </p:spPr>
          <p:txBody>
            <a:bodyPr wrap="square" lIns="0" tIns="0" rIns="0" bIns="0" rtlCol="0"/>
            <a:lstStyle/>
            <a:p>
              <a:endParaRPr/>
            </a:p>
          </p:txBody>
        </p:sp>
        <p:sp>
          <p:nvSpPr>
            <p:cNvPr id="12" name="object 12"/>
            <p:cNvSpPr/>
            <p:nvPr/>
          </p:nvSpPr>
          <p:spPr>
            <a:xfrm>
              <a:off x="3014344" y="2930017"/>
              <a:ext cx="1375410" cy="930275"/>
            </a:xfrm>
            <a:custGeom>
              <a:avLst/>
              <a:gdLst/>
              <a:ahLst/>
              <a:cxnLst/>
              <a:rect l="l" t="t" r="r" b="b"/>
              <a:pathLst>
                <a:path w="1375410" h="930275">
                  <a:moveTo>
                    <a:pt x="87756" y="0"/>
                  </a:moveTo>
                  <a:lnTo>
                    <a:pt x="0" y="18542"/>
                  </a:lnTo>
                  <a:lnTo>
                    <a:pt x="18542" y="106425"/>
                  </a:lnTo>
                  <a:lnTo>
                    <a:pt x="35813" y="79756"/>
                  </a:lnTo>
                  <a:lnTo>
                    <a:pt x="1340612" y="929894"/>
                  </a:lnTo>
                  <a:lnTo>
                    <a:pt x="1375283" y="876681"/>
                  </a:lnTo>
                  <a:lnTo>
                    <a:pt x="70485" y="26543"/>
                  </a:lnTo>
                  <a:lnTo>
                    <a:pt x="87756" y="0"/>
                  </a:lnTo>
                  <a:close/>
                </a:path>
              </a:pathLst>
            </a:custGeom>
            <a:solidFill>
              <a:srgbClr val="00FD73"/>
            </a:solidFill>
          </p:spPr>
          <p:txBody>
            <a:bodyPr wrap="square" lIns="0" tIns="0" rIns="0" bIns="0" rtlCol="0"/>
            <a:lstStyle/>
            <a:p>
              <a:endParaRPr/>
            </a:p>
          </p:txBody>
        </p:sp>
        <p:sp>
          <p:nvSpPr>
            <p:cNvPr id="13" name="object 13"/>
            <p:cNvSpPr/>
            <p:nvPr/>
          </p:nvSpPr>
          <p:spPr>
            <a:xfrm>
              <a:off x="3014344" y="2930017"/>
              <a:ext cx="1375410" cy="930275"/>
            </a:xfrm>
            <a:custGeom>
              <a:avLst/>
              <a:gdLst/>
              <a:ahLst/>
              <a:cxnLst/>
              <a:rect l="l" t="t" r="r" b="b"/>
              <a:pathLst>
                <a:path w="1375410" h="930275">
                  <a:moveTo>
                    <a:pt x="1340612" y="929894"/>
                  </a:moveTo>
                  <a:lnTo>
                    <a:pt x="35813" y="79756"/>
                  </a:lnTo>
                  <a:lnTo>
                    <a:pt x="18542" y="106425"/>
                  </a:lnTo>
                  <a:lnTo>
                    <a:pt x="0" y="18542"/>
                  </a:lnTo>
                  <a:lnTo>
                    <a:pt x="87756" y="0"/>
                  </a:lnTo>
                  <a:lnTo>
                    <a:pt x="70485" y="26543"/>
                  </a:lnTo>
                  <a:lnTo>
                    <a:pt x="1375283" y="876681"/>
                  </a:lnTo>
                  <a:lnTo>
                    <a:pt x="1340612" y="929894"/>
                  </a:lnTo>
                </a:path>
              </a:pathLst>
            </a:custGeom>
            <a:ln w="25400">
              <a:solidFill>
                <a:srgbClr val="00AF50"/>
              </a:solidFill>
            </a:ln>
          </p:spPr>
          <p:txBody>
            <a:bodyPr wrap="square" lIns="0" tIns="0" rIns="0" bIns="0" rtlCol="0"/>
            <a:lstStyle/>
            <a:p>
              <a:endParaRPr/>
            </a:p>
          </p:txBody>
        </p:sp>
        <p:sp>
          <p:nvSpPr>
            <p:cNvPr id="14" name="object 14"/>
            <p:cNvSpPr/>
            <p:nvPr/>
          </p:nvSpPr>
          <p:spPr>
            <a:xfrm>
              <a:off x="2378328" y="3793490"/>
              <a:ext cx="1945005" cy="585470"/>
            </a:xfrm>
            <a:custGeom>
              <a:avLst/>
              <a:gdLst/>
              <a:ahLst/>
              <a:cxnLst/>
              <a:rect l="l" t="t" r="r" b="b"/>
              <a:pathLst>
                <a:path w="1945004" h="585470">
                  <a:moveTo>
                    <a:pt x="1842008" y="0"/>
                  </a:moveTo>
                  <a:lnTo>
                    <a:pt x="1852295" y="41275"/>
                  </a:lnTo>
                  <a:lnTo>
                    <a:pt x="0" y="503047"/>
                  </a:lnTo>
                  <a:lnTo>
                    <a:pt x="20573" y="585343"/>
                  </a:lnTo>
                  <a:lnTo>
                    <a:pt x="1872869" y="123698"/>
                  </a:lnTo>
                  <a:lnTo>
                    <a:pt x="1883156" y="164846"/>
                  </a:lnTo>
                  <a:lnTo>
                    <a:pt x="1945005" y="61976"/>
                  </a:lnTo>
                  <a:lnTo>
                    <a:pt x="1842008" y="0"/>
                  </a:lnTo>
                  <a:close/>
                </a:path>
              </a:pathLst>
            </a:custGeom>
            <a:solidFill>
              <a:srgbClr val="00FD73"/>
            </a:solidFill>
          </p:spPr>
          <p:txBody>
            <a:bodyPr wrap="square" lIns="0" tIns="0" rIns="0" bIns="0" rtlCol="0"/>
            <a:lstStyle/>
            <a:p>
              <a:endParaRPr/>
            </a:p>
          </p:txBody>
        </p:sp>
        <p:sp>
          <p:nvSpPr>
            <p:cNvPr id="15" name="object 15"/>
            <p:cNvSpPr/>
            <p:nvPr/>
          </p:nvSpPr>
          <p:spPr>
            <a:xfrm>
              <a:off x="2378328" y="3793490"/>
              <a:ext cx="1945005" cy="585470"/>
            </a:xfrm>
            <a:custGeom>
              <a:avLst/>
              <a:gdLst/>
              <a:ahLst/>
              <a:cxnLst/>
              <a:rect l="l" t="t" r="r" b="b"/>
              <a:pathLst>
                <a:path w="1945004" h="585470">
                  <a:moveTo>
                    <a:pt x="0" y="503047"/>
                  </a:moveTo>
                  <a:lnTo>
                    <a:pt x="1852295" y="41275"/>
                  </a:lnTo>
                  <a:lnTo>
                    <a:pt x="1842008" y="0"/>
                  </a:lnTo>
                  <a:lnTo>
                    <a:pt x="1945005" y="61976"/>
                  </a:lnTo>
                  <a:lnTo>
                    <a:pt x="1883156" y="164846"/>
                  </a:lnTo>
                  <a:lnTo>
                    <a:pt x="1872869" y="123698"/>
                  </a:lnTo>
                  <a:lnTo>
                    <a:pt x="20573" y="585343"/>
                  </a:lnTo>
                  <a:lnTo>
                    <a:pt x="0" y="503047"/>
                  </a:lnTo>
                  <a:close/>
                </a:path>
              </a:pathLst>
            </a:custGeom>
            <a:ln w="25400">
              <a:solidFill>
                <a:srgbClr val="00AF50"/>
              </a:solidFill>
            </a:ln>
          </p:spPr>
          <p:txBody>
            <a:bodyPr wrap="square" lIns="0" tIns="0" rIns="0" bIns="0" rtlCol="0"/>
            <a:lstStyle/>
            <a:p>
              <a:endParaRPr/>
            </a:p>
          </p:txBody>
        </p:sp>
      </p:grpSp>
      <p:sp>
        <p:nvSpPr>
          <p:cNvPr id="16" name="object 16"/>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17" name="object 17"/>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18" name="object 18"/>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12</a:t>
            </a:fld>
            <a:endParaRPr spc="-5"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65415" y="212260"/>
            <a:ext cx="8294954" cy="2069797"/>
          </a:xfrm>
          <a:prstGeom prst="rect">
            <a:avLst/>
          </a:prstGeom>
        </p:spPr>
        <p:txBody>
          <a:bodyPr vert="horz" wrap="square" lIns="0" tIns="12700" rIns="0" bIns="0" rtlCol="0">
            <a:spAutoFit/>
          </a:bodyPr>
          <a:lstStyle/>
          <a:p>
            <a:pPr marL="12700" marR="18415">
              <a:lnSpc>
                <a:spcPct val="100000"/>
              </a:lnSpc>
              <a:spcBef>
                <a:spcPts val="100"/>
              </a:spcBef>
            </a:pPr>
            <a:r>
              <a:rPr dirty="0"/>
              <a:t>OS protections – Software</a:t>
            </a:r>
            <a:r>
              <a:rPr spc="-85" dirty="0"/>
              <a:t> </a:t>
            </a:r>
            <a:r>
              <a:rPr spc="-5" dirty="0" smtClean="0"/>
              <a:t>supported</a:t>
            </a:r>
            <a:r>
              <a:rPr lang="tr-TR" spc="-5" dirty="0" smtClean="0"/>
              <a:t> </a:t>
            </a:r>
            <a:r>
              <a:rPr spc="-5" dirty="0" smtClean="0"/>
              <a:t>Data </a:t>
            </a:r>
            <a:r>
              <a:rPr spc="-5" dirty="0"/>
              <a:t>Execution Prevention</a:t>
            </a:r>
            <a:r>
              <a:rPr spc="50" dirty="0"/>
              <a:t> </a:t>
            </a:r>
            <a:r>
              <a:rPr dirty="0"/>
              <a:t>(DEP)</a:t>
            </a:r>
          </a:p>
          <a:p>
            <a:pPr marL="299720" marR="5080" indent="-287655" algn="just">
              <a:lnSpc>
                <a:spcPct val="100000"/>
              </a:lnSpc>
              <a:spcBef>
                <a:spcPts val="240"/>
              </a:spcBef>
              <a:tabLst>
                <a:tab pos="299720" algn="l"/>
              </a:tabLst>
            </a:pPr>
            <a:r>
              <a:rPr sz="2000" dirty="0">
                <a:solidFill>
                  <a:srgbClr val="000000"/>
                </a:solidFill>
              </a:rPr>
              <a:t>-	The </a:t>
            </a:r>
            <a:r>
              <a:rPr sz="2000" spc="-5" dirty="0">
                <a:solidFill>
                  <a:srgbClr val="000000"/>
                </a:solidFill>
              </a:rPr>
              <a:t>vulnerable code has </a:t>
            </a:r>
            <a:r>
              <a:rPr sz="2000" spc="-10" dirty="0">
                <a:solidFill>
                  <a:srgbClr val="000000"/>
                </a:solidFill>
              </a:rPr>
              <a:t>no </a:t>
            </a:r>
            <a:r>
              <a:rPr sz="2000" dirty="0">
                <a:solidFill>
                  <a:srgbClr val="000000"/>
                </a:solidFill>
              </a:rPr>
              <a:t>access </a:t>
            </a:r>
            <a:r>
              <a:rPr sz="2000" spc="-5" dirty="0">
                <a:solidFill>
                  <a:srgbClr val="000000"/>
                </a:solidFill>
              </a:rPr>
              <a:t>directly </a:t>
            </a:r>
            <a:r>
              <a:rPr sz="2000" dirty="0">
                <a:solidFill>
                  <a:srgbClr val="000000"/>
                </a:solidFill>
              </a:rPr>
              <a:t>to kernel space, but </a:t>
            </a:r>
            <a:r>
              <a:rPr sz="2000" spc="-10" dirty="0" smtClean="0">
                <a:solidFill>
                  <a:srgbClr val="000000"/>
                </a:solidFill>
              </a:rPr>
              <a:t>without</a:t>
            </a:r>
            <a:r>
              <a:rPr lang="tr-TR" sz="2000" spc="-10" dirty="0" smtClean="0">
                <a:solidFill>
                  <a:srgbClr val="000000"/>
                </a:solidFill>
              </a:rPr>
              <a:t> </a:t>
            </a:r>
            <a:r>
              <a:rPr sz="2000" dirty="0" smtClean="0">
                <a:solidFill>
                  <a:srgbClr val="000000"/>
                </a:solidFill>
              </a:rPr>
              <a:t>DEP </a:t>
            </a:r>
            <a:r>
              <a:rPr sz="2000" dirty="0">
                <a:solidFill>
                  <a:srgbClr val="000000"/>
                </a:solidFill>
              </a:rPr>
              <a:t>it </a:t>
            </a:r>
            <a:r>
              <a:rPr sz="2000" spc="-5" dirty="0">
                <a:solidFill>
                  <a:srgbClr val="000000"/>
                </a:solidFill>
              </a:rPr>
              <a:t>can </a:t>
            </a:r>
            <a:r>
              <a:rPr sz="2000" dirty="0">
                <a:solidFill>
                  <a:srgbClr val="000000"/>
                </a:solidFill>
              </a:rPr>
              <a:t>modify the </a:t>
            </a:r>
            <a:r>
              <a:rPr sz="2000" spc="-5" dirty="0">
                <a:solidFill>
                  <a:srgbClr val="000000"/>
                </a:solidFill>
              </a:rPr>
              <a:t>code </a:t>
            </a:r>
            <a:r>
              <a:rPr sz="2000" dirty="0">
                <a:solidFill>
                  <a:srgbClr val="000000"/>
                </a:solidFill>
              </a:rPr>
              <a:t>in the </a:t>
            </a:r>
            <a:r>
              <a:rPr sz="2000" spc="-5" dirty="0">
                <a:solidFill>
                  <a:srgbClr val="000000"/>
                </a:solidFill>
              </a:rPr>
              <a:t>user space (even </a:t>
            </a:r>
            <a:r>
              <a:rPr sz="2000" dirty="0">
                <a:solidFill>
                  <a:srgbClr val="000000"/>
                </a:solidFill>
              </a:rPr>
              <a:t>the OS API in </a:t>
            </a:r>
            <a:r>
              <a:rPr sz="2000" spc="-5" dirty="0" smtClean="0">
                <a:solidFill>
                  <a:srgbClr val="000000"/>
                </a:solidFill>
              </a:rPr>
              <a:t>user</a:t>
            </a:r>
            <a:r>
              <a:rPr lang="tr-TR" sz="2000" spc="-5" dirty="0" smtClean="0">
                <a:solidFill>
                  <a:srgbClr val="000000"/>
                </a:solidFill>
              </a:rPr>
              <a:t> </a:t>
            </a:r>
            <a:r>
              <a:rPr sz="2000" spc="-5" dirty="0" smtClean="0">
                <a:solidFill>
                  <a:srgbClr val="000000"/>
                </a:solidFill>
              </a:rPr>
              <a:t>space</a:t>
            </a:r>
            <a:r>
              <a:rPr sz="2000" spc="-5" dirty="0">
                <a:solidFill>
                  <a:srgbClr val="000000"/>
                </a:solidFill>
              </a:rPr>
              <a:t>) or can execute an </a:t>
            </a:r>
            <a:r>
              <a:rPr sz="2000" dirty="0">
                <a:solidFill>
                  <a:srgbClr val="000000"/>
                </a:solidFill>
              </a:rPr>
              <a:t>attacker </a:t>
            </a:r>
            <a:r>
              <a:rPr sz="2000" spc="-5" dirty="0">
                <a:solidFill>
                  <a:srgbClr val="000000"/>
                </a:solidFill>
              </a:rPr>
              <a:t>placed </a:t>
            </a:r>
            <a:r>
              <a:rPr sz="2000" dirty="0">
                <a:solidFill>
                  <a:srgbClr val="000000"/>
                </a:solidFill>
              </a:rPr>
              <a:t>malicious</a:t>
            </a:r>
            <a:r>
              <a:rPr sz="2000" spc="-5" dirty="0">
                <a:solidFill>
                  <a:srgbClr val="000000"/>
                </a:solidFill>
              </a:rPr>
              <a:t> code</a:t>
            </a:r>
            <a:endParaRPr sz="2000" dirty="0"/>
          </a:p>
        </p:txBody>
      </p:sp>
      <p:sp>
        <p:nvSpPr>
          <p:cNvPr id="3" name="object 3"/>
          <p:cNvSpPr txBox="1"/>
          <p:nvPr/>
        </p:nvSpPr>
        <p:spPr>
          <a:xfrm>
            <a:off x="669607" y="5581650"/>
            <a:ext cx="6837045" cy="299720"/>
          </a:xfrm>
          <a:prstGeom prst="rect">
            <a:avLst/>
          </a:prstGeom>
        </p:spPr>
        <p:txBody>
          <a:bodyPr vert="horz" wrap="square" lIns="0" tIns="12700" rIns="0" bIns="0" rtlCol="0">
            <a:spAutoFit/>
          </a:bodyPr>
          <a:lstStyle/>
          <a:p>
            <a:pPr marL="12700">
              <a:lnSpc>
                <a:spcPct val="100000"/>
              </a:lnSpc>
              <a:spcBef>
                <a:spcPts val="100"/>
              </a:spcBef>
              <a:tabLst>
                <a:tab pos="299085" algn="l"/>
              </a:tabLst>
            </a:pPr>
            <a:r>
              <a:rPr sz="1800" dirty="0">
                <a:latin typeface="Arial"/>
                <a:cs typeface="Arial"/>
              </a:rPr>
              <a:t>-	The OS </a:t>
            </a:r>
            <a:r>
              <a:rPr sz="1800" spc="-5" dirty="0">
                <a:latin typeface="Arial"/>
                <a:cs typeface="Arial"/>
              </a:rPr>
              <a:t>can </a:t>
            </a:r>
            <a:r>
              <a:rPr sz="1800" dirty="0">
                <a:latin typeface="Arial"/>
                <a:cs typeface="Arial"/>
              </a:rPr>
              <a:t>enforce DEP </a:t>
            </a:r>
            <a:r>
              <a:rPr sz="1800" spc="-5" dirty="0">
                <a:latin typeface="Arial"/>
                <a:cs typeface="Arial"/>
              </a:rPr>
              <a:t>(i.e </a:t>
            </a:r>
            <a:r>
              <a:rPr sz="1800" spc="-10" dirty="0">
                <a:latin typeface="Arial"/>
                <a:cs typeface="Arial"/>
              </a:rPr>
              <a:t>nxAlwaysOn </a:t>
            </a:r>
            <a:r>
              <a:rPr sz="1800" dirty="0">
                <a:latin typeface="Arial"/>
                <a:cs typeface="Arial"/>
              </a:rPr>
              <a:t>settings </a:t>
            </a:r>
            <a:r>
              <a:rPr sz="1800" spc="-5" dirty="0">
                <a:latin typeface="Arial"/>
                <a:cs typeface="Arial"/>
              </a:rPr>
              <a:t>on</a:t>
            </a:r>
            <a:r>
              <a:rPr sz="1800" spc="-15" dirty="0">
                <a:latin typeface="Arial"/>
                <a:cs typeface="Arial"/>
              </a:rPr>
              <a:t> </a:t>
            </a:r>
            <a:r>
              <a:rPr sz="1800" dirty="0">
                <a:latin typeface="Arial"/>
                <a:cs typeface="Arial"/>
              </a:rPr>
              <a:t>Windows)</a:t>
            </a:r>
            <a:endParaRPr sz="1800">
              <a:latin typeface="Arial"/>
              <a:cs typeface="Arial"/>
            </a:endParaRPr>
          </a:p>
        </p:txBody>
      </p:sp>
      <p:pic>
        <p:nvPicPr>
          <p:cNvPr id="4" name="object 4"/>
          <p:cNvPicPr/>
          <p:nvPr/>
        </p:nvPicPr>
        <p:blipFill>
          <a:blip r:embed="rId2" cstate="print"/>
          <a:stretch>
            <a:fillRect/>
          </a:stretch>
        </p:blipFill>
        <p:spPr>
          <a:xfrm>
            <a:off x="2543933" y="2354448"/>
            <a:ext cx="3346298" cy="3154811"/>
          </a:xfrm>
          <a:prstGeom prst="rect">
            <a:avLst/>
          </a:prstGeom>
        </p:spPr>
      </p:pic>
      <p:sp>
        <p:nvSpPr>
          <p:cNvPr id="5" name="object 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13</a:t>
            </a:fld>
            <a:endParaRPr spc="-5"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36257" y="272415"/>
            <a:ext cx="6657340" cy="1123315"/>
          </a:xfrm>
          <a:prstGeom prst="rect">
            <a:avLst/>
          </a:prstGeom>
        </p:spPr>
        <p:txBody>
          <a:bodyPr vert="horz" wrap="square" lIns="0" tIns="12700" rIns="0" bIns="0" rtlCol="0">
            <a:spAutoFit/>
          </a:bodyPr>
          <a:lstStyle/>
          <a:p>
            <a:pPr marL="12700" marR="5080">
              <a:lnSpc>
                <a:spcPct val="100000"/>
              </a:lnSpc>
              <a:spcBef>
                <a:spcPts val="100"/>
              </a:spcBef>
            </a:pPr>
            <a:r>
              <a:rPr sz="3600" dirty="0">
                <a:solidFill>
                  <a:srgbClr val="333399"/>
                </a:solidFill>
                <a:latin typeface="Arial"/>
                <a:cs typeface="Arial"/>
              </a:rPr>
              <a:t>OS </a:t>
            </a:r>
            <a:r>
              <a:rPr sz="3600" spc="-5" dirty="0">
                <a:solidFill>
                  <a:srgbClr val="333399"/>
                </a:solidFill>
                <a:latin typeface="Arial"/>
                <a:cs typeface="Arial"/>
              </a:rPr>
              <a:t>protections </a:t>
            </a:r>
            <a:r>
              <a:rPr sz="3600" dirty="0">
                <a:solidFill>
                  <a:srgbClr val="333399"/>
                </a:solidFill>
                <a:latin typeface="Arial"/>
                <a:cs typeface="Arial"/>
              </a:rPr>
              <a:t>– </a:t>
            </a:r>
            <a:r>
              <a:rPr sz="3600" spc="-5" dirty="0">
                <a:solidFill>
                  <a:srgbClr val="333399"/>
                </a:solidFill>
                <a:latin typeface="Arial"/>
                <a:cs typeface="Arial"/>
              </a:rPr>
              <a:t>Address </a:t>
            </a:r>
            <a:r>
              <a:rPr sz="3600" spc="-5" dirty="0" smtClean="0">
                <a:solidFill>
                  <a:srgbClr val="333399"/>
                </a:solidFill>
                <a:latin typeface="Arial"/>
                <a:cs typeface="Arial"/>
              </a:rPr>
              <a:t>Space</a:t>
            </a:r>
            <a:r>
              <a:rPr lang="tr-TR" sz="3600" spc="-5" dirty="0" smtClean="0">
                <a:solidFill>
                  <a:srgbClr val="333399"/>
                </a:solidFill>
                <a:latin typeface="Arial"/>
                <a:cs typeface="Arial"/>
              </a:rPr>
              <a:t> </a:t>
            </a:r>
            <a:r>
              <a:rPr sz="3600" spc="-5" dirty="0" smtClean="0">
                <a:solidFill>
                  <a:srgbClr val="333399"/>
                </a:solidFill>
                <a:latin typeface="Arial"/>
                <a:cs typeface="Arial"/>
              </a:rPr>
              <a:t>Layout </a:t>
            </a:r>
            <a:r>
              <a:rPr sz="3600" spc="-5" dirty="0">
                <a:solidFill>
                  <a:srgbClr val="333399"/>
                </a:solidFill>
                <a:latin typeface="Arial"/>
                <a:cs typeface="Arial"/>
              </a:rPr>
              <a:t>Randomization </a:t>
            </a:r>
            <a:r>
              <a:rPr sz="3600" dirty="0">
                <a:solidFill>
                  <a:srgbClr val="333399"/>
                </a:solidFill>
                <a:latin typeface="Arial"/>
                <a:cs typeface="Arial"/>
              </a:rPr>
              <a:t>(ASLR)</a:t>
            </a:r>
            <a:endParaRPr sz="3600" dirty="0">
              <a:latin typeface="Arial"/>
              <a:cs typeface="Arial"/>
            </a:endParaRPr>
          </a:p>
        </p:txBody>
      </p:sp>
      <p:sp>
        <p:nvSpPr>
          <p:cNvPr id="3" name="object 3"/>
          <p:cNvSpPr txBox="1"/>
          <p:nvPr/>
        </p:nvSpPr>
        <p:spPr>
          <a:xfrm>
            <a:off x="459740" y="1473834"/>
            <a:ext cx="7797165" cy="635635"/>
          </a:xfrm>
          <a:prstGeom prst="rect">
            <a:avLst/>
          </a:prstGeom>
        </p:spPr>
        <p:txBody>
          <a:bodyPr vert="horz" wrap="square" lIns="0" tIns="12700" rIns="0" bIns="0" rtlCol="0">
            <a:spAutoFit/>
          </a:bodyPr>
          <a:lstStyle/>
          <a:p>
            <a:pPr marL="299720" marR="5080" indent="-287655">
              <a:lnSpc>
                <a:spcPct val="100000"/>
              </a:lnSpc>
              <a:spcBef>
                <a:spcPts val="100"/>
              </a:spcBef>
              <a:tabLst>
                <a:tab pos="299720" algn="l"/>
              </a:tabLst>
            </a:pPr>
            <a:r>
              <a:rPr sz="2000" dirty="0">
                <a:latin typeface="Arial"/>
                <a:cs typeface="Arial"/>
              </a:rPr>
              <a:t>-	Because of DEP the attackers turned into code reuse. </a:t>
            </a:r>
            <a:r>
              <a:rPr sz="2000" spc="-105" dirty="0">
                <a:latin typeface="Arial"/>
                <a:cs typeface="Arial"/>
              </a:rPr>
              <a:t>To </a:t>
            </a:r>
            <a:r>
              <a:rPr sz="2000" spc="-5" dirty="0">
                <a:latin typeface="Arial"/>
                <a:cs typeface="Arial"/>
              </a:rPr>
              <a:t>prevent</a:t>
            </a:r>
            <a:r>
              <a:rPr sz="2000" spc="-235" dirty="0">
                <a:latin typeface="Arial"/>
                <a:cs typeface="Arial"/>
              </a:rPr>
              <a:t> </a:t>
            </a:r>
            <a:r>
              <a:rPr sz="2000" dirty="0" smtClean="0">
                <a:latin typeface="Arial"/>
                <a:cs typeface="Arial"/>
              </a:rPr>
              <a:t>it</a:t>
            </a:r>
            <a:r>
              <a:rPr lang="tr-TR" sz="2000" dirty="0" smtClean="0">
                <a:latin typeface="Arial"/>
                <a:cs typeface="Arial"/>
              </a:rPr>
              <a:t> </a:t>
            </a:r>
            <a:r>
              <a:rPr sz="2000" dirty="0" smtClean="0">
                <a:latin typeface="Arial"/>
                <a:cs typeface="Arial"/>
              </a:rPr>
              <a:t>OS </a:t>
            </a:r>
            <a:r>
              <a:rPr sz="2000" spc="-5" dirty="0">
                <a:latin typeface="Arial"/>
                <a:cs typeface="Arial"/>
              </a:rPr>
              <a:t>provides </a:t>
            </a:r>
            <a:r>
              <a:rPr sz="2000" dirty="0">
                <a:latin typeface="Arial"/>
                <a:cs typeface="Arial"/>
              </a:rPr>
              <a:t>code randomization </a:t>
            </a:r>
            <a:r>
              <a:rPr sz="2000" spc="-5" dirty="0">
                <a:latin typeface="Arial"/>
                <a:cs typeface="Arial"/>
              </a:rPr>
              <a:t>in </a:t>
            </a:r>
            <a:r>
              <a:rPr sz="2000" dirty="0">
                <a:latin typeface="Arial"/>
                <a:cs typeface="Arial"/>
              </a:rPr>
              <a:t>the </a:t>
            </a:r>
            <a:r>
              <a:rPr sz="2000" spc="-5" dirty="0">
                <a:latin typeface="Arial"/>
                <a:cs typeface="Arial"/>
              </a:rPr>
              <a:t>Virtual </a:t>
            </a:r>
            <a:r>
              <a:rPr sz="2000" dirty="0">
                <a:latin typeface="Arial"/>
                <a:cs typeface="Arial"/>
              </a:rPr>
              <a:t>Address</a:t>
            </a:r>
            <a:r>
              <a:rPr sz="2000" spc="-235" dirty="0">
                <a:latin typeface="Arial"/>
                <a:cs typeface="Arial"/>
              </a:rPr>
              <a:t> </a:t>
            </a:r>
            <a:r>
              <a:rPr sz="2000" dirty="0">
                <a:latin typeface="Arial"/>
                <a:cs typeface="Arial"/>
              </a:rPr>
              <a:t>Space</a:t>
            </a:r>
          </a:p>
        </p:txBody>
      </p:sp>
      <p:pic>
        <p:nvPicPr>
          <p:cNvPr id="4" name="object 4"/>
          <p:cNvPicPr/>
          <p:nvPr/>
        </p:nvPicPr>
        <p:blipFill>
          <a:blip r:embed="rId2" cstate="print"/>
          <a:stretch>
            <a:fillRect/>
          </a:stretch>
        </p:blipFill>
        <p:spPr>
          <a:xfrm>
            <a:off x="1824342" y="2333625"/>
            <a:ext cx="5276229" cy="3305175"/>
          </a:xfrm>
          <a:prstGeom prst="rect">
            <a:avLst/>
          </a:prstGeom>
        </p:spPr>
      </p:pic>
      <p:sp>
        <p:nvSpPr>
          <p:cNvPr id="5" name="object 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14</a:t>
            </a:fld>
            <a:endParaRPr spc="-5"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15</a:t>
            </a:fld>
            <a:endParaRPr spc="-5" dirty="0"/>
          </a:p>
        </p:txBody>
      </p:sp>
      <p:sp>
        <p:nvSpPr>
          <p:cNvPr id="2" name="object 2"/>
          <p:cNvSpPr txBox="1">
            <a:spLocks noGrp="1"/>
          </p:cNvSpPr>
          <p:nvPr>
            <p:ph type="title"/>
          </p:nvPr>
        </p:nvSpPr>
        <p:spPr>
          <a:prstGeom prst="rect">
            <a:avLst/>
          </a:prstGeom>
        </p:spPr>
        <p:txBody>
          <a:bodyPr vert="horz" wrap="square" lIns="0" tIns="12700" rIns="0" bIns="0" rtlCol="0">
            <a:spAutoFit/>
          </a:bodyPr>
          <a:lstStyle/>
          <a:p>
            <a:pPr marL="12700" marR="5080">
              <a:lnSpc>
                <a:spcPct val="100000"/>
              </a:lnSpc>
              <a:spcBef>
                <a:spcPts val="100"/>
              </a:spcBef>
            </a:pPr>
            <a:r>
              <a:rPr dirty="0"/>
              <a:t>OS </a:t>
            </a:r>
            <a:r>
              <a:rPr spc="-5" dirty="0"/>
              <a:t>advanced protections </a:t>
            </a:r>
            <a:r>
              <a:rPr dirty="0"/>
              <a:t>– </a:t>
            </a:r>
            <a:r>
              <a:rPr spc="-5" dirty="0" smtClean="0"/>
              <a:t>new</a:t>
            </a:r>
            <a:r>
              <a:rPr lang="tr-TR" spc="-5" dirty="0" smtClean="0"/>
              <a:t> </a:t>
            </a:r>
            <a:r>
              <a:rPr spc="-5" dirty="0" smtClean="0"/>
              <a:t>directions</a:t>
            </a:r>
            <a:endParaRPr spc="-5" dirty="0"/>
          </a:p>
        </p:txBody>
      </p:sp>
      <p:sp>
        <p:nvSpPr>
          <p:cNvPr id="3" name="object 3"/>
          <p:cNvSpPr txBox="1"/>
          <p:nvPr/>
        </p:nvSpPr>
        <p:spPr>
          <a:xfrm>
            <a:off x="352742" y="1524000"/>
            <a:ext cx="8255000" cy="4334520"/>
          </a:xfrm>
          <a:prstGeom prst="rect">
            <a:avLst/>
          </a:prstGeom>
        </p:spPr>
        <p:txBody>
          <a:bodyPr vert="horz" wrap="square" lIns="0" tIns="12700" rIns="0" bIns="0" rtlCol="0">
            <a:spAutoFit/>
          </a:bodyPr>
          <a:lstStyle/>
          <a:p>
            <a:pPr marL="529590" marR="715010" indent="-287020">
              <a:lnSpc>
                <a:spcPct val="100000"/>
              </a:lnSpc>
              <a:spcBef>
                <a:spcPts val="100"/>
              </a:spcBef>
              <a:buChar char="-"/>
              <a:tabLst>
                <a:tab pos="528955" algn="l"/>
                <a:tab pos="529590" algn="l"/>
              </a:tabLst>
            </a:pPr>
            <a:r>
              <a:rPr sz="2800" dirty="0">
                <a:latin typeface="Arial"/>
                <a:cs typeface="Arial"/>
              </a:rPr>
              <a:t>Increasing </a:t>
            </a:r>
            <a:r>
              <a:rPr sz="2800" spc="-10" dirty="0">
                <a:latin typeface="Arial"/>
                <a:cs typeface="Arial"/>
              </a:rPr>
              <a:t>the </a:t>
            </a:r>
            <a:r>
              <a:rPr sz="2800" dirty="0">
                <a:latin typeface="Arial"/>
                <a:cs typeface="Arial"/>
              </a:rPr>
              <a:t>entropy of </a:t>
            </a:r>
            <a:r>
              <a:rPr sz="2800" spc="-5" dirty="0">
                <a:latin typeface="Arial"/>
                <a:cs typeface="Arial"/>
              </a:rPr>
              <a:t>ASLR </a:t>
            </a:r>
            <a:r>
              <a:rPr sz="2800" spc="-5" dirty="0" smtClean="0">
                <a:latin typeface="Arial"/>
                <a:cs typeface="Arial"/>
              </a:rPr>
              <a:t>makes</a:t>
            </a:r>
            <a:r>
              <a:rPr lang="en-US" sz="2800" spc="-5" dirty="0" smtClean="0">
                <a:latin typeface="Arial"/>
                <a:cs typeface="Arial"/>
              </a:rPr>
              <a:t> </a:t>
            </a:r>
            <a:r>
              <a:rPr sz="2800" dirty="0" smtClean="0">
                <a:latin typeface="Arial"/>
                <a:cs typeface="Arial"/>
              </a:rPr>
              <a:t>brute-forcing</a:t>
            </a:r>
            <a:r>
              <a:rPr lang="tr-TR" sz="2800" dirty="0" smtClean="0">
                <a:latin typeface="Arial"/>
                <a:cs typeface="Arial"/>
              </a:rPr>
              <a:t> </a:t>
            </a:r>
            <a:r>
              <a:rPr sz="2800" spc="-5" dirty="0" smtClean="0">
                <a:latin typeface="Arial"/>
                <a:cs typeface="Arial"/>
              </a:rPr>
              <a:t>less </a:t>
            </a:r>
            <a:r>
              <a:rPr sz="2800" spc="-10" dirty="0">
                <a:latin typeface="Arial"/>
                <a:cs typeface="Arial"/>
              </a:rPr>
              <a:t>effective </a:t>
            </a:r>
            <a:r>
              <a:rPr sz="2800" spc="-5" dirty="0">
                <a:latin typeface="Arial"/>
                <a:cs typeface="Arial"/>
              </a:rPr>
              <a:t>(High </a:t>
            </a:r>
            <a:r>
              <a:rPr sz="2800" dirty="0">
                <a:latin typeface="Arial"/>
                <a:cs typeface="Arial"/>
              </a:rPr>
              <a:t>Entropy</a:t>
            </a:r>
            <a:r>
              <a:rPr sz="2800" spc="-120" dirty="0">
                <a:latin typeface="Arial"/>
                <a:cs typeface="Arial"/>
              </a:rPr>
              <a:t> </a:t>
            </a:r>
            <a:r>
              <a:rPr sz="2800" dirty="0">
                <a:latin typeface="Arial"/>
                <a:cs typeface="Arial"/>
              </a:rPr>
              <a:t>ASLR</a:t>
            </a:r>
            <a:r>
              <a:rPr sz="2800" dirty="0" smtClean="0">
                <a:latin typeface="Arial"/>
                <a:cs typeface="Arial"/>
              </a:rPr>
              <a:t>)</a:t>
            </a:r>
            <a:endParaRPr lang="en-US" sz="2800" dirty="0" smtClean="0">
              <a:latin typeface="Arial"/>
              <a:cs typeface="Arial"/>
            </a:endParaRPr>
          </a:p>
          <a:p>
            <a:pPr marL="529590" marR="715010" indent="-287020">
              <a:lnSpc>
                <a:spcPct val="100000"/>
              </a:lnSpc>
              <a:spcBef>
                <a:spcPts val="100"/>
              </a:spcBef>
              <a:buChar char="-"/>
              <a:tabLst>
                <a:tab pos="528955" algn="l"/>
                <a:tab pos="529590" algn="l"/>
              </a:tabLst>
            </a:pPr>
            <a:endParaRPr sz="2800" dirty="0">
              <a:latin typeface="Arial"/>
              <a:cs typeface="Arial"/>
            </a:endParaRPr>
          </a:p>
          <a:p>
            <a:pPr marL="529590" marR="854710" indent="-287020">
              <a:lnSpc>
                <a:spcPct val="100000"/>
              </a:lnSpc>
              <a:buChar char="-"/>
              <a:tabLst>
                <a:tab pos="528955" algn="l"/>
                <a:tab pos="529590" algn="l"/>
              </a:tabLst>
            </a:pPr>
            <a:r>
              <a:rPr sz="2800" dirty="0">
                <a:latin typeface="Arial"/>
                <a:cs typeface="Arial"/>
              </a:rPr>
              <a:t>Address Space </a:t>
            </a:r>
            <a:r>
              <a:rPr sz="2800" spc="-10" dirty="0">
                <a:latin typeface="Arial"/>
                <a:cs typeface="Arial"/>
              </a:rPr>
              <a:t>Layout </a:t>
            </a:r>
            <a:r>
              <a:rPr sz="2800" spc="-5" dirty="0">
                <a:latin typeface="Arial"/>
                <a:cs typeface="Arial"/>
              </a:rPr>
              <a:t>Permutation (ASLP) </a:t>
            </a:r>
            <a:r>
              <a:rPr sz="2800" spc="-5" dirty="0" smtClean="0">
                <a:latin typeface="Arial"/>
                <a:cs typeface="Arial"/>
              </a:rPr>
              <a:t>the</a:t>
            </a:r>
            <a:r>
              <a:rPr lang="tr-TR" sz="2800" spc="-5" dirty="0" smtClean="0">
                <a:latin typeface="Arial"/>
                <a:cs typeface="Arial"/>
              </a:rPr>
              <a:t> </a:t>
            </a:r>
            <a:r>
              <a:rPr sz="2800" dirty="0" smtClean="0">
                <a:latin typeface="Arial"/>
                <a:cs typeface="Arial"/>
              </a:rPr>
              <a:t>place </a:t>
            </a:r>
            <a:r>
              <a:rPr sz="2800" dirty="0">
                <a:latin typeface="Arial"/>
                <a:cs typeface="Arial"/>
              </a:rPr>
              <a:t>of </a:t>
            </a:r>
            <a:r>
              <a:rPr sz="2800" spc="-10" dirty="0">
                <a:latin typeface="Arial"/>
                <a:cs typeface="Arial"/>
              </a:rPr>
              <a:t>the </a:t>
            </a:r>
            <a:r>
              <a:rPr sz="2800" dirty="0">
                <a:latin typeface="Arial"/>
                <a:cs typeface="Arial"/>
              </a:rPr>
              <a:t>libraries </a:t>
            </a:r>
            <a:r>
              <a:rPr sz="2800" spc="-5" dirty="0">
                <a:latin typeface="Arial"/>
                <a:cs typeface="Arial"/>
              </a:rPr>
              <a:t>are </a:t>
            </a:r>
            <a:r>
              <a:rPr sz="2800" dirty="0">
                <a:latin typeface="Arial"/>
                <a:cs typeface="Arial"/>
              </a:rPr>
              <a:t>randomized </a:t>
            </a:r>
            <a:r>
              <a:rPr sz="2800" spc="-5" dirty="0">
                <a:latin typeface="Arial"/>
                <a:cs typeface="Arial"/>
              </a:rPr>
              <a:t>as </a:t>
            </a:r>
            <a:r>
              <a:rPr sz="2800" spc="-10" dirty="0">
                <a:latin typeface="Arial"/>
                <a:cs typeface="Arial"/>
              </a:rPr>
              <a:t>well </a:t>
            </a:r>
            <a:r>
              <a:rPr sz="2800" spc="-5" dirty="0">
                <a:latin typeface="Arial"/>
                <a:cs typeface="Arial"/>
              </a:rPr>
              <a:t>as </a:t>
            </a:r>
            <a:r>
              <a:rPr sz="2800" spc="-5" dirty="0" smtClean="0">
                <a:latin typeface="Arial"/>
                <a:cs typeface="Arial"/>
              </a:rPr>
              <a:t>the</a:t>
            </a:r>
            <a:r>
              <a:rPr lang="tr-TR" sz="2800" spc="-5" dirty="0" smtClean="0">
                <a:latin typeface="Arial"/>
                <a:cs typeface="Arial"/>
              </a:rPr>
              <a:t> </a:t>
            </a:r>
            <a:r>
              <a:rPr sz="2800" dirty="0" smtClean="0">
                <a:latin typeface="Arial"/>
                <a:cs typeface="Arial"/>
              </a:rPr>
              <a:t>order </a:t>
            </a:r>
            <a:r>
              <a:rPr sz="2800" dirty="0">
                <a:latin typeface="Arial"/>
                <a:cs typeface="Arial"/>
              </a:rPr>
              <a:t>of </a:t>
            </a:r>
            <a:r>
              <a:rPr sz="2800" spc="-5" dirty="0">
                <a:latin typeface="Arial"/>
                <a:cs typeface="Arial"/>
              </a:rPr>
              <a:t>the </a:t>
            </a:r>
            <a:r>
              <a:rPr sz="2800" dirty="0">
                <a:latin typeface="Arial"/>
                <a:cs typeface="Arial"/>
              </a:rPr>
              <a:t>methods in </a:t>
            </a:r>
            <a:r>
              <a:rPr sz="2800" spc="-5" dirty="0">
                <a:latin typeface="Arial"/>
                <a:cs typeface="Arial"/>
              </a:rPr>
              <a:t>the </a:t>
            </a:r>
            <a:r>
              <a:rPr sz="2800" spc="-10" dirty="0">
                <a:latin typeface="Arial"/>
                <a:cs typeface="Arial"/>
              </a:rPr>
              <a:t>Virtual </a:t>
            </a:r>
            <a:r>
              <a:rPr sz="2800" dirty="0">
                <a:latin typeface="Arial"/>
                <a:cs typeface="Arial"/>
              </a:rPr>
              <a:t>Address</a:t>
            </a:r>
            <a:r>
              <a:rPr sz="2800" spc="-190" dirty="0">
                <a:latin typeface="Arial"/>
                <a:cs typeface="Arial"/>
              </a:rPr>
              <a:t> </a:t>
            </a:r>
            <a:r>
              <a:rPr sz="2800" dirty="0" smtClean="0">
                <a:latin typeface="Arial"/>
                <a:cs typeface="Arial"/>
              </a:rPr>
              <a:t>Space</a:t>
            </a:r>
            <a:endParaRPr lang="en-US" sz="2800" dirty="0" smtClean="0">
              <a:latin typeface="Arial"/>
              <a:cs typeface="Arial"/>
            </a:endParaRPr>
          </a:p>
          <a:p>
            <a:pPr marL="529590" marR="854710" indent="-287020">
              <a:lnSpc>
                <a:spcPct val="100000"/>
              </a:lnSpc>
              <a:buChar char="-"/>
              <a:tabLst>
                <a:tab pos="528955" algn="l"/>
                <a:tab pos="529590" algn="l"/>
              </a:tabLst>
            </a:pPr>
            <a:endParaRPr sz="2800" dirty="0">
              <a:latin typeface="Arial"/>
              <a:cs typeface="Arial"/>
            </a:endParaRPr>
          </a:p>
          <a:p>
            <a:pPr marL="529590" indent="-287020">
              <a:lnSpc>
                <a:spcPct val="100000"/>
              </a:lnSpc>
              <a:spcBef>
                <a:spcPts val="5"/>
              </a:spcBef>
              <a:buChar char="-"/>
              <a:tabLst>
                <a:tab pos="528955" algn="l"/>
                <a:tab pos="529590" algn="l"/>
              </a:tabLst>
            </a:pPr>
            <a:r>
              <a:rPr sz="2800" dirty="0">
                <a:latin typeface="Arial"/>
                <a:cs typeface="Arial"/>
              </a:rPr>
              <a:t>Code </a:t>
            </a:r>
            <a:r>
              <a:rPr sz="2800" spc="-5" dirty="0">
                <a:latin typeface="Arial"/>
                <a:cs typeface="Arial"/>
              </a:rPr>
              <a:t>diversity </a:t>
            </a:r>
            <a:r>
              <a:rPr sz="2800" dirty="0">
                <a:latin typeface="Arial"/>
                <a:cs typeface="Arial"/>
              </a:rPr>
              <a:t>(OS </a:t>
            </a:r>
            <a:r>
              <a:rPr sz="2800" spc="-5" dirty="0">
                <a:latin typeface="Arial"/>
                <a:cs typeface="Arial"/>
              </a:rPr>
              <a:t>protection</a:t>
            </a:r>
            <a:r>
              <a:rPr sz="2800" spc="-30" dirty="0">
                <a:latin typeface="Arial"/>
                <a:cs typeface="Arial"/>
              </a:rPr>
              <a:t> </a:t>
            </a:r>
            <a:r>
              <a:rPr sz="2800" spc="-5" dirty="0" smtClean="0">
                <a:latin typeface="Arial"/>
                <a:cs typeface="Arial"/>
              </a:rPr>
              <a:t>?)</a:t>
            </a:r>
            <a:endParaRPr sz="2800" dirty="0">
              <a:latin typeface="Arial"/>
              <a:cs typeface="Arial"/>
            </a:endParaRPr>
          </a:p>
        </p:txBody>
      </p:sp>
    </p:spTree>
    <p:extLst>
      <p:ext uri="{BB962C8B-B14F-4D97-AF65-F5344CB8AC3E}">
        <p14:creationId xmlns:p14="http://schemas.microsoft.com/office/powerpoint/2010/main" val="28128992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16</a:t>
            </a:fld>
            <a:endParaRPr spc="-5" dirty="0"/>
          </a:p>
        </p:txBody>
      </p:sp>
      <p:sp>
        <p:nvSpPr>
          <p:cNvPr id="2" name="object 2"/>
          <p:cNvSpPr txBox="1">
            <a:spLocks noGrp="1"/>
          </p:cNvSpPr>
          <p:nvPr>
            <p:ph type="title"/>
          </p:nvPr>
        </p:nvSpPr>
        <p:spPr>
          <a:prstGeom prst="rect">
            <a:avLst/>
          </a:prstGeom>
        </p:spPr>
        <p:txBody>
          <a:bodyPr vert="horz" wrap="square" lIns="0" tIns="12700" rIns="0" bIns="0" rtlCol="0">
            <a:spAutoFit/>
          </a:bodyPr>
          <a:lstStyle/>
          <a:p>
            <a:pPr marL="12700" marR="5080">
              <a:lnSpc>
                <a:spcPct val="100000"/>
              </a:lnSpc>
              <a:spcBef>
                <a:spcPts val="100"/>
              </a:spcBef>
            </a:pPr>
            <a:r>
              <a:rPr dirty="0"/>
              <a:t>OS </a:t>
            </a:r>
            <a:r>
              <a:rPr spc="-5" dirty="0"/>
              <a:t>advanced protections </a:t>
            </a:r>
            <a:r>
              <a:rPr dirty="0"/>
              <a:t>– </a:t>
            </a:r>
            <a:r>
              <a:rPr spc="-5" dirty="0" smtClean="0"/>
              <a:t>new</a:t>
            </a:r>
            <a:r>
              <a:rPr lang="tr-TR" spc="-5" dirty="0" smtClean="0"/>
              <a:t> </a:t>
            </a:r>
            <a:r>
              <a:rPr spc="-5" dirty="0" smtClean="0"/>
              <a:t>directions</a:t>
            </a:r>
            <a:endParaRPr spc="-5" dirty="0"/>
          </a:p>
        </p:txBody>
      </p:sp>
      <p:sp>
        <p:nvSpPr>
          <p:cNvPr id="3" name="object 3"/>
          <p:cNvSpPr txBox="1"/>
          <p:nvPr/>
        </p:nvSpPr>
        <p:spPr>
          <a:xfrm>
            <a:off x="385662" y="1615323"/>
            <a:ext cx="8255000" cy="3459922"/>
          </a:xfrm>
          <a:prstGeom prst="rect">
            <a:avLst/>
          </a:prstGeom>
        </p:spPr>
        <p:txBody>
          <a:bodyPr vert="horz" wrap="square" lIns="0" tIns="12700" rIns="0" bIns="0" rtlCol="0">
            <a:spAutoFit/>
          </a:bodyPr>
          <a:lstStyle/>
          <a:p>
            <a:pPr marL="529590" indent="-287020">
              <a:lnSpc>
                <a:spcPct val="100000"/>
              </a:lnSpc>
              <a:buChar char="-"/>
              <a:tabLst>
                <a:tab pos="528955" algn="l"/>
                <a:tab pos="529590" algn="l"/>
              </a:tabLst>
            </a:pPr>
            <a:r>
              <a:rPr sz="2800" dirty="0" smtClean="0">
                <a:latin typeface="Arial"/>
                <a:cs typeface="Arial"/>
              </a:rPr>
              <a:t>Multiple </a:t>
            </a:r>
            <a:r>
              <a:rPr sz="2800" dirty="0">
                <a:latin typeface="Arial"/>
                <a:cs typeface="Arial"/>
              </a:rPr>
              <a:t>heaps and </a:t>
            </a:r>
            <a:r>
              <a:rPr sz="2800" spc="-5" dirty="0">
                <a:latin typeface="Arial"/>
                <a:cs typeface="Arial"/>
              </a:rPr>
              <a:t>protected </a:t>
            </a:r>
            <a:r>
              <a:rPr sz="2800" dirty="0">
                <a:latin typeface="Arial"/>
                <a:cs typeface="Arial"/>
              </a:rPr>
              <a:t>heap segments</a:t>
            </a:r>
            <a:r>
              <a:rPr sz="2800" spc="-65" dirty="0">
                <a:latin typeface="Arial"/>
                <a:cs typeface="Arial"/>
              </a:rPr>
              <a:t> </a:t>
            </a:r>
            <a:r>
              <a:rPr sz="2800" dirty="0">
                <a:latin typeface="Arial"/>
                <a:cs typeface="Arial"/>
              </a:rPr>
              <a:t>(</a:t>
            </a:r>
            <a:r>
              <a:rPr sz="2800" dirty="0" smtClean="0">
                <a:latin typeface="Arial"/>
                <a:cs typeface="Arial"/>
              </a:rPr>
              <a:t>e.g.</a:t>
            </a:r>
            <a:r>
              <a:rPr lang="en-US" sz="2800" dirty="0" smtClean="0">
                <a:latin typeface="Arial"/>
                <a:cs typeface="Arial"/>
              </a:rPr>
              <a:t> </a:t>
            </a:r>
            <a:r>
              <a:rPr sz="2800" spc="-5" dirty="0" smtClean="0">
                <a:latin typeface="Arial"/>
                <a:cs typeface="Arial"/>
              </a:rPr>
              <a:t>late </a:t>
            </a:r>
            <a:r>
              <a:rPr sz="2800" spc="-5" dirty="0">
                <a:latin typeface="Arial"/>
                <a:cs typeface="Arial"/>
              </a:rPr>
              <a:t>free, </a:t>
            </a:r>
            <a:r>
              <a:rPr sz="2800" dirty="0">
                <a:latin typeface="Arial"/>
                <a:cs typeface="Arial"/>
              </a:rPr>
              <a:t>MS</a:t>
            </a:r>
            <a:r>
              <a:rPr sz="2800" spc="-20" dirty="0">
                <a:latin typeface="Arial"/>
                <a:cs typeface="Arial"/>
              </a:rPr>
              <a:t> </a:t>
            </a:r>
            <a:r>
              <a:rPr sz="2800" dirty="0">
                <a:latin typeface="Arial"/>
                <a:cs typeface="Arial"/>
              </a:rPr>
              <a:t>Edge</a:t>
            </a:r>
            <a:r>
              <a:rPr sz="2800" dirty="0" smtClean="0">
                <a:latin typeface="Arial"/>
                <a:cs typeface="Arial"/>
              </a:rPr>
              <a:t>)</a:t>
            </a:r>
            <a:endParaRPr lang="en-US" sz="2800" dirty="0" smtClean="0">
              <a:latin typeface="Arial"/>
              <a:cs typeface="Arial"/>
            </a:endParaRPr>
          </a:p>
          <a:p>
            <a:pPr marL="529590">
              <a:lnSpc>
                <a:spcPct val="100000"/>
              </a:lnSpc>
            </a:pPr>
            <a:endParaRPr sz="2800" dirty="0">
              <a:latin typeface="Arial"/>
              <a:cs typeface="Arial"/>
            </a:endParaRPr>
          </a:p>
          <a:p>
            <a:pPr marL="529590" indent="-287020">
              <a:lnSpc>
                <a:spcPct val="100000"/>
              </a:lnSpc>
              <a:buChar char="-"/>
              <a:tabLst>
                <a:tab pos="528955" algn="l"/>
                <a:tab pos="529590" algn="l"/>
              </a:tabLst>
            </a:pPr>
            <a:r>
              <a:rPr sz="2800" spc="-5" dirty="0">
                <a:latin typeface="Arial"/>
                <a:cs typeface="Arial"/>
              </a:rPr>
              <a:t>Execute </a:t>
            </a:r>
            <a:r>
              <a:rPr sz="2800" dirty="0">
                <a:latin typeface="Arial"/>
                <a:cs typeface="Arial"/>
              </a:rPr>
              <a:t>no Read segments </a:t>
            </a:r>
            <a:r>
              <a:rPr sz="2800" spc="5" dirty="0">
                <a:latin typeface="Arial"/>
                <a:cs typeface="Arial"/>
              </a:rPr>
              <a:t>(</a:t>
            </a:r>
            <a:r>
              <a:rPr sz="2800" spc="5" dirty="0" err="1">
                <a:latin typeface="Arial"/>
                <a:cs typeface="Arial"/>
              </a:rPr>
              <a:t>XnR</a:t>
            </a:r>
            <a:r>
              <a:rPr sz="2800" spc="-50" dirty="0">
                <a:latin typeface="Arial"/>
                <a:cs typeface="Arial"/>
              </a:rPr>
              <a:t> </a:t>
            </a:r>
            <a:r>
              <a:rPr sz="2800" dirty="0" smtClean="0">
                <a:latin typeface="Arial"/>
                <a:cs typeface="Arial"/>
              </a:rPr>
              <a:t>protection,</a:t>
            </a:r>
            <a:r>
              <a:rPr lang="en-US" sz="2800" dirty="0" smtClean="0">
                <a:latin typeface="Arial"/>
                <a:cs typeface="Arial"/>
              </a:rPr>
              <a:t> </a:t>
            </a:r>
            <a:r>
              <a:rPr sz="2800" spc="-5" dirty="0" smtClean="0">
                <a:latin typeface="Arial"/>
                <a:cs typeface="Arial"/>
              </a:rPr>
              <a:t>hardware </a:t>
            </a:r>
            <a:r>
              <a:rPr sz="2800" dirty="0">
                <a:latin typeface="Arial"/>
                <a:cs typeface="Arial"/>
              </a:rPr>
              <a:t>support later</a:t>
            </a:r>
            <a:r>
              <a:rPr sz="2800" dirty="0" smtClean="0">
                <a:latin typeface="Arial"/>
                <a:cs typeface="Arial"/>
              </a:rPr>
              <a:t>?)</a:t>
            </a:r>
            <a:endParaRPr lang="en-US" sz="2800" dirty="0" smtClean="0">
              <a:latin typeface="Arial"/>
              <a:cs typeface="Arial"/>
            </a:endParaRPr>
          </a:p>
          <a:p>
            <a:pPr marL="529590">
              <a:lnSpc>
                <a:spcPct val="100000"/>
              </a:lnSpc>
              <a:spcBef>
                <a:spcPts val="5"/>
              </a:spcBef>
            </a:pPr>
            <a:endParaRPr sz="2800" dirty="0">
              <a:latin typeface="Arial"/>
              <a:cs typeface="Arial"/>
            </a:endParaRPr>
          </a:p>
          <a:p>
            <a:pPr marL="529590" indent="-287020">
              <a:buChar char="-"/>
              <a:tabLst>
                <a:tab pos="528955" algn="l"/>
                <a:tab pos="529590" algn="l"/>
              </a:tabLst>
            </a:pPr>
            <a:r>
              <a:rPr sz="2800" spc="-5" dirty="0">
                <a:latin typeface="Arial"/>
                <a:cs typeface="Arial"/>
              </a:rPr>
              <a:t>Control Flow Integrity (observation of </a:t>
            </a:r>
            <a:r>
              <a:rPr sz="2800" spc="-5" dirty="0">
                <a:latin typeface="Arial"/>
                <a:cs typeface="Arial"/>
              </a:rPr>
              <a:t>unintended</a:t>
            </a:r>
            <a:r>
              <a:rPr lang="en-US" sz="2800" spc="-5" dirty="0">
                <a:latin typeface="Arial"/>
                <a:cs typeface="Arial"/>
              </a:rPr>
              <a:t> </a:t>
            </a:r>
            <a:r>
              <a:rPr sz="2800" spc="-5" dirty="0">
                <a:latin typeface="Arial"/>
                <a:cs typeface="Arial"/>
              </a:rPr>
              <a:t>use-cases)</a:t>
            </a:r>
            <a:endParaRPr sz="2800" spc="-5" dirty="0">
              <a:latin typeface="Arial"/>
              <a:cs typeface="Arial"/>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546417"/>
            <a:ext cx="3126105" cy="574675"/>
          </a:xfrm>
          <a:prstGeom prst="rect">
            <a:avLst/>
          </a:prstGeom>
        </p:spPr>
        <p:txBody>
          <a:bodyPr vert="horz" wrap="square" lIns="0" tIns="12700" rIns="0" bIns="0" rtlCol="0">
            <a:spAutoFit/>
          </a:bodyPr>
          <a:lstStyle/>
          <a:p>
            <a:pPr marL="12700">
              <a:lnSpc>
                <a:spcPct val="100000"/>
              </a:lnSpc>
              <a:spcBef>
                <a:spcPts val="100"/>
              </a:spcBef>
            </a:pPr>
            <a:r>
              <a:rPr dirty="0"/>
              <a:t>CPU</a:t>
            </a:r>
            <a:r>
              <a:rPr spc="-50" dirty="0"/>
              <a:t> </a:t>
            </a:r>
            <a:r>
              <a:rPr spc="-5" dirty="0"/>
              <a:t>protection</a:t>
            </a:r>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17</a:t>
            </a:fld>
            <a:endParaRPr spc="-5" dirty="0"/>
          </a:p>
        </p:txBody>
      </p:sp>
      <p:sp>
        <p:nvSpPr>
          <p:cNvPr id="3" name="object 3"/>
          <p:cNvSpPr txBox="1"/>
          <p:nvPr/>
        </p:nvSpPr>
        <p:spPr>
          <a:xfrm>
            <a:off x="516592" y="1676400"/>
            <a:ext cx="7947089" cy="3459922"/>
          </a:xfrm>
          <a:prstGeom prst="rect">
            <a:avLst/>
          </a:prstGeom>
        </p:spPr>
        <p:txBody>
          <a:bodyPr vert="horz" wrap="square" lIns="0" tIns="12700" rIns="0" bIns="0" rtlCol="0">
            <a:spAutoFit/>
          </a:bodyPr>
          <a:lstStyle/>
          <a:p>
            <a:pPr marL="198120" indent="-185420" algn="just">
              <a:lnSpc>
                <a:spcPct val="100000"/>
              </a:lnSpc>
              <a:spcBef>
                <a:spcPts val="100"/>
              </a:spcBef>
              <a:buChar char="-"/>
              <a:tabLst>
                <a:tab pos="198120" algn="l"/>
              </a:tabLst>
            </a:pPr>
            <a:r>
              <a:rPr sz="2800" dirty="0">
                <a:latin typeface="Arial"/>
                <a:cs typeface="Arial"/>
              </a:rPr>
              <a:t>Protection</a:t>
            </a:r>
            <a:r>
              <a:rPr sz="2800" spc="-5" dirty="0">
                <a:latin typeface="Arial"/>
                <a:cs typeface="Arial"/>
              </a:rPr>
              <a:t> </a:t>
            </a:r>
            <a:r>
              <a:rPr sz="2800" dirty="0">
                <a:latin typeface="Arial"/>
                <a:cs typeface="Arial"/>
              </a:rPr>
              <a:t>rings</a:t>
            </a:r>
          </a:p>
          <a:p>
            <a:pPr marL="198120" indent="-185420" algn="just">
              <a:lnSpc>
                <a:spcPct val="100000"/>
              </a:lnSpc>
              <a:spcBef>
                <a:spcPts val="5"/>
              </a:spcBef>
              <a:buChar char="-"/>
              <a:tabLst>
                <a:tab pos="198120" algn="l"/>
              </a:tabLst>
            </a:pPr>
            <a:r>
              <a:rPr sz="2800" spc="-5" dirty="0">
                <a:latin typeface="Arial"/>
                <a:cs typeface="Arial"/>
              </a:rPr>
              <a:t>Hardware </a:t>
            </a:r>
            <a:r>
              <a:rPr sz="2800" dirty="0">
                <a:latin typeface="Arial"/>
                <a:cs typeface="Arial"/>
              </a:rPr>
              <a:t>supported Data </a:t>
            </a:r>
            <a:r>
              <a:rPr sz="2800" spc="-5" dirty="0">
                <a:latin typeface="Arial"/>
                <a:cs typeface="Arial"/>
              </a:rPr>
              <a:t>Execution</a:t>
            </a:r>
            <a:r>
              <a:rPr sz="2800" spc="15" dirty="0">
                <a:latin typeface="Arial"/>
                <a:cs typeface="Arial"/>
              </a:rPr>
              <a:t> </a:t>
            </a:r>
            <a:r>
              <a:rPr sz="2800" spc="-5" dirty="0" smtClean="0">
                <a:latin typeface="Arial"/>
                <a:cs typeface="Arial"/>
              </a:rPr>
              <a:t>Prevention</a:t>
            </a:r>
            <a:endParaRPr lang="en-US" sz="2800" spc="-5" dirty="0" smtClean="0">
              <a:latin typeface="Arial"/>
              <a:cs typeface="Arial"/>
            </a:endParaRPr>
          </a:p>
          <a:p>
            <a:pPr marL="198120" indent="-185420" algn="just">
              <a:lnSpc>
                <a:spcPct val="100000"/>
              </a:lnSpc>
              <a:spcBef>
                <a:spcPts val="5"/>
              </a:spcBef>
              <a:buChar char="-"/>
              <a:tabLst>
                <a:tab pos="198120" algn="l"/>
              </a:tabLst>
            </a:pPr>
            <a:endParaRPr sz="2800" dirty="0">
              <a:latin typeface="Arial"/>
              <a:cs typeface="Arial"/>
            </a:endParaRPr>
          </a:p>
          <a:p>
            <a:pPr marL="198120" indent="-185420" algn="just">
              <a:lnSpc>
                <a:spcPct val="100000"/>
              </a:lnSpc>
              <a:buChar char="-"/>
              <a:tabLst>
                <a:tab pos="198120" algn="l"/>
              </a:tabLst>
            </a:pPr>
            <a:r>
              <a:rPr sz="2800" spc="-5" dirty="0">
                <a:latin typeface="Arial"/>
                <a:cs typeface="Arial"/>
              </a:rPr>
              <a:t>Hardware </a:t>
            </a:r>
            <a:r>
              <a:rPr sz="2800" dirty="0">
                <a:latin typeface="Arial"/>
                <a:cs typeface="Arial"/>
              </a:rPr>
              <a:t>supported Control </a:t>
            </a:r>
            <a:r>
              <a:rPr sz="2800" spc="-5" dirty="0">
                <a:latin typeface="Arial"/>
                <a:cs typeface="Arial"/>
              </a:rPr>
              <a:t>Flow Integrity </a:t>
            </a:r>
            <a:r>
              <a:rPr sz="2800" dirty="0">
                <a:latin typeface="Arial"/>
                <a:cs typeface="Arial"/>
              </a:rPr>
              <a:t>(not</a:t>
            </a:r>
            <a:r>
              <a:rPr sz="2800" spc="-5" dirty="0">
                <a:latin typeface="Arial"/>
                <a:cs typeface="Arial"/>
              </a:rPr>
              <a:t> </a:t>
            </a:r>
            <a:r>
              <a:rPr sz="2800" dirty="0" smtClean="0">
                <a:latin typeface="Arial"/>
                <a:cs typeface="Arial"/>
              </a:rPr>
              <a:t>in</a:t>
            </a:r>
            <a:r>
              <a:rPr lang="en-US" sz="2800" dirty="0" smtClean="0">
                <a:latin typeface="Arial"/>
                <a:cs typeface="Arial"/>
              </a:rPr>
              <a:t> </a:t>
            </a:r>
            <a:r>
              <a:rPr sz="2800" spc="-5" dirty="0" smtClean="0">
                <a:latin typeface="Arial"/>
                <a:cs typeface="Arial"/>
              </a:rPr>
              <a:t>use </a:t>
            </a:r>
            <a:r>
              <a:rPr sz="2800" spc="-20" dirty="0">
                <a:latin typeface="Arial"/>
                <a:cs typeface="Arial"/>
              </a:rPr>
              <a:t>yet, </a:t>
            </a:r>
            <a:r>
              <a:rPr sz="2800" spc="-5" dirty="0">
                <a:latin typeface="Arial"/>
                <a:cs typeface="Arial"/>
              </a:rPr>
              <a:t>e.g. </a:t>
            </a:r>
            <a:r>
              <a:rPr sz="2800" spc="-10" dirty="0">
                <a:latin typeface="Arial"/>
                <a:cs typeface="Arial"/>
              </a:rPr>
              <a:t>Intel’s </a:t>
            </a:r>
            <a:r>
              <a:rPr sz="2800" spc="-5" dirty="0">
                <a:latin typeface="Arial"/>
                <a:cs typeface="Arial"/>
              </a:rPr>
              <a:t>Control Flow</a:t>
            </a:r>
            <a:r>
              <a:rPr sz="2800" spc="35" dirty="0">
                <a:latin typeface="Arial"/>
                <a:cs typeface="Arial"/>
              </a:rPr>
              <a:t> </a:t>
            </a:r>
            <a:r>
              <a:rPr sz="2800" dirty="0">
                <a:latin typeface="Arial"/>
                <a:cs typeface="Arial"/>
              </a:rPr>
              <a:t>Enforcement</a:t>
            </a:r>
            <a:r>
              <a:rPr sz="2800" dirty="0" smtClean="0">
                <a:latin typeface="Arial"/>
                <a:cs typeface="Arial"/>
              </a:rPr>
              <a:t>)</a:t>
            </a:r>
            <a:endParaRPr lang="en-US" sz="2800" dirty="0" smtClean="0">
              <a:latin typeface="Arial"/>
              <a:cs typeface="Arial"/>
            </a:endParaRPr>
          </a:p>
          <a:p>
            <a:pPr marL="12700" algn="just">
              <a:lnSpc>
                <a:spcPct val="100000"/>
              </a:lnSpc>
            </a:pPr>
            <a:endParaRPr sz="2800" dirty="0">
              <a:latin typeface="Arial"/>
              <a:cs typeface="Arial"/>
            </a:endParaRPr>
          </a:p>
          <a:p>
            <a:pPr marL="198120" indent="-185420" algn="just">
              <a:lnSpc>
                <a:spcPct val="100000"/>
              </a:lnSpc>
              <a:buChar char="-"/>
              <a:tabLst>
                <a:tab pos="198120" algn="l"/>
              </a:tabLst>
            </a:pPr>
            <a:r>
              <a:rPr sz="2800" spc="-5" dirty="0">
                <a:latin typeface="Arial"/>
                <a:cs typeface="Arial"/>
              </a:rPr>
              <a:t>Intel </a:t>
            </a:r>
            <a:r>
              <a:rPr sz="2800" dirty="0">
                <a:latin typeface="Arial"/>
                <a:cs typeface="Arial"/>
              </a:rPr>
              <a:t>sgx (Protecting memory regions </a:t>
            </a:r>
            <a:r>
              <a:rPr sz="2800" spc="-5" dirty="0">
                <a:latin typeface="Arial"/>
                <a:cs typeface="Arial"/>
              </a:rPr>
              <a:t>from</a:t>
            </a:r>
            <a:r>
              <a:rPr sz="2800" spc="-65" dirty="0">
                <a:latin typeface="Arial"/>
                <a:cs typeface="Arial"/>
              </a:rPr>
              <a:t> </a:t>
            </a:r>
            <a:r>
              <a:rPr sz="2800" dirty="0">
                <a:latin typeface="Arial"/>
                <a:cs typeface="Arial"/>
              </a:rPr>
              <a:t>higher</a:t>
            </a:r>
          </a:p>
          <a:p>
            <a:pPr marL="12700" algn="just">
              <a:lnSpc>
                <a:spcPct val="100000"/>
              </a:lnSpc>
              <a:spcBef>
                <a:spcPts val="5"/>
              </a:spcBef>
            </a:pPr>
            <a:r>
              <a:rPr sz="2800" spc="-5" dirty="0">
                <a:latin typeface="Arial"/>
                <a:cs typeface="Arial"/>
              </a:rPr>
              <a:t>privileged</a:t>
            </a:r>
            <a:r>
              <a:rPr sz="2800" spc="5" dirty="0">
                <a:latin typeface="Arial"/>
                <a:cs typeface="Arial"/>
              </a:rPr>
              <a:t> </a:t>
            </a:r>
            <a:r>
              <a:rPr sz="2800" dirty="0">
                <a:latin typeface="Arial"/>
                <a:cs typeface="Arial"/>
              </a:rPr>
              <a:t>access)</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4500" y="33025"/>
            <a:ext cx="3785870" cy="574675"/>
          </a:xfrm>
          <a:prstGeom prst="rect">
            <a:avLst/>
          </a:prstGeom>
        </p:spPr>
        <p:txBody>
          <a:bodyPr vert="horz" wrap="square" lIns="0" tIns="12700" rIns="0" bIns="0" rtlCol="0">
            <a:spAutoFit/>
          </a:bodyPr>
          <a:lstStyle/>
          <a:p>
            <a:pPr marL="12700">
              <a:lnSpc>
                <a:spcPct val="100000"/>
              </a:lnSpc>
              <a:spcBef>
                <a:spcPts val="100"/>
              </a:spcBef>
            </a:pPr>
            <a:r>
              <a:rPr spc="-5" dirty="0"/>
              <a:t>Reference</a:t>
            </a:r>
            <a:r>
              <a:rPr spc="-35" dirty="0"/>
              <a:t> </a:t>
            </a:r>
            <a:r>
              <a:rPr spc="-5" dirty="0"/>
              <a:t>Monitor</a:t>
            </a:r>
          </a:p>
        </p:txBody>
      </p:sp>
      <p:sp>
        <p:nvSpPr>
          <p:cNvPr id="3" name="object 3"/>
          <p:cNvSpPr txBox="1"/>
          <p:nvPr/>
        </p:nvSpPr>
        <p:spPr>
          <a:xfrm>
            <a:off x="130871" y="547079"/>
            <a:ext cx="8585835" cy="4070345"/>
          </a:xfrm>
          <a:prstGeom prst="rect">
            <a:avLst/>
          </a:prstGeom>
        </p:spPr>
        <p:txBody>
          <a:bodyPr vert="horz" wrap="square" lIns="0" tIns="12700" rIns="0" bIns="0" rtlCol="0">
            <a:spAutoFit/>
          </a:bodyPr>
          <a:lstStyle/>
          <a:p>
            <a:pPr marL="355600" marR="205104" indent="-343535">
              <a:lnSpc>
                <a:spcPct val="100000"/>
              </a:lnSpc>
              <a:spcBef>
                <a:spcPts val="100"/>
              </a:spcBef>
              <a:buChar char="•"/>
              <a:tabLst>
                <a:tab pos="355600" algn="l"/>
                <a:tab pos="356235" algn="l"/>
              </a:tabLst>
            </a:pPr>
            <a:r>
              <a:rPr sz="2400" dirty="0">
                <a:latin typeface="Arial"/>
                <a:cs typeface="Arial"/>
              </a:rPr>
              <a:t>A reference monitor is any security model </a:t>
            </a:r>
            <a:r>
              <a:rPr sz="2400" spc="-5" dirty="0">
                <a:latin typeface="Arial"/>
                <a:cs typeface="Arial"/>
              </a:rPr>
              <a:t>for </a:t>
            </a:r>
            <a:r>
              <a:rPr sz="2400" dirty="0">
                <a:latin typeface="Arial"/>
                <a:cs typeface="Arial"/>
              </a:rPr>
              <a:t>enforcing </a:t>
            </a:r>
            <a:r>
              <a:rPr sz="2400" dirty="0" smtClean="0">
                <a:latin typeface="Arial"/>
                <a:cs typeface="Arial"/>
              </a:rPr>
              <a:t>an</a:t>
            </a:r>
            <a:r>
              <a:rPr lang="tr-TR" sz="2400" dirty="0" smtClean="0">
                <a:latin typeface="Arial"/>
                <a:cs typeface="Arial"/>
              </a:rPr>
              <a:t> </a:t>
            </a:r>
            <a:r>
              <a:rPr sz="2400" dirty="0" smtClean="0">
                <a:latin typeface="Arial"/>
                <a:cs typeface="Arial"/>
              </a:rPr>
              <a:t>access </a:t>
            </a:r>
            <a:r>
              <a:rPr sz="2400" dirty="0">
                <a:latin typeface="Arial"/>
                <a:cs typeface="Arial"/>
              </a:rPr>
              <a:t>control policy </a:t>
            </a:r>
            <a:r>
              <a:rPr sz="2400" spc="-5" dirty="0">
                <a:latin typeface="Arial"/>
                <a:cs typeface="Arial"/>
              </a:rPr>
              <a:t>over </a:t>
            </a:r>
            <a:r>
              <a:rPr sz="2400" dirty="0">
                <a:latin typeface="Arial"/>
                <a:cs typeface="Arial"/>
              </a:rPr>
              <a:t>subjects' </a:t>
            </a:r>
            <a:r>
              <a:rPr sz="2400" spc="-5" dirty="0">
                <a:latin typeface="Arial"/>
                <a:cs typeface="Arial"/>
              </a:rPr>
              <a:t>(e.g., </a:t>
            </a:r>
            <a:r>
              <a:rPr sz="2400" dirty="0">
                <a:latin typeface="Arial"/>
                <a:cs typeface="Arial"/>
              </a:rPr>
              <a:t>processes </a:t>
            </a:r>
            <a:r>
              <a:rPr sz="2400" dirty="0" smtClean="0">
                <a:latin typeface="Arial"/>
                <a:cs typeface="Arial"/>
              </a:rPr>
              <a:t>and</a:t>
            </a:r>
            <a:r>
              <a:rPr lang="tr-TR" sz="2400" dirty="0" smtClean="0">
                <a:latin typeface="Arial"/>
                <a:cs typeface="Arial"/>
              </a:rPr>
              <a:t> </a:t>
            </a:r>
            <a:r>
              <a:rPr sz="2400" dirty="0" smtClean="0">
                <a:latin typeface="Arial"/>
                <a:cs typeface="Arial"/>
              </a:rPr>
              <a:t>users</a:t>
            </a:r>
            <a:r>
              <a:rPr sz="2400" dirty="0">
                <a:latin typeface="Arial"/>
                <a:cs typeface="Arial"/>
              </a:rPr>
              <a:t>) ability </a:t>
            </a:r>
            <a:r>
              <a:rPr sz="2400" spc="-5" dirty="0">
                <a:latin typeface="Arial"/>
                <a:cs typeface="Arial"/>
              </a:rPr>
              <a:t>to </a:t>
            </a:r>
            <a:r>
              <a:rPr sz="2400" dirty="0">
                <a:latin typeface="Arial"/>
                <a:cs typeface="Arial"/>
              </a:rPr>
              <a:t>perform operations </a:t>
            </a:r>
            <a:r>
              <a:rPr sz="2400" spc="-5" dirty="0">
                <a:latin typeface="Arial"/>
                <a:cs typeface="Arial"/>
              </a:rPr>
              <a:t>(e.g., </a:t>
            </a:r>
            <a:r>
              <a:rPr sz="2400" dirty="0">
                <a:latin typeface="Arial"/>
                <a:cs typeface="Arial"/>
              </a:rPr>
              <a:t>read and </a:t>
            </a:r>
            <a:r>
              <a:rPr sz="2400" spc="-5" dirty="0">
                <a:latin typeface="Arial"/>
                <a:cs typeface="Arial"/>
              </a:rPr>
              <a:t>write) </a:t>
            </a:r>
            <a:r>
              <a:rPr sz="2400" dirty="0" smtClean="0">
                <a:latin typeface="Arial"/>
                <a:cs typeface="Arial"/>
              </a:rPr>
              <a:t>on</a:t>
            </a:r>
            <a:r>
              <a:rPr lang="tr-TR" sz="2400" dirty="0" smtClean="0">
                <a:latin typeface="Arial"/>
                <a:cs typeface="Arial"/>
              </a:rPr>
              <a:t> </a:t>
            </a:r>
            <a:r>
              <a:rPr sz="2400" dirty="0" smtClean="0">
                <a:latin typeface="Arial"/>
                <a:cs typeface="Arial"/>
              </a:rPr>
              <a:t>objects </a:t>
            </a:r>
            <a:r>
              <a:rPr sz="2400" dirty="0">
                <a:latin typeface="Arial"/>
                <a:cs typeface="Arial"/>
              </a:rPr>
              <a:t>(e.g., </a:t>
            </a:r>
            <a:r>
              <a:rPr sz="2400" spc="-5" dirty="0">
                <a:latin typeface="Arial"/>
                <a:cs typeface="Arial"/>
              </a:rPr>
              <a:t>files, memory </a:t>
            </a:r>
            <a:r>
              <a:rPr sz="2400" dirty="0">
                <a:latin typeface="Arial"/>
                <a:cs typeface="Arial"/>
              </a:rPr>
              <a:t>and </a:t>
            </a:r>
            <a:r>
              <a:rPr sz="2400" spc="-5" dirty="0">
                <a:latin typeface="Arial"/>
                <a:cs typeface="Arial"/>
              </a:rPr>
              <a:t>sockets) on a </a:t>
            </a:r>
            <a:r>
              <a:rPr sz="2400" spc="-15" dirty="0">
                <a:latin typeface="Arial"/>
                <a:cs typeface="Arial"/>
              </a:rPr>
              <a:t>system.</a:t>
            </a:r>
            <a:endParaRPr sz="2400" dirty="0">
              <a:latin typeface="Arial"/>
              <a:cs typeface="Arial"/>
            </a:endParaRPr>
          </a:p>
          <a:p>
            <a:pPr marL="756920" lvl="1" indent="-287655">
              <a:lnSpc>
                <a:spcPct val="100000"/>
              </a:lnSpc>
              <a:spcBef>
                <a:spcPts val="484"/>
              </a:spcBef>
              <a:buChar char="–"/>
              <a:tabLst>
                <a:tab pos="756920" algn="l"/>
                <a:tab pos="757555" algn="l"/>
              </a:tabLst>
            </a:pPr>
            <a:r>
              <a:rPr sz="2000" dirty="0">
                <a:latin typeface="Arial"/>
                <a:cs typeface="Arial"/>
              </a:rPr>
              <a:t>The reference monitor must </a:t>
            </a:r>
            <a:r>
              <a:rPr sz="2000" spc="-10" dirty="0">
                <a:latin typeface="Arial"/>
                <a:cs typeface="Arial"/>
              </a:rPr>
              <a:t>always </a:t>
            </a:r>
            <a:r>
              <a:rPr sz="2000" dirty="0">
                <a:latin typeface="Arial"/>
                <a:cs typeface="Arial"/>
              </a:rPr>
              <a:t>be </a:t>
            </a:r>
            <a:r>
              <a:rPr sz="2000" spc="-5" dirty="0">
                <a:latin typeface="Arial"/>
                <a:cs typeface="Arial"/>
              </a:rPr>
              <a:t>invoked </a:t>
            </a:r>
            <a:r>
              <a:rPr sz="2000" dirty="0">
                <a:latin typeface="Arial"/>
                <a:cs typeface="Arial"/>
              </a:rPr>
              <a:t>(complete</a:t>
            </a:r>
            <a:r>
              <a:rPr sz="2000" spc="-180" dirty="0">
                <a:latin typeface="Arial"/>
                <a:cs typeface="Arial"/>
              </a:rPr>
              <a:t> </a:t>
            </a:r>
            <a:r>
              <a:rPr sz="2000" dirty="0">
                <a:latin typeface="Arial"/>
                <a:cs typeface="Arial"/>
              </a:rPr>
              <a:t>mediation).</a:t>
            </a:r>
          </a:p>
          <a:p>
            <a:pPr marL="756920" lvl="1" indent="-287655">
              <a:lnSpc>
                <a:spcPct val="100000"/>
              </a:lnSpc>
              <a:spcBef>
                <a:spcPts val="484"/>
              </a:spcBef>
              <a:buChar char="–"/>
              <a:tabLst>
                <a:tab pos="756920" algn="l"/>
                <a:tab pos="757555" algn="l"/>
              </a:tabLst>
            </a:pPr>
            <a:r>
              <a:rPr sz="2000" spc="5" dirty="0">
                <a:latin typeface="Arial"/>
                <a:cs typeface="Arial"/>
              </a:rPr>
              <a:t>The </a:t>
            </a:r>
            <a:r>
              <a:rPr sz="2000" dirty="0">
                <a:latin typeface="Arial"/>
                <a:cs typeface="Arial"/>
              </a:rPr>
              <a:t>reference monitor must be tamperproof</a:t>
            </a:r>
            <a:r>
              <a:rPr sz="2000" spc="-270" dirty="0">
                <a:latin typeface="Arial"/>
                <a:cs typeface="Arial"/>
              </a:rPr>
              <a:t> </a:t>
            </a:r>
            <a:r>
              <a:rPr sz="2000" dirty="0">
                <a:latin typeface="Arial"/>
                <a:cs typeface="Arial"/>
              </a:rPr>
              <a:t>(tamperproof).</a:t>
            </a:r>
          </a:p>
          <a:p>
            <a:pPr marL="756920" marR="5080" lvl="1" indent="-287020">
              <a:lnSpc>
                <a:spcPct val="100000"/>
              </a:lnSpc>
              <a:spcBef>
                <a:spcPts val="480"/>
              </a:spcBef>
              <a:buChar char="–"/>
              <a:tabLst>
                <a:tab pos="756920" algn="l"/>
                <a:tab pos="757555" algn="l"/>
              </a:tabLst>
            </a:pPr>
            <a:r>
              <a:rPr sz="2000" spc="5" dirty="0">
                <a:latin typeface="Arial"/>
                <a:cs typeface="Arial"/>
              </a:rPr>
              <a:t>The </a:t>
            </a:r>
            <a:r>
              <a:rPr sz="2000" dirty="0">
                <a:latin typeface="Arial"/>
                <a:cs typeface="Arial"/>
              </a:rPr>
              <a:t>reference monitor must be small enough to be subject to</a:t>
            </a:r>
            <a:r>
              <a:rPr sz="2000" spc="-295" dirty="0">
                <a:latin typeface="Arial"/>
                <a:cs typeface="Arial"/>
              </a:rPr>
              <a:t> </a:t>
            </a:r>
            <a:r>
              <a:rPr sz="2000" spc="-5" dirty="0" smtClean="0">
                <a:latin typeface="Arial"/>
                <a:cs typeface="Arial"/>
              </a:rPr>
              <a:t>analysis</a:t>
            </a:r>
            <a:r>
              <a:rPr lang="tr-TR" sz="2000" spc="-5" dirty="0" smtClean="0">
                <a:latin typeface="Arial"/>
                <a:cs typeface="Arial"/>
              </a:rPr>
              <a:t> </a:t>
            </a:r>
            <a:r>
              <a:rPr sz="2000" dirty="0" smtClean="0">
                <a:latin typeface="Arial"/>
                <a:cs typeface="Arial"/>
              </a:rPr>
              <a:t>and </a:t>
            </a:r>
            <a:r>
              <a:rPr sz="2000" dirty="0">
                <a:latin typeface="Arial"/>
                <a:cs typeface="Arial"/>
              </a:rPr>
              <a:t>tests, the completeness of </a:t>
            </a:r>
            <a:r>
              <a:rPr sz="2000" spc="-5" dirty="0">
                <a:latin typeface="Arial"/>
                <a:cs typeface="Arial"/>
              </a:rPr>
              <a:t>which </a:t>
            </a:r>
            <a:r>
              <a:rPr sz="2000" dirty="0">
                <a:latin typeface="Arial"/>
                <a:cs typeface="Arial"/>
              </a:rPr>
              <a:t>can be assured</a:t>
            </a:r>
            <a:r>
              <a:rPr sz="2000" spc="-210" dirty="0">
                <a:latin typeface="Arial"/>
                <a:cs typeface="Arial"/>
              </a:rPr>
              <a:t> </a:t>
            </a:r>
            <a:r>
              <a:rPr sz="2000" spc="5" dirty="0">
                <a:latin typeface="Arial"/>
                <a:cs typeface="Arial"/>
              </a:rPr>
              <a:t>(verifiable</a:t>
            </a:r>
            <a:r>
              <a:rPr sz="1800" spc="5" dirty="0" smtClean="0">
                <a:latin typeface="Arial"/>
                <a:cs typeface="Arial"/>
              </a:rPr>
              <a:t>).</a:t>
            </a:r>
            <a:endParaRPr lang="en-US" sz="1800" spc="5" dirty="0" smtClean="0">
              <a:latin typeface="Arial"/>
              <a:cs typeface="Arial"/>
            </a:endParaRPr>
          </a:p>
          <a:p>
            <a:pPr marL="756920" marR="5080" lvl="1" indent="-287020">
              <a:lnSpc>
                <a:spcPct val="100000"/>
              </a:lnSpc>
              <a:spcBef>
                <a:spcPts val="480"/>
              </a:spcBef>
              <a:buChar char="–"/>
              <a:tabLst>
                <a:tab pos="756920" algn="l"/>
                <a:tab pos="757555" algn="l"/>
              </a:tabLst>
            </a:pPr>
            <a:endParaRPr sz="1800" dirty="0">
              <a:latin typeface="Arial"/>
              <a:cs typeface="Arial"/>
            </a:endParaRPr>
          </a:p>
          <a:p>
            <a:pPr marL="355600" marR="783590" indent="-343535">
              <a:lnSpc>
                <a:spcPct val="100000"/>
              </a:lnSpc>
              <a:spcBef>
                <a:spcPts val="580"/>
              </a:spcBef>
              <a:buChar char="•"/>
              <a:tabLst>
                <a:tab pos="355600" algn="l"/>
                <a:tab pos="356235" algn="l"/>
              </a:tabLst>
            </a:pPr>
            <a:r>
              <a:rPr sz="2400" dirty="0">
                <a:latin typeface="Arial"/>
                <a:cs typeface="Arial"/>
              </a:rPr>
              <a:t>The security kernel of </a:t>
            </a:r>
            <a:r>
              <a:rPr sz="2400" spc="-5" dirty="0">
                <a:latin typeface="Arial"/>
                <a:cs typeface="Arial"/>
              </a:rPr>
              <a:t>an OS is a low-level (close </a:t>
            </a:r>
            <a:r>
              <a:rPr sz="2400" spc="-10" dirty="0">
                <a:latin typeface="Arial"/>
                <a:cs typeface="Arial"/>
              </a:rPr>
              <a:t>to </a:t>
            </a:r>
            <a:r>
              <a:rPr sz="2400" spc="-5" dirty="0" smtClean="0">
                <a:latin typeface="Arial"/>
                <a:cs typeface="Arial"/>
              </a:rPr>
              <a:t>the</a:t>
            </a:r>
            <a:r>
              <a:rPr lang="tr-TR" sz="2400" spc="-5" dirty="0" smtClean="0">
                <a:latin typeface="Arial"/>
                <a:cs typeface="Arial"/>
              </a:rPr>
              <a:t> </a:t>
            </a:r>
            <a:r>
              <a:rPr sz="2400" spc="-5" dirty="0" smtClean="0">
                <a:latin typeface="Arial"/>
                <a:cs typeface="Arial"/>
              </a:rPr>
              <a:t>hardware</a:t>
            </a:r>
            <a:r>
              <a:rPr sz="2400" spc="-5" dirty="0">
                <a:latin typeface="Arial"/>
                <a:cs typeface="Arial"/>
              </a:rPr>
              <a:t>) </a:t>
            </a:r>
            <a:r>
              <a:rPr sz="2400" dirty="0">
                <a:latin typeface="Arial"/>
                <a:cs typeface="Arial"/>
              </a:rPr>
              <a:t>implementation of </a:t>
            </a:r>
            <a:r>
              <a:rPr sz="2400" spc="-5" dirty="0">
                <a:latin typeface="Arial"/>
                <a:cs typeface="Arial"/>
              </a:rPr>
              <a:t>a </a:t>
            </a:r>
            <a:r>
              <a:rPr sz="2400" dirty="0">
                <a:latin typeface="Arial"/>
                <a:cs typeface="Arial"/>
              </a:rPr>
              <a:t>reference</a:t>
            </a:r>
            <a:r>
              <a:rPr sz="2400" spc="-30" dirty="0">
                <a:latin typeface="Arial"/>
                <a:cs typeface="Arial"/>
              </a:rPr>
              <a:t> </a:t>
            </a:r>
            <a:r>
              <a:rPr sz="2400" dirty="0">
                <a:latin typeface="Arial"/>
                <a:cs typeface="Arial"/>
              </a:rPr>
              <a:t>monitor.</a:t>
            </a:r>
          </a:p>
        </p:txBody>
      </p:sp>
      <p:grpSp>
        <p:nvGrpSpPr>
          <p:cNvPr id="4" name="object 4"/>
          <p:cNvGrpSpPr/>
          <p:nvPr/>
        </p:nvGrpSpPr>
        <p:grpSpPr>
          <a:xfrm>
            <a:off x="972819" y="4599940"/>
            <a:ext cx="4561840" cy="1236980"/>
            <a:chOff x="972819" y="4599940"/>
            <a:chExt cx="4561840" cy="1236980"/>
          </a:xfrm>
        </p:grpSpPr>
        <p:sp>
          <p:nvSpPr>
            <p:cNvPr id="5" name="object 5"/>
            <p:cNvSpPr/>
            <p:nvPr/>
          </p:nvSpPr>
          <p:spPr>
            <a:xfrm>
              <a:off x="985519" y="5252720"/>
              <a:ext cx="1397000" cy="414020"/>
            </a:xfrm>
            <a:custGeom>
              <a:avLst/>
              <a:gdLst/>
              <a:ahLst/>
              <a:cxnLst/>
              <a:rect l="l" t="t" r="r" b="b"/>
              <a:pathLst>
                <a:path w="1397000" h="414020">
                  <a:moveTo>
                    <a:pt x="1328039" y="0"/>
                  </a:moveTo>
                  <a:lnTo>
                    <a:pt x="68999" y="0"/>
                  </a:lnTo>
                  <a:lnTo>
                    <a:pt x="42144" y="5417"/>
                  </a:lnTo>
                  <a:lnTo>
                    <a:pt x="20212" y="20192"/>
                  </a:lnTo>
                  <a:lnTo>
                    <a:pt x="5423" y="42112"/>
                  </a:lnTo>
                  <a:lnTo>
                    <a:pt x="0" y="68960"/>
                  </a:lnTo>
                  <a:lnTo>
                    <a:pt x="0" y="345020"/>
                  </a:lnTo>
                  <a:lnTo>
                    <a:pt x="5423" y="371875"/>
                  </a:lnTo>
                  <a:lnTo>
                    <a:pt x="20212" y="393807"/>
                  </a:lnTo>
                  <a:lnTo>
                    <a:pt x="42144" y="408596"/>
                  </a:lnTo>
                  <a:lnTo>
                    <a:pt x="68999" y="414019"/>
                  </a:lnTo>
                  <a:lnTo>
                    <a:pt x="1328039" y="414019"/>
                  </a:lnTo>
                  <a:lnTo>
                    <a:pt x="1354887" y="408596"/>
                  </a:lnTo>
                  <a:lnTo>
                    <a:pt x="1376807" y="393807"/>
                  </a:lnTo>
                  <a:lnTo>
                    <a:pt x="1391582" y="371875"/>
                  </a:lnTo>
                  <a:lnTo>
                    <a:pt x="1397000" y="345020"/>
                  </a:lnTo>
                  <a:lnTo>
                    <a:pt x="1397000" y="68960"/>
                  </a:lnTo>
                  <a:lnTo>
                    <a:pt x="1391582" y="42112"/>
                  </a:lnTo>
                  <a:lnTo>
                    <a:pt x="1376807" y="20192"/>
                  </a:lnTo>
                  <a:lnTo>
                    <a:pt x="1354887" y="5417"/>
                  </a:lnTo>
                  <a:lnTo>
                    <a:pt x="1328039" y="0"/>
                  </a:lnTo>
                  <a:close/>
                </a:path>
              </a:pathLst>
            </a:custGeom>
            <a:solidFill>
              <a:srgbClr val="FFFF99"/>
            </a:solidFill>
          </p:spPr>
          <p:txBody>
            <a:bodyPr wrap="square" lIns="0" tIns="0" rIns="0" bIns="0" rtlCol="0"/>
            <a:lstStyle/>
            <a:p>
              <a:endParaRPr/>
            </a:p>
          </p:txBody>
        </p:sp>
        <p:sp>
          <p:nvSpPr>
            <p:cNvPr id="6" name="object 6"/>
            <p:cNvSpPr/>
            <p:nvPr/>
          </p:nvSpPr>
          <p:spPr>
            <a:xfrm>
              <a:off x="985519" y="5252720"/>
              <a:ext cx="1397000" cy="414020"/>
            </a:xfrm>
            <a:custGeom>
              <a:avLst/>
              <a:gdLst/>
              <a:ahLst/>
              <a:cxnLst/>
              <a:rect l="l" t="t" r="r" b="b"/>
              <a:pathLst>
                <a:path w="1397000" h="414020">
                  <a:moveTo>
                    <a:pt x="0" y="68960"/>
                  </a:moveTo>
                  <a:lnTo>
                    <a:pt x="5423" y="42112"/>
                  </a:lnTo>
                  <a:lnTo>
                    <a:pt x="20212" y="20192"/>
                  </a:lnTo>
                  <a:lnTo>
                    <a:pt x="42144" y="5417"/>
                  </a:lnTo>
                  <a:lnTo>
                    <a:pt x="68999" y="0"/>
                  </a:lnTo>
                  <a:lnTo>
                    <a:pt x="1328039" y="0"/>
                  </a:lnTo>
                  <a:lnTo>
                    <a:pt x="1354887" y="5417"/>
                  </a:lnTo>
                  <a:lnTo>
                    <a:pt x="1376807" y="20192"/>
                  </a:lnTo>
                  <a:lnTo>
                    <a:pt x="1391582" y="42112"/>
                  </a:lnTo>
                  <a:lnTo>
                    <a:pt x="1397000" y="68960"/>
                  </a:lnTo>
                  <a:lnTo>
                    <a:pt x="1397000" y="345020"/>
                  </a:lnTo>
                  <a:lnTo>
                    <a:pt x="1391582" y="371875"/>
                  </a:lnTo>
                  <a:lnTo>
                    <a:pt x="1376807" y="393807"/>
                  </a:lnTo>
                  <a:lnTo>
                    <a:pt x="1354887" y="408596"/>
                  </a:lnTo>
                  <a:lnTo>
                    <a:pt x="1328039" y="414019"/>
                  </a:lnTo>
                  <a:lnTo>
                    <a:pt x="68999" y="414019"/>
                  </a:lnTo>
                  <a:lnTo>
                    <a:pt x="42144" y="408596"/>
                  </a:lnTo>
                  <a:lnTo>
                    <a:pt x="20212" y="393807"/>
                  </a:lnTo>
                  <a:lnTo>
                    <a:pt x="5423" y="371875"/>
                  </a:lnTo>
                  <a:lnTo>
                    <a:pt x="0" y="345020"/>
                  </a:lnTo>
                  <a:lnTo>
                    <a:pt x="0" y="68960"/>
                  </a:lnTo>
                  <a:close/>
                </a:path>
              </a:pathLst>
            </a:custGeom>
            <a:ln w="25400">
              <a:solidFill>
                <a:srgbClr val="88A3A7"/>
              </a:solidFill>
            </a:ln>
          </p:spPr>
          <p:txBody>
            <a:bodyPr wrap="square" lIns="0" tIns="0" rIns="0" bIns="0" rtlCol="0"/>
            <a:lstStyle/>
            <a:p>
              <a:endParaRPr/>
            </a:p>
          </p:txBody>
        </p:sp>
        <p:sp>
          <p:nvSpPr>
            <p:cNvPr id="7" name="object 7"/>
            <p:cNvSpPr/>
            <p:nvPr/>
          </p:nvSpPr>
          <p:spPr>
            <a:xfrm>
              <a:off x="3774440" y="4612640"/>
              <a:ext cx="1747520" cy="1211580"/>
            </a:xfrm>
            <a:custGeom>
              <a:avLst/>
              <a:gdLst/>
              <a:ahLst/>
              <a:cxnLst/>
              <a:rect l="l" t="t" r="r" b="b"/>
              <a:pathLst>
                <a:path w="1747520" h="1211579">
                  <a:moveTo>
                    <a:pt x="1747519" y="0"/>
                  </a:moveTo>
                  <a:lnTo>
                    <a:pt x="0" y="0"/>
                  </a:lnTo>
                  <a:lnTo>
                    <a:pt x="0" y="1211580"/>
                  </a:lnTo>
                  <a:lnTo>
                    <a:pt x="1747519" y="1211580"/>
                  </a:lnTo>
                  <a:lnTo>
                    <a:pt x="1747519" y="0"/>
                  </a:lnTo>
                  <a:close/>
                </a:path>
              </a:pathLst>
            </a:custGeom>
            <a:solidFill>
              <a:srgbClr val="FFCC99"/>
            </a:solidFill>
          </p:spPr>
          <p:txBody>
            <a:bodyPr wrap="square" lIns="0" tIns="0" rIns="0" bIns="0" rtlCol="0"/>
            <a:lstStyle/>
            <a:p>
              <a:endParaRPr/>
            </a:p>
          </p:txBody>
        </p:sp>
        <p:sp>
          <p:nvSpPr>
            <p:cNvPr id="8" name="object 8"/>
            <p:cNvSpPr/>
            <p:nvPr/>
          </p:nvSpPr>
          <p:spPr>
            <a:xfrm>
              <a:off x="3774440" y="4612640"/>
              <a:ext cx="1747520" cy="1211580"/>
            </a:xfrm>
            <a:custGeom>
              <a:avLst/>
              <a:gdLst/>
              <a:ahLst/>
              <a:cxnLst/>
              <a:rect l="l" t="t" r="r" b="b"/>
              <a:pathLst>
                <a:path w="1747520" h="1211579">
                  <a:moveTo>
                    <a:pt x="0" y="1211580"/>
                  </a:moveTo>
                  <a:lnTo>
                    <a:pt x="1747519" y="1211580"/>
                  </a:lnTo>
                  <a:lnTo>
                    <a:pt x="1747519" y="0"/>
                  </a:lnTo>
                  <a:lnTo>
                    <a:pt x="0" y="0"/>
                  </a:lnTo>
                  <a:lnTo>
                    <a:pt x="0" y="1211580"/>
                  </a:lnTo>
                  <a:close/>
                </a:path>
              </a:pathLst>
            </a:custGeom>
            <a:ln w="25400">
              <a:solidFill>
                <a:srgbClr val="88A3A7"/>
              </a:solidFill>
            </a:ln>
          </p:spPr>
          <p:txBody>
            <a:bodyPr wrap="square" lIns="0" tIns="0" rIns="0" bIns="0" rtlCol="0"/>
            <a:lstStyle/>
            <a:p>
              <a:endParaRPr/>
            </a:p>
          </p:txBody>
        </p:sp>
      </p:grpSp>
      <p:sp>
        <p:nvSpPr>
          <p:cNvPr id="9" name="object 9"/>
          <p:cNvSpPr txBox="1"/>
          <p:nvPr/>
        </p:nvSpPr>
        <p:spPr>
          <a:xfrm>
            <a:off x="1237932" y="5294883"/>
            <a:ext cx="875030" cy="330200"/>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S</a:t>
            </a:r>
            <a:r>
              <a:rPr sz="2000" spc="5" dirty="0">
                <a:latin typeface="Arial"/>
                <a:cs typeface="Arial"/>
              </a:rPr>
              <a:t>u</a:t>
            </a:r>
            <a:r>
              <a:rPr sz="2000" dirty="0">
                <a:latin typeface="Arial"/>
                <a:cs typeface="Arial"/>
              </a:rPr>
              <a:t>b</a:t>
            </a:r>
            <a:r>
              <a:rPr sz="2000" spc="-5" dirty="0">
                <a:latin typeface="Arial"/>
                <a:cs typeface="Arial"/>
              </a:rPr>
              <a:t>ject</a:t>
            </a:r>
            <a:endParaRPr sz="2000">
              <a:latin typeface="Arial"/>
              <a:cs typeface="Arial"/>
            </a:endParaRPr>
          </a:p>
        </p:txBody>
      </p:sp>
      <p:grpSp>
        <p:nvGrpSpPr>
          <p:cNvPr id="10" name="object 10"/>
          <p:cNvGrpSpPr/>
          <p:nvPr/>
        </p:nvGrpSpPr>
        <p:grpSpPr>
          <a:xfrm>
            <a:off x="6802119" y="5247640"/>
            <a:ext cx="1422400" cy="439420"/>
            <a:chOff x="6802119" y="5247640"/>
            <a:chExt cx="1422400" cy="439420"/>
          </a:xfrm>
        </p:grpSpPr>
        <p:sp>
          <p:nvSpPr>
            <p:cNvPr id="11" name="object 11"/>
            <p:cNvSpPr/>
            <p:nvPr/>
          </p:nvSpPr>
          <p:spPr>
            <a:xfrm>
              <a:off x="6814819" y="5260340"/>
              <a:ext cx="1397000" cy="414020"/>
            </a:xfrm>
            <a:custGeom>
              <a:avLst/>
              <a:gdLst/>
              <a:ahLst/>
              <a:cxnLst/>
              <a:rect l="l" t="t" r="r" b="b"/>
              <a:pathLst>
                <a:path w="1397000" h="414020">
                  <a:moveTo>
                    <a:pt x="1328038" y="0"/>
                  </a:moveTo>
                  <a:lnTo>
                    <a:pt x="68960" y="0"/>
                  </a:lnTo>
                  <a:lnTo>
                    <a:pt x="42112" y="5417"/>
                  </a:lnTo>
                  <a:lnTo>
                    <a:pt x="20193" y="20193"/>
                  </a:lnTo>
                  <a:lnTo>
                    <a:pt x="5417" y="42112"/>
                  </a:lnTo>
                  <a:lnTo>
                    <a:pt x="0" y="68961"/>
                  </a:lnTo>
                  <a:lnTo>
                    <a:pt x="0" y="345008"/>
                  </a:lnTo>
                  <a:lnTo>
                    <a:pt x="5417" y="371870"/>
                  </a:lnTo>
                  <a:lnTo>
                    <a:pt x="20192" y="393806"/>
                  </a:lnTo>
                  <a:lnTo>
                    <a:pt x="42112" y="408596"/>
                  </a:lnTo>
                  <a:lnTo>
                    <a:pt x="68960" y="414020"/>
                  </a:lnTo>
                  <a:lnTo>
                    <a:pt x="1328038" y="414020"/>
                  </a:lnTo>
                  <a:lnTo>
                    <a:pt x="1354887" y="408596"/>
                  </a:lnTo>
                  <a:lnTo>
                    <a:pt x="1376806" y="393806"/>
                  </a:lnTo>
                  <a:lnTo>
                    <a:pt x="1391582" y="371870"/>
                  </a:lnTo>
                  <a:lnTo>
                    <a:pt x="1397000" y="345008"/>
                  </a:lnTo>
                  <a:lnTo>
                    <a:pt x="1397000" y="68961"/>
                  </a:lnTo>
                  <a:lnTo>
                    <a:pt x="1391582" y="42112"/>
                  </a:lnTo>
                  <a:lnTo>
                    <a:pt x="1376806" y="20193"/>
                  </a:lnTo>
                  <a:lnTo>
                    <a:pt x="1354887" y="5417"/>
                  </a:lnTo>
                  <a:lnTo>
                    <a:pt x="1328038" y="0"/>
                  </a:lnTo>
                  <a:close/>
                </a:path>
              </a:pathLst>
            </a:custGeom>
            <a:solidFill>
              <a:srgbClr val="99CCFF"/>
            </a:solidFill>
          </p:spPr>
          <p:txBody>
            <a:bodyPr wrap="square" lIns="0" tIns="0" rIns="0" bIns="0" rtlCol="0"/>
            <a:lstStyle/>
            <a:p>
              <a:endParaRPr/>
            </a:p>
          </p:txBody>
        </p:sp>
        <p:sp>
          <p:nvSpPr>
            <p:cNvPr id="12" name="object 12"/>
            <p:cNvSpPr/>
            <p:nvPr/>
          </p:nvSpPr>
          <p:spPr>
            <a:xfrm>
              <a:off x="6814819" y="5260340"/>
              <a:ext cx="1397000" cy="414020"/>
            </a:xfrm>
            <a:custGeom>
              <a:avLst/>
              <a:gdLst/>
              <a:ahLst/>
              <a:cxnLst/>
              <a:rect l="l" t="t" r="r" b="b"/>
              <a:pathLst>
                <a:path w="1397000" h="414020">
                  <a:moveTo>
                    <a:pt x="0" y="68961"/>
                  </a:moveTo>
                  <a:lnTo>
                    <a:pt x="5417" y="42112"/>
                  </a:lnTo>
                  <a:lnTo>
                    <a:pt x="20193" y="20193"/>
                  </a:lnTo>
                  <a:lnTo>
                    <a:pt x="42112" y="5417"/>
                  </a:lnTo>
                  <a:lnTo>
                    <a:pt x="68960" y="0"/>
                  </a:lnTo>
                  <a:lnTo>
                    <a:pt x="1328038" y="0"/>
                  </a:lnTo>
                  <a:lnTo>
                    <a:pt x="1354887" y="5417"/>
                  </a:lnTo>
                  <a:lnTo>
                    <a:pt x="1376806" y="20193"/>
                  </a:lnTo>
                  <a:lnTo>
                    <a:pt x="1391582" y="42112"/>
                  </a:lnTo>
                  <a:lnTo>
                    <a:pt x="1397000" y="68961"/>
                  </a:lnTo>
                  <a:lnTo>
                    <a:pt x="1397000" y="345008"/>
                  </a:lnTo>
                  <a:lnTo>
                    <a:pt x="1391582" y="371870"/>
                  </a:lnTo>
                  <a:lnTo>
                    <a:pt x="1376806" y="393806"/>
                  </a:lnTo>
                  <a:lnTo>
                    <a:pt x="1354887" y="408596"/>
                  </a:lnTo>
                  <a:lnTo>
                    <a:pt x="1328038" y="414020"/>
                  </a:lnTo>
                  <a:lnTo>
                    <a:pt x="68960" y="414020"/>
                  </a:lnTo>
                  <a:lnTo>
                    <a:pt x="42112" y="408596"/>
                  </a:lnTo>
                  <a:lnTo>
                    <a:pt x="20192" y="393806"/>
                  </a:lnTo>
                  <a:lnTo>
                    <a:pt x="5417" y="371870"/>
                  </a:lnTo>
                  <a:lnTo>
                    <a:pt x="0" y="345008"/>
                  </a:lnTo>
                  <a:lnTo>
                    <a:pt x="0" y="68961"/>
                  </a:lnTo>
                  <a:close/>
                </a:path>
              </a:pathLst>
            </a:custGeom>
            <a:ln w="25399">
              <a:solidFill>
                <a:srgbClr val="88A3A7"/>
              </a:solidFill>
            </a:ln>
          </p:spPr>
          <p:txBody>
            <a:bodyPr wrap="square" lIns="0" tIns="0" rIns="0" bIns="0" rtlCol="0"/>
            <a:lstStyle/>
            <a:p>
              <a:endParaRPr/>
            </a:p>
          </p:txBody>
        </p:sp>
      </p:grpSp>
      <p:sp>
        <p:nvSpPr>
          <p:cNvPr id="13" name="object 13"/>
          <p:cNvSpPr txBox="1"/>
          <p:nvPr/>
        </p:nvSpPr>
        <p:spPr>
          <a:xfrm>
            <a:off x="7125716" y="5321934"/>
            <a:ext cx="760730" cy="330200"/>
          </a:xfrm>
          <a:prstGeom prst="rect">
            <a:avLst/>
          </a:prstGeom>
        </p:spPr>
        <p:txBody>
          <a:bodyPr vert="horz" wrap="square" lIns="0" tIns="12700" rIns="0" bIns="0" rtlCol="0">
            <a:spAutoFit/>
          </a:bodyPr>
          <a:lstStyle/>
          <a:p>
            <a:pPr marL="12700">
              <a:lnSpc>
                <a:spcPct val="100000"/>
              </a:lnSpc>
              <a:spcBef>
                <a:spcPts val="100"/>
              </a:spcBef>
            </a:pPr>
            <a:r>
              <a:rPr sz="2000" dirty="0">
                <a:latin typeface="Arial"/>
                <a:cs typeface="Arial"/>
              </a:rPr>
              <a:t>O</a:t>
            </a:r>
            <a:r>
              <a:rPr sz="2000" spc="10" dirty="0">
                <a:latin typeface="Arial"/>
                <a:cs typeface="Arial"/>
              </a:rPr>
              <a:t>b</a:t>
            </a:r>
            <a:r>
              <a:rPr sz="2000" spc="-5" dirty="0">
                <a:latin typeface="Arial"/>
                <a:cs typeface="Arial"/>
              </a:rPr>
              <a:t>ject</a:t>
            </a:r>
            <a:endParaRPr sz="2000">
              <a:latin typeface="Arial"/>
              <a:cs typeface="Arial"/>
            </a:endParaRPr>
          </a:p>
        </p:txBody>
      </p:sp>
      <p:grpSp>
        <p:nvGrpSpPr>
          <p:cNvPr id="14" name="object 14"/>
          <p:cNvGrpSpPr/>
          <p:nvPr/>
        </p:nvGrpSpPr>
        <p:grpSpPr>
          <a:xfrm>
            <a:off x="2383789" y="5212079"/>
            <a:ext cx="2800350" cy="497840"/>
            <a:chOff x="2383789" y="5212079"/>
            <a:chExt cx="2800350" cy="497840"/>
          </a:xfrm>
        </p:grpSpPr>
        <p:sp>
          <p:nvSpPr>
            <p:cNvPr id="15" name="object 15"/>
            <p:cNvSpPr/>
            <p:nvPr/>
          </p:nvSpPr>
          <p:spPr>
            <a:xfrm>
              <a:off x="4124960" y="5224779"/>
              <a:ext cx="1046480" cy="472440"/>
            </a:xfrm>
            <a:custGeom>
              <a:avLst/>
              <a:gdLst/>
              <a:ahLst/>
              <a:cxnLst/>
              <a:rect l="l" t="t" r="r" b="b"/>
              <a:pathLst>
                <a:path w="1046479" h="472439">
                  <a:moveTo>
                    <a:pt x="523239" y="0"/>
                  </a:moveTo>
                  <a:lnTo>
                    <a:pt x="0" y="236220"/>
                  </a:lnTo>
                  <a:lnTo>
                    <a:pt x="523239" y="472440"/>
                  </a:lnTo>
                  <a:lnTo>
                    <a:pt x="1046479" y="236220"/>
                  </a:lnTo>
                  <a:lnTo>
                    <a:pt x="523239" y="0"/>
                  </a:lnTo>
                  <a:close/>
                </a:path>
              </a:pathLst>
            </a:custGeom>
            <a:solidFill>
              <a:srgbClr val="FFFF00"/>
            </a:solidFill>
          </p:spPr>
          <p:txBody>
            <a:bodyPr wrap="square" lIns="0" tIns="0" rIns="0" bIns="0" rtlCol="0"/>
            <a:lstStyle/>
            <a:p>
              <a:endParaRPr/>
            </a:p>
          </p:txBody>
        </p:sp>
        <p:sp>
          <p:nvSpPr>
            <p:cNvPr id="16" name="object 16"/>
            <p:cNvSpPr/>
            <p:nvPr/>
          </p:nvSpPr>
          <p:spPr>
            <a:xfrm>
              <a:off x="4124960" y="5224779"/>
              <a:ext cx="1046480" cy="472440"/>
            </a:xfrm>
            <a:custGeom>
              <a:avLst/>
              <a:gdLst/>
              <a:ahLst/>
              <a:cxnLst/>
              <a:rect l="l" t="t" r="r" b="b"/>
              <a:pathLst>
                <a:path w="1046479" h="472439">
                  <a:moveTo>
                    <a:pt x="0" y="236220"/>
                  </a:moveTo>
                  <a:lnTo>
                    <a:pt x="523239" y="0"/>
                  </a:lnTo>
                  <a:lnTo>
                    <a:pt x="1046479" y="236220"/>
                  </a:lnTo>
                  <a:lnTo>
                    <a:pt x="523239" y="472440"/>
                  </a:lnTo>
                  <a:lnTo>
                    <a:pt x="0" y="236220"/>
                  </a:lnTo>
                  <a:close/>
                </a:path>
              </a:pathLst>
            </a:custGeom>
            <a:ln w="25400">
              <a:solidFill>
                <a:srgbClr val="88A3A7"/>
              </a:solidFill>
            </a:ln>
          </p:spPr>
          <p:txBody>
            <a:bodyPr wrap="square" lIns="0" tIns="0" rIns="0" bIns="0" rtlCol="0"/>
            <a:lstStyle/>
            <a:p>
              <a:endParaRPr/>
            </a:p>
          </p:txBody>
        </p:sp>
        <p:sp>
          <p:nvSpPr>
            <p:cNvPr id="17" name="object 17"/>
            <p:cNvSpPr/>
            <p:nvPr/>
          </p:nvSpPr>
          <p:spPr>
            <a:xfrm>
              <a:off x="2383789" y="5376691"/>
              <a:ext cx="1741805" cy="171450"/>
            </a:xfrm>
            <a:custGeom>
              <a:avLst/>
              <a:gdLst/>
              <a:ahLst/>
              <a:cxnLst/>
              <a:rect l="l" t="t" r="r" b="b"/>
              <a:pathLst>
                <a:path w="1741804" h="171450">
                  <a:moveTo>
                    <a:pt x="1665877" y="85578"/>
                  </a:moveTo>
                  <a:lnTo>
                    <a:pt x="1579880" y="135743"/>
                  </a:lnTo>
                  <a:lnTo>
                    <a:pt x="1574200" y="140795"/>
                  </a:lnTo>
                  <a:lnTo>
                    <a:pt x="1571021" y="147395"/>
                  </a:lnTo>
                  <a:lnTo>
                    <a:pt x="1570557" y="154709"/>
                  </a:lnTo>
                  <a:lnTo>
                    <a:pt x="1573022" y="161905"/>
                  </a:lnTo>
                  <a:lnTo>
                    <a:pt x="1578072" y="167512"/>
                  </a:lnTo>
                  <a:lnTo>
                    <a:pt x="1584658" y="170668"/>
                  </a:lnTo>
                  <a:lnTo>
                    <a:pt x="1591935" y="171156"/>
                  </a:lnTo>
                  <a:lnTo>
                    <a:pt x="1599057" y="168763"/>
                  </a:lnTo>
                  <a:lnTo>
                    <a:pt x="1708918" y="104628"/>
                  </a:lnTo>
                  <a:lnTo>
                    <a:pt x="1703832" y="104628"/>
                  </a:lnTo>
                  <a:lnTo>
                    <a:pt x="1703832" y="102088"/>
                  </a:lnTo>
                  <a:lnTo>
                    <a:pt x="1694180" y="102088"/>
                  </a:lnTo>
                  <a:lnTo>
                    <a:pt x="1665877" y="85578"/>
                  </a:lnTo>
                  <a:close/>
                </a:path>
                <a:path w="1741804" h="171450">
                  <a:moveTo>
                    <a:pt x="1633220" y="66528"/>
                  </a:moveTo>
                  <a:lnTo>
                    <a:pt x="0" y="66528"/>
                  </a:lnTo>
                  <a:lnTo>
                    <a:pt x="0" y="104628"/>
                  </a:lnTo>
                  <a:lnTo>
                    <a:pt x="1633220" y="104628"/>
                  </a:lnTo>
                  <a:lnTo>
                    <a:pt x="1665877" y="85578"/>
                  </a:lnTo>
                  <a:lnTo>
                    <a:pt x="1633220" y="66528"/>
                  </a:lnTo>
                  <a:close/>
                </a:path>
                <a:path w="1741804" h="171450">
                  <a:moveTo>
                    <a:pt x="1708918" y="66528"/>
                  </a:moveTo>
                  <a:lnTo>
                    <a:pt x="1703832" y="66528"/>
                  </a:lnTo>
                  <a:lnTo>
                    <a:pt x="1703832" y="104628"/>
                  </a:lnTo>
                  <a:lnTo>
                    <a:pt x="1708918" y="104628"/>
                  </a:lnTo>
                  <a:lnTo>
                    <a:pt x="1741551" y="85578"/>
                  </a:lnTo>
                  <a:lnTo>
                    <a:pt x="1708918" y="66528"/>
                  </a:lnTo>
                  <a:close/>
                </a:path>
                <a:path w="1741804" h="171450">
                  <a:moveTo>
                    <a:pt x="1694180" y="69068"/>
                  </a:moveTo>
                  <a:lnTo>
                    <a:pt x="1665877" y="85578"/>
                  </a:lnTo>
                  <a:lnTo>
                    <a:pt x="1694180" y="102088"/>
                  </a:lnTo>
                  <a:lnTo>
                    <a:pt x="1694180" y="69068"/>
                  </a:lnTo>
                  <a:close/>
                </a:path>
                <a:path w="1741804" h="171450">
                  <a:moveTo>
                    <a:pt x="1703832" y="69068"/>
                  </a:moveTo>
                  <a:lnTo>
                    <a:pt x="1694180" y="69068"/>
                  </a:lnTo>
                  <a:lnTo>
                    <a:pt x="1694180" y="102088"/>
                  </a:lnTo>
                  <a:lnTo>
                    <a:pt x="1703832" y="102088"/>
                  </a:lnTo>
                  <a:lnTo>
                    <a:pt x="1703832" y="69068"/>
                  </a:lnTo>
                  <a:close/>
                </a:path>
                <a:path w="1741804" h="171450">
                  <a:moveTo>
                    <a:pt x="1591935" y="0"/>
                  </a:moveTo>
                  <a:lnTo>
                    <a:pt x="1584658" y="488"/>
                  </a:lnTo>
                  <a:lnTo>
                    <a:pt x="1578072" y="3643"/>
                  </a:lnTo>
                  <a:lnTo>
                    <a:pt x="1573022" y="9251"/>
                  </a:lnTo>
                  <a:lnTo>
                    <a:pt x="1570557" y="16446"/>
                  </a:lnTo>
                  <a:lnTo>
                    <a:pt x="1571021" y="23760"/>
                  </a:lnTo>
                  <a:lnTo>
                    <a:pt x="1574200" y="30360"/>
                  </a:lnTo>
                  <a:lnTo>
                    <a:pt x="1579880" y="35413"/>
                  </a:lnTo>
                  <a:lnTo>
                    <a:pt x="1665877" y="85578"/>
                  </a:lnTo>
                  <a:lnTo>
                    <a:pt x="1694180" y="69068"/>
                  </a:lnTo>
                  <a:lnTo>
                    <a:pt x="1703832" y="69068"/>
                  </a:lnTo>
                  <a:lnTo>
                    <a:pt x="1703832" y="66528"/>
                  </a:lnTo>
                  <a:lnTo>
                    <a:pt x="1708918" y="66528"/>
                  </a:lnTo>
                  <a:lnTo>
                    <a:pt x="1599057" y="2393"/>
                  </a:lnTo>
                  <a:lnTo>
                    <a:pt x="1591935" y="0"/>
                  </a:lnTo>
                  <a:close/>
                </a:path>
              </a:pathLst>
            </a:custGeom>
            <a:solidFill>
              <a:srgbClr val="000000"/>
            </a:solidFill>
          </p:spPr>
          <p:txBody>
            <a:bodyPr wrap="square" lIns="0" tIns="0" rIns="0" bIns="0" rtlCol="0"/>
            <a:lstStyle/>
            <a:p>
              <a:endParaRPr/>
            </a:p>
          </p:txBody>
        </p:sp>
      </p:grpSp>
      <p:sp>
        <p:nvSpPr>
          <p:cNvPr id="18" name="object 18"/>
          <p:cNvSpPr txBox="1"/>
          <p:nvPr/>
        </p:nvSpPr>
        <p:spPr>
          <a:xfrm>
            <a:off x="4059809" y="4629530"/>
            <a:ext cx="1202690" cy="989330"/>
          </a:xfrm>
          <a:prstGeom prst="rect">
            <a:avLst/>
          </a:prstGeom>
        </p:spPr>
        <p:txBody>
          <a:bodyPr vert="horz" wrap="square" lIns="0" tIns="12700" rIns="0" bIns="0" rtlCol="0">
            <a:spAutoFit/>
          </a:bodyPr>
          <a:lstStyle/>
          <a:p>
            <a:pPr algn="ctr">
              <a:lnSpc>
                <a:spcPct val="100000"/>
              </a:lnSpc>
              <a:spcBef>
                <a:spcPts val="100"/>
              </a:spcBef>
            </a:pPr>
            <a:r>
              <a:rPr sz="2000" dirty="0">
                <a:latin typeface="Arial"/>
                <a:cs typeface="Arial"/>
              </a:rPr>
              <a:t>Reference</a:t>
            </a:r>
            <a:endParaRPr sz="2000">
              <a:latin typeface="Arial"/>
              <a:cs typeface="Arial"/>
            </a:endParaRPr>
          </a:p>
          <a:p>
            <a:pPr algn="ctr">
              <a:lnSpc>
                <a:spcPct val="100000"/>
              </a:lnSpc>
            </a:pPr>
            <a:r>
              <a:rPr sz="2000" dirty="0">
                <a:latin typeface="Arial"/>
                <a:cs typeface="Arial"/>
              </a:rPr>
              <a:t>monitor</a:t>
            </a:r>
            <a:endParaRPr sz="2000">
              <a:latin typeface="Arial"/>
              <a:cs typeface="Arial"/>
            </a:endParaRPr>
          </a:p>
          <a:p>
            <a:pPr marR="43180" algn="ctr">
              <a:lnSpc>
                <a:spcPct val="100000"/>
              </a:lnSpc>
              <a:spcBef>
                <a:spcPts val="390"/>
              </a:spcBef>
            </a:pPr>
            <a:r>
              <a:rPr sz="2000" spc="-5" dirty="0">
                <a:latin typeface="Arial"/>
                <a:cs typeface="Arial"/>
              </a:rPr>
              <a:t>?</a:t>
            </a:r>
            <a:endParaRPr sz="2000">
              <a:latin typeface="Arial"/>
              <a:cs typeface="Arial"/>
            </a:endParaRPr>
          </a:p>
        </p:txBody>
      </p:sp>
      <p:sp>
        <p:nvSpPr>
          <p:cNvPr id="19" name="object 19"/>
          <p:cNvSpPr/>
          <p:nvPr/>
        </p:nvSpPr>
        <p:spPr>
          <a:xfrm>
            <a:off x="5172709" y="5381063"/>
            <a:ext cx="1645285" cy="171450"/>
          </a:xfrm>
          <a:custGeom>
            <a:avLst/>
            <a:gdLst/>
            <a:ahLst/>
            <a:cxnLst/>
            <a:rect l="l" t="t" r="r" b="b"/>
            <a:pathLst>
              <a:path w="1645284" h="171450">
                <a:moveTo>
                  <a:pt x="1536316" y="104749"/>
                </a:moveTo>
                <a:lnTo>
                  <a:pt x="1482851" y="135689"/>
                </a:lnTo>
                <a:lnTo>
                  <a:pt x="1477226" y="140739"/>
                </a:lnTo>
                <a:lnTo>
                  <a:pt x="1474041" y="147325"/>
                </a:lnTo>
                <a:lnTo>
                  <a:pt x="1473547" y="154602"/>
                </a:lnTo>
                <a:lnTo>
                  <a:pt x="1475993" y="161724"/>
                </a:lnTo>
                <a:lnTo>
                  <a:pt x="1480972" y="167405"/>
                </a:lnTo>
                <a:lnTo>
                  <a:pt x="1487535" y="170598"/>
                </a:lnTo>
                <a:lnTo>
                  <a:pt x="1494835" y="171100"/>
                </a:lnTo>
                <a:lnTo>
                  <a:pt x="1502029" y="168709"/>
                </a:lnTo>
                <a:lnTo>
                  <a:pt x="1611936" y="104955"/>
                </a:lnTo>
                <a:lnTo>
                  <a:pt x="1606931" y="104955"/>
                </a:lnTo>
                <a:lnTo>
                  <a:pt x="1536316" y="104749"/>
                </a:lnTo>
                <a:close/>
              </a:path>
              <a:path w="1645284" h="171450">
                <a:moveTo>
                  <a:pt x="1569148" y="85748"/>
                </a:moveTo>
                <a:lnTo>
                  <a:pt x="1536316" y="104749"/>
                </a:lnTo>
                <a:lnTo>
                  <a:pt x="1606931" y="104955"/>
                </a:lnTo>
                <a:lnTo>
                  <a:pt x="1606931" y="102288"/>
                </a:lnTo>
                <a:lnTo>
                  <a:pt x="1597279" y="102288"/>
                </a:lnTo>
                <a:lnTo>
                  <a:pt x="1569148" y="85748"/>
                </a:lnTo>
                <a:close/>
              </a:path>
              <a:path w="1645284" h="171450">
                <a:moveTo>
                  <a:pt x="1495288" y="0"/>
                </a:moveTo>
                <a:lnTo>
                  <a:pt x="1488011" y="450"/>
                </a:lnTo>
                <a:lnTo>
                  <a:pt x="1481425" y="3591"/>
                </a:lnTo>
                <a:lnTo>
                  <a:pt x="1476374" y="9197"/>
                </a:lnTo>
                <a:lnTo>
                  <a:pt x="1473910" y="16373"/>
                </a:lnTo>
                <a:lnTo>
                  <a:pt x="1474374" y="23643"/>
                </a:lnTo>
                <a:lnTo>
                  <a:pt x="1477553" y="30200"/>
                </a:lnTo>
                <a:lnTo>
                  <a:pt x="1483233" y="35232"/>
                </a:lnTo>
                <a:lnTo>
                  <a:pt x="1536666" y="66650"/>
                </a:lnTo>
                <a:lnTo>
                  <a:pt x="1606931" y="66855"/>
                </a:lnTo>
                <a:lnTo>
                  <a:pt x="1606931" y="104955"/>
                </a:lnTo>
                <a:lnTo>
                  <a:pt x="1611936" y="104955"/>
                </a:lnTo>
                <a:lnTo>
                  <a:pt x="1644776" y="85905"/>
                </a:lnTo>
                <a:lnTo>
                  <a:pt x="1502410" y="2466"/>
                </a:lnTo>
                <a:lnTo>
                  <a:pt x="1495288" y="0"/>
                </a:lnTo>
                <a:close/>
              </a:path>
              <a:path w="1645284" h="171450">
                <a:moveTo>
                  <a:pt x="0" y="62156"/>
                </a:moveTo>
                <a:lnTo>
                  <a:pt x="0" y="100256"/>
                </a:lnTo>
                <a:lnTo>
                  <a:pt x="1536316" y="104749"/>
                </a:lnTo>
                <a:lnTo>
                  <a:pt x="1569148" y="85748"/>
                </a:lnTo>
                <a:lnTo>
                  <a:pt x="1536666" y="66650"/>
                </a:lnTo>
                <a:lnTo>
                  <a:pt x="0" y="62156"/>
                </a:lnTo>
                <a:close/>
              </a:path>
              <a:path w="1645284" h="171450">
                <a:moveTo>
                  <a:pt x="1597406" y="69395"/>
                </a:moveTo>
                <a:lnTo>
                  <a:pt x="1569148" y="85748"/>
                </a:lnTo>
                <a:lnTo>
                  <a:pt x="1597279" y="102288"/>
                </a:lnTo>
                <a:lnTo>
                  <a:pt x="1597406" y="69395"/>
                </a:lnTo>
                <a:close/>
              </a:path>
              <a:path w="1645284" h="171450">
                <a:moveTo>
                  <a:pt x="1606931" y="69395"/>
                </a:moveTo>
                <a:lnTo>
                  <a:pt x="1597406" y="69395"/>
                </a:lnTo>
                <a:lnTo>
                  <a:pt x="1597279" y="102288"/>
                </a:lnTo>
                <a:lnTo>
                  <a:pt x="1606931" y="102288"/>
                </a:lnTo>
                <a:lnTo>
                  <a:pt x="1606931" y="69395"/>
                </a:lnTo>
                <a:close/>
              </a:path>
              <a:path w="1645284" h="171450">
                <a:moveTo>
                  <a:pt x="1536666" y="66650"/>
                </a:moveTo>
                <a:lnTo>
                  <a:pt x="1569148" y="85748"/>
                </a:lnTo>
                <a:lnTo>
                  <a:pt x="1597406" y="69395"/>
                </a:lnTo>
                <a:lnTo>
                  <a:pt x="1606931" y="69395"/>
                </a:lnTo>
                <a:lnTo>
                  <a:pt x="1606931" y="66855"/>
                </a:lnTo>
                <a:lnTo>
                  <a:pt x="1536666" y="66650"/>
                </a:lnTo>
                <a:close/>
              </a:path>
            </a:pathLst>
          </a:custGeom>
          <a:solidFill>
            <a:srgbClr val="000000"/>
          </a:solidFill>
        </p:spPr>
        <p:txBody>
          <a:bodyPr wrap="square" lIns="0" tIns="0" rIns="0" bIns="0" rtlCol="0"/>
          <a:lstStyle/>
          <a:p>
            <a:endParaRPr/>
          </a:p>
        </p:txBody>
      </p:sp>
      <p:sp>
        <p:nvSpPr>
          <p:cNvPr id="20" name="object 20"/>
          <p:cNvSpPr txBox="1"/>
          <p:nvPr/>
        </p:nvSpPr>
        <p:spPr>
          <a:xfrm>
            <a:off x="2565654" y="4814887"/>
            <a:ext cx="972185" cy="635635"/>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Request</a:t>
            </a:r>
            <a:endParaRPr sz="2000">
              <a:latin typeface="Arial"/>
              <a:cs typeface="Arial"/>
            </a:endParaRPr>
          </a:p>
          <a:p>
            <a:pPr marL="88900">
              <a:lnSpc>
                <a:spcPct val="100000"/>
              </a:lnSpc>
              <a:spcBef>
                <a:spcPts val="5"/>
              </a:spcBef>
            </a:pPr>
            <a:r>
              <a:rPr sz="2000" dirty="0">
                <a:latin typeface="Arial"/>
                <a:cs typeface="Arial"/>
              </a:rPr>
              <a:t>access</a:t>
            </a:r>
            <a:endParaRPr sz="2000">
              <a:latin typeface="Arial"/>
              <a:cs typeface="Arial"/>
            </a:endParaRPr>
          </a:p>
        </p:txBody>
      </p:sp>
      <p:sp>
        <p:nvSpPr>
          <p:cNvPr id="21" name="object 21"/>
          <p:cNvSpPr txBox="1"/>
          <p:nvPr/>
        </p:nvSpPr>
        <p:spPr>
          <a:xfrm>
            <a:off x="5736844" y="4786629"/>
            <a:ext cx="817880" cy="635635"/>
          </a:xfrm>
          <a:prstGeom prst="rect">
            <a:avLst/>
          </a:prstGeom>
        </p:spPr>
        <p:txBody>
          <a:bodyPr vert="horz" wrap="square" lIns="0" tIns="12700" rIns="0" bIns="0" rtlCol="0">
            <a:spAutoFit/>
          </a:bodyPr>
          <a:lstStyle/>
          <a:p>
            <a:pPr marL="12700" marR="5080" indent="78740">
              <a:lnSpc>
                <a:spcPct val="100000"/>
              </a:lnSpc>
              <a:spcBef>
                <a:spcPts val="100"/>
              </a:spcBef>
            </a:pPr>
            <a:r>
              <a:rPr sz="2000" dirty="0" smtClean="0">
                <a:latin typeface="Arial"/>
                <a:cs typeface="Arial"/>
              </a:rPr>
              <a:t>Grant</a:t>
            </a:r>
            <a:r>
              <a:rPr lang="tr-TR" sz="2000" dirty="0" smtClean="0">
                <a:latin typeface="Arial"/>
                <a:cs typeface="Arial"/>
              </a:rPr>
              <a:t> </a:t>
            </a:r>
            <a:r>
              <a:rPr sz="2000" dirty="0" smtClean="0">
                <a:latin typeface="Arial"/>
                <a:cs typeface="Arial"/>
              </a:rPr>
              <a:t>a</a:t>
            </a:r>
            <a:r>
              <a:rPr sz="2000" spc="-5" dirty="0" smtClean="0">
                <a:latin typeface="Arial"/>
                <a:cs typeface="Arial"/>
              </a:rPr>
              <a:t>cc</a:t>
            </a:r>
            <a:r>
              <a:rPr sz="2000" dirty="0" smtClean="0">
                <a:latin typeface="Arial"/>
                <a:cs typeface="Arial"/>
              </a:rPr>
              <a:t>ess</a:t>
            </a:r>
            <a:endParaRPr sz="2000" dirty="0">
              <a:latin typeface="Arial"/>
              <a:cs typeface="Arial"/>
            </a:endParaRPr>
          </a:p>
        </p:txBody>
      </p:sp>
      <p:sp>
        <p:nvSpPr>
          <p:cNvPr id="22" name="object 22"/>
          <p:cNvSpPr/>
          <p:nvPr/>
        </p:nvSpPr>
        <p:spPr>
          <a:xfrm>
            <a:off x="4561351" y="5698490"/>
            <a:ext cx="171450" cy="368935"/>
          </a:xfrm>
          <a:custGeom>
            <a:avLst/>
            <a:gdLst/>
            <a:ahLst/>
            <a:cxnLst/>
            <a:rect l="l" t="t" r="r" b="b"/>
            <a:pathLst>
              <a:path w="171450" h="368935">
                <a:moveTo>
                  <a:pt x="16446" y="197382"/>
                </a:moveTo>
                <a:lnTo>
                  <a:pt x="9251" y="199821"/>
                </a:lnTo>
                <a:lnTo>
                  <a:pt x="3643" y="204854"/>
                </a:lnTo>
                <a:lnTo>
                  <a:pt x="488" y="211432"/>
                </a:lnTo>
                <a:lnTo>
                  <a:pt x="0" y="218720"/>
                </a:lnTo>
                <a:lnTo>
                  <a:pt x="2393" y="225882"/>
                </a:lnTo>
                <a:lnTo>
                  <a:pt x="85578" y="368388"/>
                </a:lnTo>
                <a:lnTo>
                  <a:pt x="107647" y="330581"/>
                </a:lnTo>
                <a:lnTo>
                  <a:pt x="66528" y="330581"/>
                </a:lnTo>
                <a:lnTo>
                  <a:pt x="66528" y="260019"/>
                </a:lnTo>
                <a:lnTo>
                  <a:pt x="35413" y="206679"/>
                </a:lnTo>
                <a:lnTo>
                  <a:pt x="30349" y="201027"/>
                </a:lnTo>
                <a:lnTo>
                  <a:pt x="23760" y="197859"/>
                </a:lnTo>
                <a:lnTo>
                  <a:pt x="16446" y="197382"/>
                </a:lnTo>
                <a:close/>
              </a:path>
              <a:path w="171450" h="368935">
                <a:moveTo>
                  <a:pt x="66528" y="260019"/>
                </a:moveTo>
                <a:lnTo>
                  <a:pt x="66528" y="330581"/>
                </a:lnTo>
                <a:lnTo>
                  <a:pt x="104628" y="330581"/>
                </a:lnTo>
                <a:lnTo>
                  <a:pt x="104628" y="320979"/>
                </a:lnTo>
                <a:lnTo>
                  <a:pt x="69068" y="320979"/>
                </a:lnTo>
                <a:lnTo>
                  <a:pt x="85578" y="292676"/>
                </a:lnTo>
                <a:lnTo>
                  <a:pt x="66528" y="260019"/>
                </a:lnTo>
                <a:close/>
              </a:path>
              <a:path w="171450" h="368935">
                <a:moveTo>
                  <a:pt x="154709" y="197380"/>
                </a:moveTo>
                <a:lnTo>
                  <a:pt x="147385" y="197859"/>
                </a:lnTo>
                <a:lnTo>
                  <a:pt x="140790" y="201032"/>
                </a:lnTo>
                <a:lnTo>
                  <a:pt x="135743" y="206679"/>
                </a:lnTo>
                <a:lnTo>
                  <a:pt x="104628" y="260019"/>
                </a:lnTo>
                <a:lnTo>
                  <a:pt x="104628" y="330581"/>
                </a:lnTo>
                <a:lnTo>
                  <a:pt x="107647" y="330581"/>
                </a:lnTo>
                <a:lnTo>
                  <a:pt x="168763" y="225882"/>
                </a:lnTo>
                <a:lnTo>
                  <a:pt x="171156" y="218720"/>
                </a:lnTo>
                <a:lnTo>
                  <a:pt x="170668" y="211432"/>
                </a:lnTo>
                <a:lnTo>
                  <a:pt x="167512" y="204854"/>
                </a:lnTo>
                <a:lnTo>
                  <a:pt x="161905" y="199821"/>
                </a:lnTo>
                <a:lnTo>
                  <a:pt x="154709" y="197380"/>
                </a:lnTo>
                <a:close/>
              </a:path>
              <a:path w="171450" h="368935">
                <a:moveTo>
                  <a:pt x="85578" y="292676"/>
                </a:moveTo>
                <a:lnTo>
                  <a:pt x="69068" y="320979"/>
                </a:lnTo>
                <a:lnTo>
                  <a:pt x="102088" y="320979"/>
                </a:lnTo>
                <a:lnTo>
                  <a:pt x="85578" y="292676"/>
                </a:lnTo>
                <a:close/>
              </a:path>
              <a:path w="171450" h="368935">
                <a:moveTo>
                  <a:pt x="104628" y="260019"/>
                </a:moveTo>
                <a:lnTo>
                  <a:pt x="85578" y="292676"/>
                </a:lnTo>
                <a:lnTo>
                  <a:pt x="102088" y="320979"/>
                </a:lnTo>
                <a:lnTo>
                  <a:pt x="104628" y="320979"/>
                </a:lnTo>
                <a:lnTo>
                  <a:pt x="104628" y="260019"/>
                </a:lnTo>
                <a:close/>
              </a:path>
              <a:path w="171450" h="368935">
                <a:moveTo>
                  <a:pt x="104628" y="0"/>
                </a:moveTo>
                <a:lnTo>
                  <a:pt x="66528" y="0"/>
                </a:lnTo>
                <a:lnTo>
                  <a:pt x="66528" y="260019"/>
                </a:lnTo>
                <a:lnTo>
                  <a:pt x="85578" y="292676"/>
                </a:lnTo>
                <a:lnTo>
                  <a:pt x="104628" y="260019"/>
                </a:lnTo>
                <a:lnTo>
                  <a:pt x="104628" y="0"/>
                </a:lnTo>
                <a:close/>
              </a:path>
            </a:pathLst>
          </a:custGeom>
          <a:solidFill>
            <a:srgbClr val="000000"/>
          </a:solidFill>
        </p:spPr>
        <p:txBody>
          <a:bodyPr wrap="square" lIns="0" tIns="0" rIns="0" bIns="0" rtlCol="0"/>
          <a:lstStyle/>
          <a:p>
            <a:endParaRPr/>
          </a:p>
        </p:txBody>
      </p:sp>
      <p:sp>
        <p:nvSpPr>
          <p:cNvPr id="23" name="object 23"/>
          <p:cNvSpPr txBox="1"/>
          <p:nvPr/>
        </p:nvSpPr>
        <p:spPr>
          <a:xfrm>
            <a:off x="444500" y="5850890"/>
            <a:ext cx="8255000" cy="330200"/>
          </a:xfrm>
          <a:prstGeom prst="rect">
            <a:avLst/>
          </a:prstGeom>
        </p:spPr>
        <p:txBody>
          <a:bodyPr vert="horz" wrap="square" lIns="0" tIns="12700" rIns="0" bIns="0" rtlCol="0">
            <a:spAutoFit/>
          </a:bodyPr>
          <a:lstStyle/>
          <a:p>
            <a:pPr marL="12700">
              <a:lnSpc>
                <a:spcPct val="100000"/>
              </a:lnSpc>
              <a:spcBef>
                <a:spcPts val="100"/>
              </a:spcBef>
              <a:tabLst>
                <a:tab pos="4324350" algn="l"/>
                <a:tab pos="8241665" algn="l"/>
              </a:tabLst>
            </a:pPr>
            <a:r>
              <a:rPr sz="2000" u="sng" dirty="0">
                <a:uFill>
                  <a:solidFill>
                    <a:srgbClr val="6666FF"/>
                  </a:solidFill>
                </a:uFill>
                <a:latin typeface="Arial"/>
                <a:cs typeface="Arial"/>
              </a:rPr>
              <a:t> 	Deny</a:t>
            </a:r>
            <a:r>
              <a:rPr sz="2000" u="sng" spc="-100" dirty="0">
                <a:uFill>
                  <a:solidFill>
                    <a:srgbClr val="6666FF"/>
                  </a:solidFill>
                </a:uFill>
                <a:latin typeface="Arial"/>
                <a:cs typeface="Arial"/>
              </a:rPr>
              <a:t> </a:t>
            </a:r>
            <a:r>
              <a:rPr sz="2000" u="sng" dirty="0">
                <a:uFill>
                  <a:solidFill>
                    <a:srgbClr val="6666FF"/>
                  </a:solidFill>
                </a:uFill>
                <a:latin typeface="Arial"/>
                <a:cs typeface="Arial"/>
              </a:rPr>
              <a:t>access	</a:t>
            </a:r>
            <a:endParaRPr sz="2000">
              <a:latin typeface="Arial"/>
              <a:cs typeface="Arial"/>
            </a:endParaRPr>
          </a:p>
        </p:txBody>
      </p:sp>
      <p:sp>
        <p:nvSpPr>
          <p:cNvPr id="24" name="object 2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25" name="object 2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26" name="object 2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18</a:t>
            </a:fld>
            <a:endParaRPr spc="-5"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1534160" y="1864358"/>
            <a:ext cx="7609839" cy="4914900"/>
          </a:xfrm>
          <a:prstGeom prst="rect">
            <a:avLst/>
          </a:prstGeom>
        </p:spPr>
      </p:pic>
      <p:sp>
        <p:nvSpPr>
          <p:cNvPr id="4" name="object 4"/>
          <p:cNvSpPr txBox="1">
            <a:spLocks noGrp="1"/>
          </p:cNvSpPr>
          <p:nvPr>
            <p:ph type="title"/>
          </p:nvPr>
        </p:nvSpPr>
        <p:spPr>
          <a:xfrm>
            <a:off x="508952" y="115252"/>
            <a:ext cx="8214995" cy="574675"/>
          </a:xfrm>
          <a:prstGeom prst="rect">
            <a:avLst/>
          </a:prstGeom>
        </p:spPr>
        <p:txBody>
          <a:bodyPr vert="horz" wrap="square" lIns="0" tIns="12700" rIns="0" bIns="0" rtlCol="0">
            <a:spAutoFit/>
          </a:bodyPr>
          <a:lstStyle/>
          <a:p>
            <a:pPr marL="12700">
              <a:lnSpc>
                <a:spcPct val="100000"/>
              </a:lnSpc>
              <a:spcBef>
                <a:spcPts val="100"/>
              </a:spcBef>
              <a:tabLst>
                <a:tab pos="4615180" algn="l"/>
              </a:tabLst>
            </a:pPr>
            <a:r>
              <a:rPr dirty="0"/>
              <a:t>OS security</a:t>
            </a:r>
            <a:r>
              <a:rPr spc="5" dirty="0"/>
              <a:t> </a:t>
            </a:r>
            <a:r>
              <a:rPr dirty="0"/>
              <a:t>kernel</a:t>
            </a:r>
            <a:r>
              <a:rPr spc="5" dirty="0"/>
              <a:t> </a:t>
            </a:r>
            <a:r>
              <a:rPr dirty="0"/>
              <a:t>as	reference</a:t>
            </a:r>
            <a:r>
              <a:rPr spc="-70" dirty="0"/>
              <a:t> </a:t>
            </a:r>
            <a:r>
              <a:rPr dirty="0"/>
              <a:t>monitor</a:t>
            </a:r>
          </a:p>
        </p:txBody>
      </p:sp>
      <p:sp>
        <p:nvSpPr>
          <p:cNvPr id="5" name="object 5"/>
          <p:cNvSpPr txBox="1"/>
          <p:nvPr/>
        </p:nvSpPr>
        <p:spPr>
          <a:xfrm>
            <a:off x="258127" y="957834"/>
            <a:ext cx="6317615" cy="2294890"/>
          </a:xfrm>
          <a:prstGeom prst="rect">
            <a:avLst/>
          </a:prstGeom>
        </p:spPr>
        <p:txBody>
          <a:bodyPr vert="horz" wrap="square" lIns="0" tIns="12700" rIns="0" bIns="0" rtlCol="0">
            <a:spAutoFit/>
          </a:bodyPr>
          <a:lstStyle/>
          <a:p>
            <a:pPr marL="355600" marR="5080" indent="-343535">
              <a:lnSpc>
                <a:spcPct val="100000"/>
              </a:lnSpc>
              <a:spcBef>
                <a:spcPts val="100"/>
              </a:spcBef>
              <a:buChar char="•"/>
              <a:tabLst>
                <a:tab pos="355600" algn="l"/>
                <a:tab pos="356235" algn="l"/>
              </a:tabLst>
            </a:pPr>
            <a:r>
              <a:rPr sz="2400" dirty="0">
                <a:latin typeface="Arial"/>
                <a:cs typeface="Arial"/>
              </a:rPr>
              <a:t>Hierarchic security </a:t>
            </a:r>
            <a:r>
              <a:rPr sz="2400" spc="-5" dirty="0">
                <a:latin typeface="Arial"/>
                <a:cs typeface="Arial"/>
              </a:rPr>
              <a:t>levels </a:t>
            </a:r>
            <a:r>
              <a:rPr sz="2400" spc="-10" dirty="0">
                <a:latin typeface="Arial"/>
                <a:cs typeface="Arial"/>
              </a:rPr>
              <a:t>were </a:t>
            </a:r>
            <a:r>
              <a:rPr sz="2400" dirty="0">
                <a:latin typeface="Arial"/>
                <a:cs typeface="Arial"/>
              </a:rPr>
              <a:t>introduced </a:t>
            </a:r>
            <a:r>
              <a:rPr sz="2400" spc="-5" dirty="0" smtClean="0">
                <a:latin typeface="Arial"/>
                <a:cs typeface="Arial"/>
              </a:rPr>
              <a:t>in</a:t>
            </a:r>
            <a:r>
              <a:rPr lang="tr-TR" sz="2400" spc="-5" dirty="0" smtClean="0">
                <a:latin typeface="Arial"/>
                <a:cs typeface="Arial"/>
              </a:rPr>
              <a:t> </a:t>
            </a:r>
            <a:r>
              <a:rPr sz="2400" dirty="0" smtClean="0">
                <a:latin typeface="Arial"/>
                <a:cs typeface="Arial"/>
              </a:rPr>
              <a:t>X86 </a:t>
            </a:r>
            <a:r>
              <a:rPr sz="2400" spc="-5" dirty="0">
                <a:latin typeface="Arial"/>
                <a:cs typeface="Arial"/>
              </a:rPr>
              <a:t>CPU architecture in </a:t>
            </a:r>
            <a:r>
              <a:rPr sz="2400" dirty="0">
                <a:latin typeface="Arial"/>
                <a:cs typeface="Arial"/>
              </a:rPr>
              <a:t>1985 </a:t>
            </a:r>
            <a:r>
              <a:rPr sz="2400" spc="-5" dirty="0">
                <a:latin typeface="Arial"/>
                <a:cs typeface="Arial"/>
              </a:rPr>
              <a:t>(Intel</a:t>
            </a:r>
            <a:r>
              <a:rPr sz="2400" spc="15" dirty="0">
                <a:latin typeface="Arial"/>
                <a:cs typeface="Arial"/>
              </a:rPr>
              <a:t> </a:t>
            </a:r>
            <a:r>
              <a:rPr sz="2400" dirty="0">
                <a:latin typeface="Arial"/>
                <a:cs typeface="Arial"/>
              </a:rPr>
              <a:t>80386)</a:t>
            </a:r>
          </a:p>
          <a:p>
            <a:pPr marL="355600" indent="-343535">
              <a:lnSpc>
                <a:spcPct val="100000"/>
              </a:lnSpc>
              <a:spcBef>
                <a:spcPts val="580"/>
              </a:spcBef>
              <a:buChar char="•"/>
              <a:tabLst>
                <a:tab pos="355600" algn="l"/>
                <a:tab pos="356235" algn="l"/>
              </a:tabLst>
            </a:pPr>
            <a:r>
              <a:rPr sz="2400" spc="-5" dirty="0">
                <a:latin typeface="Arial"/>
                <a:cs typeface="Arial"/>
              </a:rPr>
              <a:t>4 </a:t>
            </a:r>
            <a:r>
              <a:rPr sz="2400" dirty="0">
                <a:latin typeface="Arial"/>
                <a:cs typeface="Arial"/>
              </a:rPr>
              <a:t>ordered </a:t>
            </a:r>
            <a:r>
              <a:rPr sz="2400" spc="-5" dirty="0">
                <a:latin typeface="Arial"/>
                <a:cs typeface="Arial"/>
              </a:rPr>
              <a:t>privilege</a:t>
            </a:r>
            <a:r>
              <a:rPr sz="2400" dirty="0">
                <a:latin typeface="Arial"/>
                <a:cs typeface="Arial"/>
              </a:rPr>
              <a:t> </a:t>
            </a:r>
            <a:r>
              <a:rPr sz="2400" spc="-5" dirty="0">
                <a:latin typeface="Arial"/>
                <a:cs typeface="Arial"/>
              </a:rPr>
              <a:t>levels</a:t>
            </a:r>
            <a:endParaRPr sz="2400" dirty="0">
              <a:latin typeface="Arial"/>
              <a:cs typeface="Arial"/>
            </a:endParaRPr>
          </a:p>
          <a:p>
            <a:pPr marL="756920" lvl="1" indent="-287655">
              <a:lnSpc>
                <a:spcPct val="100000"/>
              </a:lnSpc>
              <a:spcBef>
                <a:spcPts val="480"/>
              </a:spcBef>
              <a:buChar char="–"/>
              <a:tabLst>
                <a:tab pos="756920" algn="l"/>
                <a:tab pos="757555" algn="l"/>
              </a:tabLst>
            </a:pPr>
            <a:r>
              <a:rPr sz="2000" spc="-5" dirty="0">
                <a:latin typeface="Arial"/>
                <a:cs typeface="Arial"/>
              </a:rPr>
              <a:t>Ring </a:t>
            </a:r>
            <a:r>
              <a:rPr sz="2000" dirty="0">
                <a:latin typeface="Arial"/>
                <a:cs typeface="Arial"/>
              </a:rPr>
              <a:t>0:</a:t>
            </a:r>
            <a:r>
              <a:rPr sz="2000" spc="-25" dirty="0">
                <a:latin typeface="Arial"/>
                <a:cs typeface="Arial"/>
              </a:rPr>
              <a:t> </a:t>
            </a:r>
            <a:r>
              <a:rPr sz="2000" spc="-5" dirty="0">
                <a:latin typeface="Arial"/>
                <a:cs typeface="Arial"/>
              </a:rPr>
              <a:t>highest</a:t>
            </a:r>
            <a:endParaRPr sz="2000" dirty="0">
              <a:latin typeface="Arial"/>
              <a:cs typeface="Arial"/>
            </a:endParaRPr>
          </a:p>
          <a:p>
            <a:pPr marL="756920" lvl="1" indent="-287655">
              <a:lnSpc>
                <a:spcPct val="100000"/>
              </a:lnSpc>
              <a:spcBef>
                <a:spcPts val="480"/>
              </a:spcBef>
              <a:buChar char="–"/>
              <a:tabLst>
                <a:tab pos="756920" algn="l"/>
                <a:tab pos="757555" algn="l"/>
              </a:tabLst>
            </a:pPr>
            <a:r>
              <a:rPr sz="2000" spc="-5" dirty="0">
                <a:latin typeface="Arial"/>
                <a:cs typeface="Arial"/>
              </a:rPr>
              <a:t>Ring </a:t>
            </a:r>
            <a:r>
              <a:rPr sz="2000" dirty="0">
                <a:latin typeface="Arial"/>
                <a:cs typeface="Arial"/>
              </a:rPr>
              <a:t>3:</a:t>
            </a:r>
            <a:r>
              <a:rPr sz="2000" spc="-30" dirty="0">
                <a:latin typeface="Arial"/>
                <a:cs typeface="Arial"/>
              </a:rPr>
              <a:t> </a:t>
            </a:r>
            <a:r>
              <a:rPr sz="2000" spc="-5" dirty="0">
                <a:latin typeface="Arial"/>
                <a:cs typeface="Arial"/>
              </a:rPr>
              <a:t>lowest</a:t>
            </a:r>
            <a:endParaRPr sz="2000" dirty="0">
              <a:latin typeface="Arial"/>
              <a:cs typeface="Arial"/>
            </a:endParaRPr>
          </a:p>
          <a:p>
            <a:pPr marL="756920" lvl="1" indent="-287655">
              <a:lnSpc>
                <a:spcPct val="100000"/>
              </a:lnSpc>
              <a:spcBef>
                <a:spcPts val="484"/>
              </a:spcBef>
              <a:buChar char="–"/>
              <a:tabLst>
                <a:tab pos="756920" algn="l"/>
                <a:tab pos="757555" algn="l"/>
              </a:tabLst>
            </a:pPr>
            <a:r>
              <a:rPr sz="2000" dirty="0">
                <a:latin typeface="Arial"/>
                <a:cs typeface="Arial"/>
              </a:rPr>
              <a:t>Intended </a:t>
            </a:r>
            <a:r>
              <a:rPr sz="2000" spc="-5" dirty="0">
                <a:latin typeface="Arial"/>
                <a:cs typeface="Arial"/>
              </a:rPr>
              <a:t>usage </a:t>
            </a:r>
            <a:r>
              <a:rPr sz="2000" dirty="0">
                <a:latin typeface="Arial"/>
                <a:cs typeface="Arial"/>
              </a:rPr>
              <a:t>→ see</a:t>
            </a:r>
            <a:r>
              <a:rPr sz="2000" spc="-85" dirty="0">
                <a:latin typeface="Arial"/>
                <a:cs typeface="Arial"/>
              </a:rPr>
              <a:t> </a:t>
            </a:r>
            <a:r>
              <a:rPr sz="2000" spc="-5" dirty="0">
                <a:latin typeface="Arial"/>
                <a:cs typeface="Arial"/>
              </a:rPr>
              <a:t>diagram:</a:t>
            </a:r>
            <a:endParaRPr sz="2000" dirty="0">
              <a:latin typeface="Arial"/>
              <a:cs typeface="Arial"/>
            </a:endParaRPr>
          </a:p>
        </p:txBody>
      </p:sp>
      <p:sp>
        <p:nvSpPr>
          <p:cNvPr id="7" name="object 7"/>
          <p:cNvSpPr txBox="1"/>
          <p:nvPr/>
        </p:nvSpPr>
        <p:spPr>
          <a:xfrm>
            <a:off x="8386826" y="6275704"/>
            <a:ext cx="223520" cy="238760"/>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17</a:t>
            </a:r>
            <a:endParaRPr sz="1400">
              <a:latin typeface="Arial"/>
              <a:cs typeface="Aria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6" y="546417"/>
            <a:ext cx="7464743" cy="843821"/>
          </a:xfrm>
          <a:prstGeom prst="rect">
            <a:avLst/>
          </a:prstGeom>
        </p:spPr>
        <p:txBody>
          <a:bodyPr vert="horz" wrap="square" lIns="0" tIns="12700" rIns="0" bIns="0" rtlCol="0">
            <a:spAutoFit/>
          </a:bodyPr>
          <a:lstStyle/>
          <a:p>
            <a:pPr marL="12700">
              <a:lnSpc>
                <a:spcPct val="100000"/>
              </a:lnSpc>
              <a:spcBef>
                <a:spcPts val="100"/>
              </a:spcBef>
            </a:pPr>
            <a:r>
              <a:rPr sz="5400" spc="-5" dirty="0"/>
              <a:t>Lecture</a:t>
            </a:r>
            <a:r>
              <a:rPr sz="5400" spc="-40" dirty="0"/>
              <a:t> </a:t>
            </a:r>
            <a:r>
              <a:rPr sz="5400" spc="-10" dirty="0"/>
              <a:t>Overview</a:t>
            </a:r>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z="2400"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z="2400" spc="-5" dirty="0"/>
          </a:p>
        </p:txBody>
      </p:sp>
      <p:sp>
        <p:nvSpPr>
          <p:cNvPr id="6" name="object 6"/>
          <p:cNvSpPr txBox="1">
            <a:spLocks noGrp="1"/>
          </p:cNvSpPr>
          <p:nvPr>
            <p:ph type="sldNum" sz="quarter" idx="7"/>
          </p:nvPr>
        </p:nvSpPr>
        <p:spPr>
          <a:xfrm>
            <a:off x="8361426" y="6292547"/>
            <a:ext cx="274320" cy="205184"/>
          </a:xfrm>
          <a:prstGeom prst="rect">
            <a:avLst/>
          </a:prstGeom>
        </p:spPr>
        <p:txBody>
          <a:bodyPr vert="horz" wrap="square" lIns="0" tIns="0" rIns="0" bIns="0" rtlCol="0">
            <a:spAutoFit/>
          </a:bodyPr>
          <a:lstStyle/>
          <a:p>
            <a:pPr marL="38100">
              <a:lnSpc>
                <a:spcPts val="1645"/>
              </a:lnSpc>
            </a:pPr>
            <a:fld id="{81D60167-4931-47E6-BA6A-407CBD079E47}" type="slidenum">
              <a:rPr sz="1800" spc="-5" dirty="0"/>
              <a:t>2</a:t>
            </a:fld>
            <a:endParaRPr sz="1800" spc="-5" dirty="0"/>
          </a:p>
        </p:txBody>
      </p:sp>
      <p:sp>
        <p:nvSpPr>
          <p:cNvPr id="3" name="object 3"/>
          <p:cNvSpPr txBox="1"/>
          <p:nvPr/>
        </p:nvSpPr>
        <p:spPr>
          <a:xfrm>
            <a:off x="536257" y="1551989"/>
            <a:ext cx="9439265" cy="1903726"/>
          </a:xfrm>
          <a:prstGeom prst="rect">
            <a:avLst/>
          </a:prstGeom>
        </p:spPr>
        <p:txBody>
          <a:bodyPr vert="horz" wrap="square" lIns="0" tIns="86995" rIns="0" bIns="0" rtlCol="0">
            <a:spAutoFit/>
          </a:bodyPr>
          <a:lstStyle/>
          <a:p>
            <a:pPr marL="355600" indent="-342900">
              <a:lnSpc>
                <a:spcPct val="100000"/>
              </a:lnSpc>
              <a:spcBef>
                <a:spcPts val="685"/>
              </a:spcBef>
              <a:buChar char="•"/>
              <a:tabLst>
                <a:tab pos="354965" algn="l"/>
                <a:tab pos="355600" algn="l"/>
              </a:tabLst>
            </a:pPr>
            <a:r>
              <a:rPr sz="3600" dirty="0">
                <a:latin typeface="Arial"/>
                <a:cs typeface="Arial"/>
              </a:rPr>
              <a:t>Secure computer</a:t>
            </a:r>
            <a:r>
              <a:rPr sz="3600" spc="-75" dirty="0">
                <a:latin typeface="Arial"/>
                <a:cs typeface="Arial"/>
              </a:rPr>
              <a:t> </a:t>
            </a:r>
            <a:r>
              <a:rPr sz="3600" dirty="0">
                <a:latin typeface="Arial"/>
                <a:cs typeface="Arial"/>
              </a:rPr>
              <a:t>architectures</a:t>
            </a:r>
            <a:endParaRPr sz="3600">
              <a:latin typeface="Arial"/>
              <a:cs typeface="Arial"/>
            </a:endParaRPr>
          </a:p>
          <a:p>
            <a:pPr marL="355600" indent="-342900">
              <a:lnSpc>
                <a:spcPct val="100000"/>
              </a:lnSpc>
              <a:spcBef>
                <a:spcPts val="580"/>
              </a:spcBef>
              <a:buChar char="•"/>
              <a:tabLst>
                <a:tab pos="354965" algn="l"/>
                <a:tab pos="355600" algn="l"/>
              </a:tabLst>
            </a:pPr>
            <a:r>
              <a:rPr sz="3600" dirty="0">
                <a:latin typeface="Arial"/>
                <a:cs typeface="Arial"/>
              </a:rPr>
              <a:t>Virtualization</a:t>
            </a:r>
            <a:r>
              <a:rPr sz="3600" spc="-30" dirty="0">
                <a:latin typeface="Arial"/>
                <a:cs typeface="Arial"/>
              </a:rPr>
              <a:t> </a:t>
            </a:r>
            <a:r>
              <a:rPr sz="3600" spc="-5" dirty="0">
                <a:latin typeface="Arial"/>
                <a:cs typeface="Arial"/>
              </a:rPr>
              <a:t>architectures</a:t>
            </a:r>
            <a:endParaRPr sz="3600">
              <a:latin typeface="Arial"/>
              <a:cs typeface="Arial"/>
            </a:endParaRPr>
          </a:p>
          <a:p>
            <a:pPr marL="355600" indent="-342900">
              <a:lnSpc>
                <a:spcPct val="100000"/>
              </a:lnSpc>
              <a:spcBef>
                <a:spcPts val="560"/>
              </a:spcBef>
              <a:buChar char="•"/>
              <a:tabLst>
                <a:tab pos="354965" algn="l"/>
                <a:tab pos="355600" algn="l"/>
              </a:tabLst>
            </a:pPr>
            <a:r>
              <a:rPr sz="3600" spc="-5" dirty="0">
                <a:latin typeface="Arial"/>
                <a:cs typeface="Arial"/>
              </a:rPr>
              <a:t>Trusted </a:t>
            </a:r>
            <a:r>
              <a:rPr sz="3600" dirty="0">
                <a:latin typeface="Arial"/>
                <a:cs typeface="Arial"/>
              </a:rPr>
              <a:t>computing</a:t>
            </a:r>
            <a:endParaRPr sz="3600">
              <a:latin typeface="Arial"/>
              <a:cs typeface="Aria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4857" y="418147"/>
            <a:ext cx="7172959" cy="635635"/>
          </a:xfrm>
          <a:prstGeom prst="rect">
            <a:avLst/>
          </a:prstGeom>
        </p:spPr>
        <p:txBody>
          <a:bodyPr vert="horz" wrap="square" lIns="0" tIns="12700" rIns="0" bIns="0" rtlCol="0">
            <a:spAutoFit/>
          </a:bodyPr>
          <a:lstStyle/>
          <a:p>
            <a:pPr marL="12700">
              <a:lnSpc>
                <a:spcPct val="100000"/>
              </a:lnSpc>
              <a:spcBef>
                <a:spcPts val="100"/>
              </a:spcBef>
            </a:pPr>
            <a:r>
              <a:rPr sz="4000" dirty="0"/>
              <a:t>What </a:t>
            </a:r>
            <a:r>
              <a:rPr sz="4000" spc="-5" dirty="0"/>
              <a:t>happened </a:t>
            </a:r>
            <a:r>
              <a:rPr sz="4000" dirty="0"/>
              <a:t>to </a:t>
            </a:r>
            <a:r>
              <a:rPr sz="4000" spc="-5" dirty="0"/>
              <a:t>rings </a:t>
            </a:r>
            <a:r>
              <a:rPr sz="4000" dirty="0"/>
              <a:t>1 &amp; 2</a:t>
            </a:r>
            <a:r>
              <a:rPr sz="4000" spc="-35" dirty="0"/>
              <a:t> </a:t>
            </a:r>
            <a:r>
              <a:rPr sz="4000" dirty="0"/>
              <a:t>?</a:t>
            </a:r>
            <a:endParaRPr sz="4000"/>
          </a:p>
        </p:txBody>
      </p:sp>
      <p:sp>
        <p:nvSpPr>
          <p:cNvPr id="3" name="object 3"/>
          <p:cNvSpPr txBox="1"/>
          <p:nvPr/>
        </p:nvSpPr>
        <p:spPr>
          <a:xfrm>
            <a:off x="764857" y="1654492"/>
            <a:ext cx="7569200" cy="3392804"/>
          </a:xfrm>
          <a:prstGeom prst="rect">
            <a:avLst/>
          </a:prstGeom>
        </p:spPr>
        <p:txBody>
          <a:bodyPr vert="horz" wrap="square" lIns="0" tIns="12700" rIns="0" bIns="0" rtlCol="0">
            <a:spAutoFit/>
          </a:bodyPr>
          <a:lstStyle/>
          <a:p>
            <a:pPr marL="354965" marR="5080" indent="-342900">
              <a:lnSpc>
                <a:spcPct val="100000"/>
              </a:lnSpc>
              <a:spcBef>
                <a:spcPts val="100"/>
              </a:spcBef>
            </a:pPr>
            <a:r>
              <a:rPr sz="2400" spc="-10" dirty="0">
                <a:latin typeface="Arial"/>
                <a:cs typeface="Arial"/>
              </a:rPr>
              <a:t>... </a:t>
            </a:r>
            <a:r>
              <a:rPr sz="2400" dirty="0">
                <a:latin typeface="Arial"/>
                <a:cs typeface="Arial"/>
              </a:rPr>
              <a:t>it </a:t>
            </a:r>
            <a:r>
              <a:rPr sz="2400" spc="-5" dirty="0">
                <a:latin typeface="Arial"/>
                <a:cs typeface="Arial"/>
              </a:rPr>
              <a:t>eventually </a:t>
            </a:r>
            <a:r>
              <a:rPr sz="2400" dirty="0">
                <a:latin typeface="Arial"/>
                <a:cs typeface="Arial"/>
              </a:rPr>
              <a:t>became clear </a:t>
            </a:r>
            <a:r>
              <a:rPr sz="2400" spc="-5" dirty="0">
                <a:latin typeface="Arial"/>
                <a:cs typeface="Arial"/>
              </a:rPr>
              <a:t>that the </a:t>
            </a:r>
            <a:r>
              <a:rPr sz="2400" dirty="0" smtClean="0">
                <a:latin typeface="Arial"/>
                <a:cs typeface="Arial"/>
              </a:rPr>
              <a:t>hierarchical</a:t>
            </a:r>
            <a:r>
              <a:rPr lang="tr-TR" sz="2400" dirty="0" smtClean="0">
                <a:latin typeface="Arial"/>
                <a:cs typeface="Arial"/>
              </a:rPr>
              <a:t> </a:t>
            </a:r>
            <a:r>
              <a:rPr sz="2400" spc="-5" dirty="0" smtClean="0">
                <a:latin typeface="Arial"/>
                <a:cs typeface="Arial"/>
              </a:rPr>
              <a:t>protection </a:t>
            </a:r>
            <a:r>
              <a:rPr sz="2400" spc="-5" dirty="0">
                <a:latin typeface="Arial"/>
                <a:cs typeface="Arial"/>
              </a:rPr>
              <a:t>that </a:t>
            </a:r>
            <a:r>
              <a:rPr sz="2400" dirty="0">
                <a:latin typeface="Arial"/>
                <a:cs typeface="Arial"/>
              </a:rPr>
              <a:t>rings </a:t>
            </a:r>
            <a:r>
              <a:rPr sz="2400" spc="-5" dirty="0">
                <a:latin typeface="Arial"/>
                <a:cs typeface="Arial"/>
              </a:rPr>
              <a:t>provided </a:t>
            </a:r>
            <a:r>
              <a:rPr sz="2400" dirty="0">
                <a:latin typeface="Arial"/>
                <a:cs typeface="Arial"/>
              </a:rPr>
              <a:t>did not closely </a:t>
            </a:r>
            <a:r>
              <a:rPr sz="2400" dirty="0" smtClean="0">
                <a:latin typeface="Arial"/>
                <a:cs typeface="Arial"/>
              </a:rPr>
              <a:t>match</a:t>
            </a:r>
            <a:r>
              <a:rPr lang="tr-TR" sz="2400" dirty="0" smtClean="0">
                <a:latin typeface="Arial"/>
                <a:cs typeface="Arial"/>
              </a:rPr>
              <a:t> </a:t>
            </a:r>
            <a:r>
              <a:rPr sz="2400" spc="-5" dirty="0" smtClean="0">
                <a:latin typeface="Arial"/>
                <a:cs typeface="Arial"/>
              </a:rPr>
              <a:t>the </a:t>
            </a:r>
            <a:r>
              <a:rPr sz="2400" dirty="0">
                <a:latin typeface="Arial"/>
                <a:cs typeface="Arial"/>
              </a:rPr>
              <a:t>requirements of </a:t>
            </a:r>
            <a:r>
              <a:rPr sz="2400" spc="-5" dirty="0">
                <a:latin typeface="Arial"/>
                <a:cs typeface="Arial"/>
              </a:rPr>
              <a:t>the </a:t>
            </a:r>
            <a:r>
              <a:rPr sz="2400" spc="-15" dirty="0">
                <a:latin typeface="Arial"/>
                <a:cs typeface="Arial"/>
              </a:rPr>
              <a:t>system </a:t>
            </a:r>
            <a:r>
              <a:rPr sz="2400" dirty="0">
                <a:latin typeface="Arial"/>
                <a:cs typeface="Arial"/>
              </a:rPr>
              <a:t>programmer </a:t>
            </a:r>
            <a:r>
              <a:rPr sz="2400" dirty="0" smtClean="0">
                <a:latin typeface="Arial"/>
                <a:cs typeface="Arial"/>
              </a:rPr>
              <a:t>and</a:t>
            </a:r>
            <a:r>
              <a:rPr lang="tr-TR" sz="2400" dirty="0" smtClean="0">
                <a:latin typeface="Arial"/>
                <a:cs typeface="Arial"/>
              </a:rPr>
              <a:t> </a:t>
            </a:r>
            <a:r>
              <a:rPr sz="2400" spc="-5" dirty="0" smtClean="0">
                <a:latin typeface="Arial"/>
                <a:cs typeface="Arial"/>
              </a:rPr>
              <a:t>gave </a:t>
            </a:r>
            <a:r>
              <a:rPr sz="2400" spc="-5" dirty="0">
                <a:latin typeface="Arial"/>
                <a:cs typeface="Arial"/>
              </a:rPr>
              <a:t>little or no improvement on </a:t>
            </a:r>
            <a:r>
              <a:rPr sz="2400" spc="-10" dirty="0">
                <a:latin typeface="Arial"/>
                <a:cs typeface="Arial"/>
              </a:rPr>
              <a:t>the </a:t>
            </a:r>
            <a:r>
              <a:rPr sz="2400" spc="-5" dirty="0">
                <a:latin typeface="Arial"/>
                <a:cs typeface="Arial"/>
              </a:rPr>
              <a:t>simple </a:t>
            </a:r>
            <a:r>
              <a:rPr sz="2400" spc="-15" dirty="0">
                <a:latin typeface="Arial"/>
                <a:cs typeface="Arial"/>
              </a:rPr>
              <a:t>system </a:t>
            </a:r>
            <a:r>
              <a:rPr sz="2400" dirty="0" smtClean="0">
                <a:latin typeface="Arial"/>
                <a:cs typeface="Arial"/>
              </a:rPr>
              <a:t>of</a:t>
            </a:r>
            <a:r>
              <a:rPr lang="tr-TR" sz="2400" dirty="0" smtClean="0">
                <a:latin typeface="Arial"/>
                <a:cs typeface="Arial"/>
              </a:rPr>
              <a:t> </a:t>
            </a:r>
            <a:r>
              <a:rPr sz="2400" spc="-5" dirty="0" smtClean="0">
                <a:latin typeface="Arial"/>
                <a:cs typeface="Arial"/>
              </a:rPr>
              <a:t>having </a:t>
            </a:r>
            <a:r>
              <a:rPr sz="2400" spc="-15" dirty="0">
                <a:latin typeface="Arial"/>
                <a:cs typeface="Arial"/>
              </a:rPr>
              <a:t>two </a:t>
            </a:r>
            <a:r>
              <a:rPr sz="2400" dirty="0">
                <a:latin typeface="Arial"/>
                <a:cs typeface="Arial"/>
              </a:rPr>
              <a:t>modes </a:t>
            </a:r>
            <a:r>
              <a:rPr sz="2400" spc="-15" dirty="0">
                <a:latin typeface="Arial"/>
                <a:cs typeface="Arial"/>
              </a:rPr>
              <a:t>only. </a:t>
            </a:r>
            <a:r>
              <a:rPr sz="2400" dirty="0">
                <a:latin typeface="Arial"/>
                <a:cs typeface="Arial"/>
              </a:rPr>
              <a:t>Rings of protection </a:t>
            </a:r>
            <a:r>
              <a:rPr sz="2400" dirty="0" smtClean="0">
                <a:latin typeface="Arial"/>
                <a:cs typeface="Arial"/>
              </a:rPr>
              <a:t>lent</a:t>
            </a:r>
            <a:r>
              <a:rPr lang="tr-TR" sz="2400" dirty="0" smtClean="0">
                <a:latin typeface="Arial"/>
                <a:cs typeface="Arial"/>
              </a:rPr>
              <a:t> </a:t>
            </a:r>
            <a:r>
              <a:rPr sz="2400" spc="-5" dirty="0" smtClean="0">
                <a:latin typeface="Arial"/>
                <a:cs typeface="Arial"/>
              </a:rPr>
              <a:t>themselves </a:t>
            </a:r>
            <a:r>
              <a:rPr sz="2400" dirty="0">
                <a:latin typeface="Arial"/>
                <a:cs typeface="Arial"/>
              </a:rPr>
              <a:t>to </a:t>
            </a:r>
            <a:r>
              <a:rPr sz="2400" spc="-5" dirty="0">
                <a:latin typeface="Arial"/>
                <a:cs typeface="Arial"/>
              </a:rPr>
              <a:t>efficient </a:t>
            </a:r>
            <a:r>
              <a:rPr sz="2400" dirty="0">
                <a:latin typeface="Arial"/>
                <a:cs typeface="Arial"/>
              </a:rPr>
              <a:t>implementation </a:t>
            </a:r>
            <a:r>
              <a:rPr sz="2400" spc="-5" dirty="0">
                <a:latin typeface="Arial"/>
                <a:cs typeface="Arial"/>
              </a:rPr>
              <a:t>in hardware</a:t>
            </a:r>
            <a:r>
              <a:rPr sz="2400" spc="-5" dirty="0" smtClean="0">
                <a:latin typeface="Arial"/>
                <a:cs typeface="Arial"/>
              </a:rPr>
              <a:t>,</a:t>
            </a:r>
            <a:r>
              <a:rPr lang="tr-TR" sz="2400" spc="-5" dirty="0" smtClean="0">
                <a:latin typeface="Arial"/>
                <a:cs typeface="Arial"/>
              </a:rPr>
              <a:t> </a:t>
            </a:r>
            <a:r>
              <a:rPr sz="2400" dirty="0" smtClean="0">
                <a:latin typeface="Arial"/>
                <a:cs typeface="Arial"/>
              </a:rPr>
              <a:t>but </a:t>
            </a:r>
            <a:r>
              <a:rPr sz="2400" spc="-5" dirty="0">
                <a:latin typeface="Arial"/>
                <a:cs typeface="Arial"/>
              </a:rPr>
              <a:t>there </a:t>
            </a:r>
            <a:r>
              <a:rPr sz="2400" spc="-20" dirty="0">
                <a:latin typeface="Arial"/>
                <a:cs typeface="Arial"/>
              </a:rPr>
              <a:t>was </a:t>
            </a:r>
            <a:r>
              <a:rPr sz="2400" spc="-5" dirty="0">
                <a:latin typeface="Arial"/>
                <a:cs typeface="Arial"/>
              </a:rPr>
              <a:t>little </a:t>
            </a:r>
            <a:r>
              <a:rPr sz="2400" dirty="0">
                <a:latin typeface="Arial"/>
                <a:cs typeface="Arial"/>
              </a:rPr>
              <a:t>else to </a:t>
            </a:r>
            <a:r>
              <a:rPr sz="2400" spc="-5" dirty="0">
                <a:latin typeface="Arial"/>
                <a:cs typeface="Arial"/>
              </a:rPr>
              <a:t>be </a:t>
            </a:r>
            <a:r>
              <a:rPr sz="2400" dirty="0">
                <a:latin typeface="Arial"/>
                <a:cs typeface="Arial"/>
              </a:rPr>
              <a:t>said </a:t>
            </a:r>
            <a:r>
              <a:rPr sz="2400" spc="-5" dirty="0">
                <a:latin typeface="Arial"/>
                <a:cs typeface="Arial"/>
              </a:rPr>
              <a:t>for them. [...]. </a:t>
            </a:r>
            <a:r>
              <a:rPr sz="2400" dirty="0" smtClean="0">
                <a:latin typeface="Arial"/>
                <a:cs typeface="Arial"/>
              </a:rPr>
              <a:t>This</a:t>
            </a:r>
            <a:r>
              <a:rPr lang="tr-TR" sz="2400" dirty="0" smtClean="0">
                <a:latin typeface="Arial"/>
                <a:cs typeface="Arial"/>
              </a:rPr>
              <a:t> </a:t>
            </a:r>
            <a:r>
              <a:rPr sz="2400" dirty="0" smtClean="0">
                <a:latin typeface="Arial"/>
                <a:cs typeface="Arial"/>
              </a:rPr>
              <a:t>again </a:t>
            </a:r>
            <a:r>
              <a:rPr sz="2400" spc="-5" dirty="0">
                <a:latin typeface="Arial"/>
                <a:cs typeface="Arial"/>
              </a:rPr>
              <a:t>proved a </a:t>
            </a:r>
            <a:r>
              <a:rPr sz="2400" dirty="0">
                <a:latin typeface="Arial"/>
                <a:cs typeface="Arial"/>
              </a:rPr>
              <a:t>blind</a:t>
            </a:r>
            <a:r>
              <a:rPr sz="2400" spc="10" dirty="0">
                <a:latin typeface="Arial"/>
                <a:cs typeface="Arial"/>
              </a:rPr>
              <a:t> </a:t>
            </a:r>
            <a:r>
              <a:rPr sz="2400" spc="-10" dirty="0">
                <a:latin typeface="Arial"/>
                <a:cs typeface="Arial"/>
              </a:rPr>
              <a:t>alley...</a:t>
            </a:r>
            <a:endParaRPr sz="2400" dirty="0">
              <a:latin typeface="Arial"/>
              <a:cs typeface="Arial"/>
            </a:endParaRPr>
          </a:p>
          <a:p>
            <a:pPr marL="3670935">
              <a:lnSpc>
                <a:spcPct val="100000"/>
              </a:lnSpc>
              <a:spcBef>
                <a:spcPts val="590"/>
              </a:spcBef>
              <a:tabLst>
                <a:tab pos="5908040" algn="l"/>
              </a:tabLst>
            </a:pPr>
            <a:r>
              <a:rPr sz="2400" dirty="0">
                <a:latin typeface="Arial"/>
                <a:cs typeface="Arial"/>
              </a:rPr>
              <a:t>Maurice </a:t>
            </a:r>
            <a:r>
              <a:rPr sz="2400" spc="5" dirty="0">
                <a:latin typeface="Arial"/>
                <a:cs typeface="Arial"/>
              </a:rPr>
              <a:t>Wilkes	</a:t>
            </a:r>
            <a:r>
              <a:rPr sz="2400" dirty="0">
                <a:latin typeface="Arial"/>
                <a:cs typeface="Arial"/>
              </a:rPr>
              <a:t>(1994)</a:t>
            </a:r>
          </a:p>
        </p:txBody>
      </p:sp>
      <p:sp>
        <p:nvSpPr>
          <p:cNvPr id="5" name="object 5"/>
          <p:cNvSpPr txBox="1"/>
          <p:nvPr/>
        </p:nvSpPr>
        <p:spPr>
          <a:xfrm>
            <a:off x="8713469" y="6412229"/>
            <a:ext cx="223520" cy="238760"/>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18</a:t>
            </a:r>
            <a:endParaRPr sz="1400">
              <a:latin typeface="Arial"/>
              <a:cs typeface="Arial"/>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69632" y="108648"/>
            <a:ext cx="7403465" cy="513715"/>
          </a:xfrm>
          <a:prstGeom prst="rect">
            <a:avLst/>
          </a:prstGeom>
        </p:spPr>
        <p:txBody>
          <a:bodyPr vert="horz" wrap="square" lIns="0" tIns="12700" rIns="0" bIns="0" rtlCol="0">
            <a:spAutoFit/>
          </a:bodyPr>
          <a:lstStyle/>
          <a:p>
            <a:pPr marL="12700">
              <a:lnSpc>
                <a:spcPct val="100000"/>
              </a:lnSpc>
              <a:spcBef>
                <a:spcPts val="100"/>
              </a:spcBef>
            </a:pPr>
            <a:r>
              <a:rPr sz="3200" dirty="0"/>
              <a:t>CPU </a:t>
            </a:r>
            <a:r>
              <a:rPr sz="3200" spc="-5" dirty="0"/>
              <a:t>Protection </a:t>
            </a:r>
            <a:r>
              <a:rPr sz="3200" dirty="0"/>
              <a:t>Ring </a:t>
            </a:r>
            <a:r>
              <a:rPr sz="3200" spc="-5" dirty="0"/>
              <a:t>structure from</a:t>
            </a:r>
            <a:r>
              <a:rPr sz="3200" spc="-75" dirty="0"/>
              <a:t> </a:t>
            </a:r>
            <a:r>
              <a:rPr sz="3200" dirty="0"/>
              <a:t>2006</a:t>
            </a:r>
            <a:endParaRPr sz="3200"/>
          </a:p>
        </p:txBody>
      </p:sp>
      <p:sp>
        <p:nvSpPr>
          <p:cNvPr id="3" name="object 3"/>
          <p:cNvSpPr txBox="1"/>
          <p:nvPr/>
        </p:nvSpPr>
        <p:spPr>
          <a:xfrm>
            <a:off x="148589" y="893699"/>
            <a:ext cx="6001385" cy="2146935"/>
          </a:xfrm>
          <a:prstGeom prst="rect">
            <a:avLst/>
          </a:prstGeom>
        </p:spPr>
        <p:txBody>
          <a:bodyPr vert="horz" wrap="square" lIns="0" tIns="86360" rIns="0" bIns="0" rtlCol="0">
            <a:spAutoFit/>
          </a:bodyPr>
          <a:lstStyle/>
          <a:p>
            <a:pPr marL="355600" indent="-342900">
              <a:lnSpc>
                <a:spcPct val="100000"/>
              </a:lnSpc>
              <a:spcBef>
                <a:spcPts val="680"/>
              </a:spcBef>
              <a:buChar char="•"/>
              <a:tabLst>
                <a:tab pos="354965" algn="l"/>
                <a:tab pos="355600" algn="l"/>
              </a:tabLst>
            </a:pPr>
            <a:r>
              <a:rPr sz="2400" dirty="0">
                <a:latin typeface="Arial"/>
                <a:cs typeface="Arial"/>
              </a:rPr>
              <a:t>New Ring </a:t>
            </a:r>
            <a:r>
              <a:rPr sz="2400" spc="-5" dirty="0">
                <a:latin typeface="Arial"/>
                <a:cs typeface="Arial"/>
              </a:rPr>
              <a:t>-1 </a:t>
            </a:r>
            <a:r>
              <a:rPr sz="2400" dirty="0">
                <a:latin typeface="Arial"/>
                <a:cs typeface="Arial"/>
              </a:rPr>
              <a:t>introduced </a:t>
            </a:r>
            <a:r>
              <a:rPr sz="2400" spc="-5" dirty="0">
                <a:latin typeface="Arial"/>
                <a:cs typeface="Arial"/>
              </a:rPr>
              <a:t>for</a:t>
            </a:r>
            <a:r>
              <a:rPr sz="2400" spc="-15" dirty="0">
                <a:latin typeface="Arial"/>
                <a:cs typeface="Arial"/>
              </a:rPr>
              <a:t> </a:t>
            </a:r>
            <a:r>
              <a:rPr sz="2400" spc="-5" dirty="0">
                <a:latin typeface="Arial"/>
                <a:cs typeface="Arial"/>
              </a:rPr>
              <a:t>virtualization.</a:t>
            </a:r>
            <a:endParaRPr sz="2400" dirty="0">
              <a:latin typeface="Arial"/>
              <a:cs typeface="Arial"/>
            </a:endParaRPr>
          </a:p>
          <a:p>
            <a:pPr marL="355600" marR="5080" indent="-342900">
              <a:lnSpc>
                <a:spcPct val="100000"/>
              </a:lnSpc>
              <a:spcBef>
                <a:spcPts val="580"/>
              </a:spcBef>
              <a:buChar char="•"/>
              <a:tabLst>
                <a:tab pos="354965" algn="l"/>
                <a:tab pos="355600" algn="l"/>
              </a:tabLst>
            </a:pPr>
            <a:r>
              <a:rPr sz="2400" dirty="0">
                <a:latin typeface="Arial"/>
                <a:cs typeface="Arial"/>
              </a:rPr>
              <a:t>Necessary for protecting </a:t>
            </a:r>
            <a:r>
              <a:rPr sz="2400" spc="-10" dirty="0">
                <a:latin typeface="Arial"/>
                <a:cs typeface="Arial"/>
              </a:rPr>
              <a:t>hypervisor </a:t>
            </a:r>
            <a:r>
              <a:rPr sz="2400" dirty="0" smtClean="0">
                <a:latin typeface="Arial"/>
                <a:cs typeface="Arial"/>
              </a:rPr>
              <a:t>from</a:t>
            </a:r>
            <a:r>
              <a:rPr lang="tr-TR" sz="2400" dirty="0" smtClean="0">
                <a:latin typeface="Arial"/>
                <a:cs typeface="Arial"/>
              </a:rPr>
              <a:t> </a:t>
            </a:r>
            <a:r>
              <a:rPr sz="2400" dirty="0" smtClean="0">
                <a:latin typeface="Arial"/>
                <a:cs typeface="Arial"/>
              </a:rPr>
              <a:t>VMs </a:t>
            </a:r>
            <a:r>
              <a:rPr sz="2400" dirty="0">
                <a:latin typeface="Arial"/>
                <a:cs typeface="Arial"/>
              </a:rPr>
              <a:t>(Virtual Machines) running </a:t>
            </a:r>
            <a:r>
              <a:rPr sz="2400" spc="-5" dirty="0">
                <a:latin typeface="Arial"/>
                <a:cs typeface="Arial"/>
              </a:rPr>
              <a:t>in </a:t>
            </a:r>
            <a:r>
              <a:rPr sz="2400" dirty="0">
                <a:latin typeface="Arial"/>
                <a:cs typeface="Arial"/>
              </a:rPr>
              <a:t>Ring</a:t>
            </a:r>
            <a:r>
              <a:rPr sz="2400" spc="-90" dirty="0">
                <a:latin typeface="Arial"/>
                <a:cs typeface="Arial"/>
              </a:rPr>
              <a:t> </a:t>
            </a:r>
            <a:r>
              <a:rPr sz="2400" dirty="0">
                <a:latin typeface="Arial"/>
                <a:cs typeface="Arial"/>
              </a:rPr>
              <a:t>0.</a:t>
            </a:r>
          </a:p>
          <a:p>
            <a:pPr marL="355600" indent="-342900">
              <a:lnSpc>
                <a:spcPct val="100000"/>
              </a:lnSpc>
              <a:spcBef>
                <a:spcPts val="560"/>
              </a:spcBef>
              <a:buChar char="•"/>
              <a:tabLst>
                <a:tab pos="354965" algn="l"/>
                <a:tab pos="355600" algn="l"/>
              </a:tabLst>
            </a:pPr>
            <a:r>
              <a:rPr sz="2400" spc="-10" dirty="0">
                <a:latin typeface="Arial"/>
                <a:cs typeface="Arial"/>
              </a:rPr>
              <a:t>Hypervisor </a:t>
            </a:r>
            <a:r>
              <a:rPr sz="2400" dirty="0">
                <a:latin typeface="Arial"/>
                <a:cs typeface="Arial"/>
              </a:rPr>
              <a:t>controls VMs </a:t>
            </a:r>
            <a:r>
              <a:rPr sz="2400" spc="-5" dirty="0">
                <a:latin typeface="Arial"/>
                <a:cs typeface="Arial"/>
              </a:rPr>
              <a:t>in </a:t>
            </a:r>
            <a:r>
              <a:rPr sz="2400" dirty="0">
                <a:latin typeface="Arial"/>
                <a:cs typeface="Arial"/>
              </a:rPr>
              <a:t>Ring</a:t>
            </a:r>
            <a:r>
              <a:rPr sz="2400" spc="65" dirty="0">
                <a:latin typeface="Arial"/>
                <a:cs typeface="Arial"/>
              </a:rPr>
              <a:t> </a:t>
            </a:r>
            <a:r>
              <a:rPr sz="2400" spc="-5" dirty="0">
                <a:latin typeface="Arial"/>
                <a:cs typeface="Arial"/>
              </a:rPr>
              <a:t>0</a:t>
            </a:r>
            <a:endParaRPr sz="2400" dirty="0">
              <a:latin typeface="Arial"/>
              <a:cs typeface="Arial"/>
            </a:endParaRPr>
          </a:p>
          <a:p>
            <a:pPr marL="355600" indent="-342900">
              <a:lnSpc>
                <a:spcPct val="100000"/>
              </a:lnSpc>
              <a:spcBef>
                <a:spcPts val="585"/>
              </a:spcBef>
              <a:buChar char="•"/>
              <a:tabLst>
                <a:tab pos="354965" algn="l"/>
                <a:tab pos="355600" algn="l"/>
              </a:tabLst>
            </a:pPr>
            <a:r>
              <a:rPr sz="2400" dirty="0">
                <a:latin typeface="Arial"/>
                <a:cs typeface="Arial"/>
              </a:rPr>
              <a:t>Ring </a:t>
            </a:r>
            <a:r>
              <a:rPr sz="2400" spc="-5" dirty="0">
                <a:latin typeface="Arial"/>
                <a:cs typeface="Arial"/>
              </a:rPr>
              <a:t>0 is </a:t>
            </a:r>
            <a:r>
              <a:rPr sz="2400" dirty="0">
                <a:latin typeface="Arial"/>
                <a:cs typeface="Arial"/>
              </a:rPr>
              <a:t>aka.: </a:t>
            </a:r>
            <a:r>
              <a:rPr sz="2400" spc="-5" dirty="0">
                <a:latin typeface="Arial"/>
                <a:cs typeface="Arial"/>
              </a:rPr>
              <a:t>Supervisor</a:t>
            </a:r>
            <a:r>
              <a:rPr sz="2400" spc="5" dirty="0">
                <a:latin typeface="Arial"/>
                <a:cs typeface="Arial"/>
              </a:rPr>
              <a:t> </a:t>
            </a:r>
            <a:r>
              <a:rPr sz="2400" dirty="0">
                <a:latin typeface="Arial"/>
                <a:cs typeface="Arial"/>
              </a:rPr>
              <a:t>Mode</a:t>
            </a:r>
          </a:p>
        </p:txBody>
      </p:sp>
      <p:sp>
        <p:nvSpPr>
          <p:cNvPr id="6" name="object 6"/>
          <p:cNvSpPr txBox="1"/>
          <p:nvPr/>
        </p:nvSpPr>
        <p:spPr>
          <a:xfrm>
            <a:off x="7511033" y="6275704"/>
            <a:ext cx="223520" cy="238760"/>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19</a:t>
            </a:r>
            <a:endParaRPr sz="1400">
              <a:latin typeface="Arial"/>
              <a:cs typeface="Arial"/>
            </a:endParaRPr>
          </a:p>
        </p:txBody>
      </p:sp>
      <p:grpSp>
        <p:nvGrpSpPr>
          <p:cNvPr id="7" name="object 7"/>
          <p:cNvGrpSpPr/>
          <p:nvPr/>
        </p:nvGrpSpPr>
        <p:grpSpPr>
          <a:xfrm>
            <a:off x="2545079" y="2186939"/>
            <a:ext cx="6441440" cy="3759200"/>
            <a:chOff x="2545079" y="2186939"/>
            <a:chExt cx="6441440" cy="3759200"/>
          </a:xfrm>
        </p:grpSpPr>
        <p:pic>
          <p:nvPicPr>
            <p:cNvPr id="8" name="object 8"/>
            <p:cNvPicPr/>
            <p:nvPr/>
          </p:nvPicPr>
          <p:blipFill>
            <a:blip r:embed="rId2" cstate="print"/>
            <a:stretch>
              <a:fillRect/>
            </a:stretch>
          </p:blipFill>
          <p:spPr>
            <a:xfrm>
              <a:off x="5227319" y="2186939"/>
              <a:ext cx="3759200" cy="3759200"/>
            </a:xfrm>
            <a:prstGeom prst="rect">
              <a:avLst/>
            </a:prstGeom>
          </p:spPr>
        </p:pic>
        <p:sp>
          <p:nvSpPr>
            <p:cNvPr id="9" name="object 9"/>
            <p:cNvSpPr/>
            <p:nvPr/>
          </p:nvSpPr>
          <p:spPr>
            <a:xfrm>
              <a:off x="2550159" y="5730239"/>
              <a:ext cx="4400550" cy="0"/>
            </a:xfrm>
            <a:custGeom>
              <a:avLst/>
              <a:gdLst/>
              <a:ahLst/>
              <a:cxnLst/>
              <a:rect l="l" t="t" r="r" b="b"/>
              <a:pathLst>
                <a:path w="4400550">
                  <a:moveTo>
                    <a:pt x="0" y="0"/>
                  </a:moveTo>
                  <a:lnTo>
                    <a:pt x="4400549" y="0"/>
                  </a:lnTo>
                </a:path>
              </a:pathLst>
            </a:custGeom>
            <a:ln w="10160">
              <a:solidFill>
                <a:srgbClr val="000000"/>
              </a:solidFill>
              <a:prstDash val="sysDash"/>
            </a:ln>
          </p:spPr>
          <p:txBody>
            <a:bodyPr wrap="square" lIns="0" tIns="0" rIns="0" bIns="0" rtlCol="0"/>
            <a:lstStyle/>
            <a:p>
              <a:endParaRPr/>
            </a:p>
          </p:txBody>
        </p:sp>
      </p:grpSp>
      <p:sp>
        <p:nvSpPr>
          <p:cNvPr id="10" name="object 10"/>
          <p:cNvSpPr txBox="1"/>
          <p:nvPr/>
        </p:nvSpPr>
        <p:spPr>
          <a:xfrm>
            <a:off x="124777" y="3872229"/>
            <a:ext cx="7160895" cy="2016760"/>
          </a:xfrm>
          <a:prstGeom prst="rect">
            <a:avLst/>
          </a:prstGeom>
        </p:spPr>
        <p:txBody>
          <a:bodyPr vert="horz" wrap="square" lIns="0" tIns="12700" rIns="0" bIns="0" rtlCol="0">
            <a:spAutoFit/>
          </a:bodyPr>
          <a:lstStyle/>
          <a:p>
            <a:pPr marL="76200" algn="just">
              <a:lnSpc>
                <a:spcPct val="100000"/>
              </a:lnSpc>
              <a:spcBef>
                <a:spcPts val="100"/>
              </a:spcBef>
              <a:tabLst>
                <a:tab pos="6845934" algn="l"/>
              </a:tabLst>
            </a:pPr>
            <a:r>
              <a:rPr sz="2000" spc="-5" dirty="0">
                <a:latin typeface="Arial"/>
                <a:cs typeface="Arial"/>
              </a:rPr>
              <a:t>Ring -1:</a:t>
            </a:r>
            <a:r>
              <a:rPr sz="2000" spc="15" dirty="0">
                <a:latin typeface="Arial"/>
                <a:cs typeface="Arial"/>
              </a:rPr>
              <a:t> </a:t>
            </a:r>
            <a:r>
              <a:rPr sz="2000" spc="-5" dirty="0">
                <a:latin typeface="Arial"/>
                <a:cs typeface="Arial"/>
              </a:rPr>
              <a:t>Hypervisor</a:t>
            </a:r>
            <a:r>
              <a:rPr sz="2000" spc="25" dirty="0">
                <a:latin typeface="Arial"/>
                <a:cs typeface="Arial"/>
              </a:rPr>
              <a:t> </a:t>
            </a:r>
            <a:r>
              <a:rPr sz="2000" dirty="0">
                <a:latin typeface="Arial"/>
                <a:cs typeface="Arial"/>
              </a:rPr>
              <a:t>Mode	</a:t>
            </a:r>
            <a:r>
              <a:rPr sz="2000" spc="-340" dirty="0">
                <a:latin typeface="Arial"/>
                <a:cs typeface="Arial"/>
              </a:rPr>
              <a:t>-</a:t>
            </a:r>
            <a:r>
              <a:rPr sz="3000" spc="-509" baseline="-6944" dirty="0">
                <a:solidFill>
                  <a:srgbClr val="FFFFFF"/>
                </a:solidFill>
                <a:latin typeface="Arial"/>
                <a:cs typeface="Arial"/>
              </a:rPr>
              <a:t>v</a:t>
            </a:r>
            <a:r>
              <a:rPr sz="2000" spc="-340" dirty="0">
                <a:latin typeface="Arial"/>
                <a:cs typeface="Arial"/>
              </a:rPr>
              <a:t>1</a:t>
            </a:r>
            <a:endParaRPr sz="2000" dirty="0">
              <a:latin typeface="Arial"/>
              <a:cs typeface="Arial"/>
            </a:endParaRPr>
          </a:p>
          <a:p>
            <a:pPr marL="111125" marR="107950" indent="4445" algn="just">
              <a:lnSpc>
                <a:spcPct val="122100"/>
              </a:lnSpc>
              <a:spcBef>
                <a:spcPts val="1555"/>
              </a:spcBef>
              <a:tabLst>
                <a:tab pos="6884034" algn="l"/>
              </a:tabLst>
            </a:pPr>
            <a:r>
              <a:rPr sz="2000" spc="-5" dirty="0">
                <a:latin typeface="Arial"/>
                <a:cs typeface="Arial"/>
              </a:rPr>
              <a:t>R</a:t>
            </a:r>
            <a:r>
              <a:rPr sz="2000" spc="-15" dirty="0">
                <a:latin typeface="Arial"/>
                <a:cs typeface="Arial"/>
              </a:rPr>
              <a:t>i</a:t>
            </a:r>
            <a:r>
              <a:rPr sz="2000" dirty="0">
                <a:latin typeface="Arial"/>
                <a:cs typeface="Arial"/>
              </a:rPr>
              <a:t>n</a:t>
            </a:r>
            <a:r>
              <a:rPr sz="2000" spc="-5" dirty="0">
                <a:latin typeface="Arial"/>
                <a:cs typeface="Arial"/>
              </a:rPr>
              <a:t>g</a:t>
            </a:r>
            <a:r>
              <a:rPr sz="2000" spc="10" dirty="0">
                <a:latin typeface="Arial"/>
                <a:cs typeface="Arial"/>
              </a:rPr>
              <a:t> </a:t>
            </a:r>
            <a:r>
              <a:rPr sz="2000" dirty="0">
                <a:latin typeface="Arial"/>
                <a:cs typeface="Arial"/>
              </a:rPr>
              <a:t>0:</a:t>
            </a:r>
            <a:r>
              <a:rPr sz="2000" spc="-35" dirty="0">
                <a:latin typeface="Arial"/>
                <a:cs typeface="Arial"/>
              </a:rPr>
              <a:t> </a:t>
            </a:r>
            <a:r>
              <a:rPr sz="2000" spc="-5" dirty="0">
                <a:latin typeface="Arial"/>
                <a:cs typeface="Arial"/>
              </a:rPr>
              <a:t>K</a:t>
            </a:r>
            <a:r>
              <a:rPr sz="2000" spc="5" dirty="0">
                <a:latin typeface="Arial"/>
                <a:cs typeface="Arial"/>
              </a:rPr>
              <a:t>e</a:t>
            </a:r>
            <a:r>
              <a:rPr sz="2000" spc="-5" dirty="0">
                <a:latin typeface="Arial"/>
                <a:cs typeface="Arial"/>
              </a:rPr>
              <a:t>rn</a:t>
            </a:r>
            <a:r>
              <a:rPr sz="2000" dirty="0">
                <a:latin typeface="Arial"/>
                <a:cs typeface="Arial"/>
              </a:rPr>
              <a:t>e</a:t>
            </a:r>
            <a:r>
              <a:rPr sz="2000" spc="-5" dirty="0">
                <a:latin typeface="Arial"/>
                <a:cs typeface="Arial"/>
              </a:rPr>
              <a:t>l</a:t>
            </a:r>
            <a:r>
              <a:rPr sz="2000" spc="-20" dirty="0">
                <a:latin typeface="Arial"/>
                <a:cs typeface="Arial"/>
              </a:rPr>
              <a:t> </a:t>
            </a:r>
            <a:r>
              <a:rPr sz="2000" spc="-5" dirty="0">
                <a:latin typeface="Arial"/>
                <a:cs typeface="Arial"/>
              </a:rPr>
              <a:t>Mo</a:t>
            </a:r>
            <a:r>
              <a:rPr sz="2000" dirty="0">
                <a:latin typeface="Arial"/>
                <a:cs typeface="Arial"/>
              </a:rPr>
              <a:t>d</a:t>
            </a:r>
            <a:r>
              <a:rPr sz="2000" spc="-5" dirty="0">
                <a:latin typeface="Arial"/>
                <a:cs typeface="Arial"/>
              </a:rPr>
              <a:t>e</a:t>
            </a:r>
            <a:r>
              <a:rPr sz="2000" spc="-10" dirty="0">
                <a:latin typeface="Arial"/>
                <a:cs typeface="Arial"/>
              </a:rPr>
              <a:t> </a:t>
            </a:r>
            <a:r>
              <a:rPr sz="2000" spc="-5" dirty="0">
                <a:latin typeface="Arial"/>
                <a:cs typeface="Arial"/>
              </a:rPr>
              <a:t>(</a:t>
            </a:r>
            <a:r>
              <a:rPr sz="2000" spc="-15" dirty="0">
                <a:latin typeface="Arial"/>
                <a:cs typeface="Arial"/>
              </a:rPr>
              <a:t>U</a:t>
            </a:r>
            <a:r>
              <a:rPr sz="2000" dirty="0">
                <a:latin typeface="Arial"/>
                <a:cs typeface="Arial"/>
              </a:rPr>
              <a:t>n</a:t>
            </a:r>
            <a:r>
              <a:rPr sz="2000" spc="-5" dirty="0">
                <a:latin typeface="Arial"/>
                <a:cs typeface="Arial"/>
              </a:rPr>
              <a:t>ix ro</a:t>
            </a:r>
            <a:r>
              <a:rPr sz="2000" dirty="0">
                <a:latin typeface="Arial"/>
                <a:cs typeface="Arial"/>
              </a:rPr>
              <a:t>ot,</a:t>
            </a:r>
            <a:r>
              <a:rPr sz="2000" spc="-30" dirty="0">
                <a:latin typeface="Arial"/>
                <a:cs typeface="Arial"/>
              </a:rPr>
              <a:t> </a:t>
            </a:r>
            <a:r>
              <a:rPr sz="2000" spc="50" dirty="0">
                <a:latin typeface="Arial"/>
                <a:cs typeface="Arial"/>
              </a:rPr>
              <a:t>W</a:t>
            </a:r>
            <a:r>
              <a:rPr sz="2000" spc="-5" dirty="0">
                <a:latin typeface="Arial"/>
                <a:cs typeface="Arial"/>
              </a:rPr>
              <a:t>in.</a:t>
            </a:r>
            <a:r>
              <a:rPr sz="2000" spc="-170" dirty="0">
                <a:latin typeface="Arial"/>
                <a:cs typeface="Arial"/>
              </a:rPr>
              <a:t> </a:t>
            </a:r>
            <a:r>
              <a:rPr sz="2000" spc="-5" dirty="0">
                <a:latin typeface="Arial"/>
                <a:cs typeface="Arial"/>
              </a:rPr>
              <a:t>A</a:t>
            </a:r>
            <a:r>
              <a:rPr sz="2000" spc="5" dirty="0">
                <a:latin typeface="Arial"/>
                <a:cs typeface="Arial"/>
              </a:rPr>
              <a:t>d</a:t>
            </a:r>
            <a:r>
              <a:rPr sz="2000" spc="10" dirty="0">
                <a:latin typeface="Arial"/>
                <a:cs typeface="Arial"/>
              </a:rPr>
              <a:t>m</a:t>
            </a:r>
            <a:r>
              <a:rPr sz="2000" dirty="0" smtClean="0">
                <a:latin typeface="Arial"/>
                <a:cs typeface="Arial"/>
              </a:rPr>
              <a:t>.)</a:t>
            </a:r>
            <a:r>
              <a:rPr lang="tr-TR" sz="2000" dirty="0" smtClean="0">
                <a:latin typeface="Arial"/>
                <a:cs typeface="Arial"/>
              </a:rPr>
              <a:t> </a:t>
            </a:r>
            <a:r>
              <a:rPr sz="2000" b="1" u="heavy" dirty="0" smtClean="0">
                <a:uFill>
                  <a:solidFill>
                    <a:srgbClr val="000000"/>
                  </a:solidFill>
                </a:uFill>
                <a:latin typeface="Arial"/>
                <a:cs typeface="Arial"/>
              </a:rPr>
              <a:t> </a:t>
            </a:r>
            <a:r>
              <a:rPr sz="2000" b="1" u="heavy" dirty="0">
                <a:uFill>
                  <a:solidFill>
                    <a:srgbClr val="000000"/>
                  </a:solidFill>
                </a:uFill>
                <a:latin typeface="Arial"/>
                <a:cs typeface="Arial"/>
              </a:rPr>
              <a:t>	</a:t>
            </a:r>
            <a:r>
              <a:rPr sz="2000" b="1" u="heavy" spc="-430" dirty="0">
                <a:uFill>
                  <a:solidFill>
                    <a:srgbClr val="000000"/>
                  </a:solidFill>
                </a:uFill>
                <a:latin typeface="Arial"/>
                <a:cs typeface="Arial"/>
              </a:rPr>
              <a:t> </a:t>
            </a:r>
            <a:r>
              <a:rPr sz="3000" spc="-7" baseline="2777" dirty="0" smtClean="0">
                <a:latin typeface="Arial"/>
                <a:cs typeface="Arial"/>
              </a:rPr>
              <a:t>0</a:t>
            </a:r>
            <a:r>
              <a:rPr lang="tr-TR" sz="3000" spc="-7" baseline="2777" dirty="0" smtClean="0">
                <a:latin typeface="Arial"/>
                <a:cs typeface="Arial"/>
              </a:rPr>
              <a:t> </a:t>
            </a:r>
            <a:r>
              <a:rPr sz="2000" spc="-5" dirty="0" smtClean="0">
                <a:latin typeface="Arial"/>
                <a:cs typeface="Arial"/>
              </a:rPr>
              <a:t>Ring </a:t>
            </a:r>
            <a:r>
              <a:rPr sz="2000" dirty="0">
                <a:latin typeface="Arial"/>
                <a:cs typeface="Arial"/>
              </a:rPr>
              <a:t>1:</a:t>
            </a:r>
            <a:r>
              <a:rPr sz="2000" spc="-20" dirty="0">
                <a:latin typeface="Arial"/>
                <a:cs typeface="Arial"/>
              </a:rPr>
              <a:t> </a:t>
            </a:r>
            <a:r>
              <a:rPr sz="2000" dirty="0">
                <a:latin typeface="Arial"/>
                <a:cs typeface="Arial"/>
              </a:rPr>
              <a:t>Not</a:t>
            </a:r>
            <a:r>
              <a:rPr sz="2000" spc="10" dirty="0">
                <a:latin typeface="Arial"/>
                <a:cs typeface="Arial"/>
              </a:rPr>
              <a:t> </a:t>
            </a:r>
            <a:r>
              <a:rPr sz="2000" dirty="0">
                <a:latin typeface="Arial"/>
                <a:cs typeface="Arial"/>
              </a:rPr>
              <a:t>used	</a:t>
            </a:r>
            <a:r>
              <a:rPr sz="2000" dirty="0" smtClean="0">
                <a:latin typeface="Arial"/>
                <a:cs typeface="Arial"/>
              </a:rPr>
              <a:t>1</a:t>
            </a:r>
            <a:r>
              <a:rPr lang="tr-TR" sz="2000" dirty="0" smtClean="0">
                <a:latin typeface="Arial"/>
                <a:cs typeface="Arial"/>
              </a:rPr>
              <a:t> </a:t>
            </a:r>
            <a:r>
              <a:rPr sz="2000" spc="-5" dirty="0" smtClean="0">
                <a:latin typeface="Arial"/>
                <a:cs typeface="Arial"/>
              </a:rPr>
              <a:t>R</a:t>
            </a:r>
            <a:r>
              <a:rPr sz="2000" spc="-15" dirty="0" smtClean="0">
                <a:latin typeface="Arial"/>
                <a:cs typeface="Arial"/>
              </a:rPr>
              <a:t>i</a:t>
            </a:r>
            <a:r>
              <a:rPr sz="2000" dirty="0" smtClean="0">
                <a:latin typeface="Arial"/>
                <a:cs typeface="Arial"/>
              </a:rPr>
              <a:t>n</a:t>
            </a:r>
            <a:r>
              <a:rPr sz="2000" spc="-5" dirty="0" smtClean="0">
                <a:latin typeface="Arial"/>
                <a:cs typeface="Arial"/>
              </a:rPr>
              <a:t>g</a:t>
            </a:r>
            <a:r>
              <a:rPr sz="2000" spc="10" dirty="0" smtClean="0">
                <a:latin typeface="Arial"/>
                <a:cs typeface="Arial"/>
              </a:rPr>
              <a:t> </a:t>
            </a:r>
            <a:r>
              <a:rPr sz="2000" dirty="0">
                <a:latin typeface="Arial"/>
                <a:cs typeface="Arial"/>
              </a:rPr>
              <a:t>2:</a:t>
            </a:r>
            <a:r>
              <a:rPr sz="2000" spc="-35" dirty="0">
                <a:latin typeface="Arial"/>
                <a:cs typeface="Arial"/>
              </a:rPr>
              <a:t> </a:t>
            </a:r>
            <a:r>
              <a:rPr sz="2000" dirty="0">
                <a:latin typeface="Arial"/>
                <a:cs typeface="Arial"/>
              </a:rPr>
              <a:t>Not</a:t>
            </a:r>
            <a:r>
              <a:rPr sz="2000" spc="5" dirty="0">
                <a:latin typeface="Arial"/>
                <a:cs typeface="Arial"/>
              </a:rPr>
              <a:t> </a:t>
            </a:r>
            <a:r>
              <a:rPr sz="2000" spc="5" dirty="0" smtClean="0">
                <a:latin typeface="Arial"/>
                <a:cs typeface="Arial"/>
              </a:rPr>
              <a:t>u</a:t>
            </a:r>
            <a:r>
              <a:rPr sz="2000" spc="-5" dirty="0" smtClean="0">
                <a:latin typeface="Arial"/>
                <a:cs typeface="Arial"/>
              </a:rPr>
              <a:t>s</a:t>
            </a:r>
            <a:r>
              <a:rPr sz="2000" dirty="0" smtClean="0">
                <a:latin typeface="Arial"/>
                <a:cs typeface="Arial"/>
              </a:rPr>
              <a:t>e</a:t>
            </a:r>
            <a:r>
              <a:rPr sz="2000" spc="-5" dirty="0" smtClean="0">
                <a:latin typeface="Arial"/>
                <a:cs typeface="Arial"/>
              </a:rPr>
              <a:t>d</a:t>
            </a:r>
            <a:r>
              <a:rPr lang="tr-TR" sz="2000" dirty="0" smtClean="0">
                <a:latin typeface="Arial"/>
                <a:cs typeface="Arial"/>
              </a:rPr>
              <a:t> </a:t>
            </a:r>
            <a:r>
              <a:rPr sz="2000" dirty="0">
                <a:latin typeface="Arial"/>
                <a:cs typeface="Arial"/>
              </a:rPr>
              <a:t>	</a:t>
            </a:r>
            <a:r>
              <a:rPr sz="2000" spc="-415" dirty="0">
                <a:latin typeface="Arial"/>
                <a:cs typeface="Arial"/>
              </a:rPr>
              <a:t> </a:t>
            </a:r>
            <a:r>
              <a:rPr sz="2000" spc="-5" dirty="0" smtClean="0">
                <a:latin typeface="Arial"/>
                <a:cs typeface="Arial"/>
              </a:rPr>
              <a:t>2</a:t>
            </a:r>
            <a:r>
              <a:rPr lang="tr-TR" sz="2000" spc="-5" dirty="0" smtClean="0">
                <a:latin typeface="Arial"/>
                <a:cs typeface="Arial"/>
              </a:rPr>
              <a:t> </a:t>
            </a:r>
            <a:r>
              <a:rPr sz="2000" spc="-5" dirty="0" smtClean="0">
                <a:latin typeface="Arial"/>
                <a:cs typeface="Arial"/>
              </a:rPr>
              <a:t>Ring </a:t>
            </a:r>
            <a:r>
              <a:rPr sz="2000" dirty="0">
                <a:latin typeface="Arial"/>
                <a:cs typeface="Arial"/>
              </a:rPr>
              <a:t>3:</a:t>
            </a:r>
            <a:r>
              <a:rPr sz="2000" spc="-5" dirty="0">
                <a:latin typeface="Arial"/>
                <a:cs typeface="Arial"/>
              </a:rPr>
              <a:t> User</a:t>
            </a:r>
            <a:r>
              <a:rPr sz="2000" spc="10" dirty="0">
                <a:latin typeface="Arial"/>
                <a:cs typeface="Arial"/>
              </a:rPr>
              <a:t> </a:t>
            </a:r>
            <a:r>
              <a:rPr sz="2000" dirty="0">
                <a:latin typeface="Arial"/>
                <a:cs typeface="Arial"/>
              </a:rPr>
              <a:t>Mode	</a:t>
            </a:r>
            <a:r>
              <a:rPr sz="2000" spc="-5" dirty="0">
                <a:latin typeface="Arial"/>
                <a:cs typeface="Arial"/>
              </a:rPr>
              <a:t>3</a:t>
            </a:r>
            <a:endParaRPr sz="2000" dirty="0">
              <a:latin typeface="Arial"/>
              <a:cs typeface="Arial"/>
            </a:endParaRPr>
          </a:p>
        </p:txBody>
      </p:sp>
      <p:sp>
        <p:nvSpPr>
          <p:cNvPr id="11" name="object 11"/>
          <p:cNvSpPr/>
          <p:nvPr/>
        </p:nvSpPr>
        <p:spPr>
          <a:xfrm>
            <a:off x="2275839" y="4043679"/>
            <a:ext cx="4676775" cy="1318260"/>
          </a:xfrm>
          <a:custGeom>
            <a:avLst/>
            <a:gdLst/>
            <a:ahLst/>
            <a:cxnLst/>
            <a:rect l="l" t="t" r="r" b="b"/>
            <a:pathLst>
              <a:path w="4676775" h="1318260">
                <a:moveTo>
                  <a:pt x="0" y="1318260"/>
                </a:moveTo>
                <a:lnTo>
                  <a:pt x="4676775" y="1318260"/>
                </a:lnTo>
              </a:path>
              <a:path w="4676775" h="1318260">
                <a:moveTo>
                  <a:pt x="20320" y="949071"/>
                </a:moveTo>
                <a:lnTo>
                  <a:pt x="4658995" y="947420"/>
                </a:lnTo>
              </a:path>
              <a:path w="4676775" h="1318260">
                <a:moveTo>
                  <a:pt x="970280" y="1524"/>
                </a:moveTo>
                <a:lnTo>
                  <a:pt x="4437380" y="0"/>
                </a:lnTo>
              </a:path>
            </a:pathLst>
          </a:custGeom>
          <a:ln w="10160">
            <a:solidFill>
              <a:srgbClr val="000000"/>
            </a:solidFill>
            <a:prstDash val="sysDash"/>
          </a:ln>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243903"/>
            <a:ext cx="4496435" cy="574675"/>
          </a:xfrm>
          <a:prstGeom prst="rect">
            <a:avLst/>
          </a:prstGeom>
        </p:spPr>
        <p:txBody>
          <a:bodyPr vert="horz" wrap="square" lIns="0" tIns="12700" rIns="0" bIns="0" rtlCol="0">
            <a:spAutoFit/>
          </a:bodyPr>
          <a:lstStyle/>
          <a:p>
            <a:pPr marL="12700">
              <a:lnSpc>
                <a:spcPct val="100000"/>
              </a:lnSpc>
              <a:spcBef>
                <a:spcPts val="100"/>
              </a:spcBef>
            </a:pPr>
            <a:r>
              <a:rPr spc="-5" dirty="0"/>
              <a:t>Privileged</a:t>
            </a:r>
            <a:r>
              <a:rPr spc="-15" dirty="0"/>
              <a:t> </a:t>
            </a:r>
            <a:r>
              <a:rPr spc="-5" dirty="0"/>
              <a:t>Instructions</a:t>
            </a:r>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p:nvPr/>
        </p:nvSpPr>
        <p:spPr>
          <a:xfrm>
            <a:off x="8361426" y="6275084"/>
            <a:ext cx="336550" cy="24193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spc="-5" dirty="0">
                <a:latin typeface="Arial"/>
                <a:cs typeface="Arial"/>
              </a:rPr>
              <a:t>22</a:t>
            </a:fld>
            <a:endParaRPr sz="1400">
              <a:latin typeface="Arial"/>
              <a:cs typeface="Arial"/>
            </a:endParaRPr>
          </a:p>
        </p:txBody>
      </p:sp>
      <p:sp>
        <p:nvSpPr>
          <p:cNvPr id="3" name="object 3"/>
          <p:cNvSpPr txBox="1"/>
          <p:nvPr/>
        </p:nvSpPr>
        <p:spPr>
          <a:xfrm>
            <a:off x="536257" y="1407159"/>
            <a:ext cx="7979409" cy="3829685"/>
          </a:xfrm>
          <a:prstGeom prst="rect">
            <a:avLst/>
          </a:prstGeom>
        </p:spPr>
        <p:txBody>
          <a:bodyPr vert="horz" wrap="square" lIns="0" tIns="12700" rIns="0" bIns="0" rtlCol="0">
            <a:spAutoFit/>
          </a:bodyPr>
          <a:lstStyle/>
          <a:p>
            <a:pPr marL="354965" marR="768985" indent="-342900" algn="just">
              <a:lnSpc>
                <a:spcPct val="100000"/>
              </a:lnSpc>
              <a:spcBef>
                <a:spcPts val="100"/>
              </a:spcBef>
              <a:buChar char="•"/>
              <a:tabLst>
                <a:tab pos="355600" algn="l"/>
              </a:tabLst>
            </a:pPr>
            <a:r>
              <a:rPr sz="2400" dirty="0">
                <a:latin typeface="Arial"/>
                <a:cs typeface="Arial"/>
              </a:rPr>
              <a:t>Some </a:t>
            </a:r>
            <a:r>
              <a:rPr sz="2400" spc="-5" dirty="0">
                <a:latin typeface="Arial"/>
                <a:cs typeface="Arial"/>
              </a:rPr>
              <a:t>of </a:t>
            </a:r>
            <a:r>
              <a:rPr sz="2400" spc="-10" dirty="0">
                <a:latin typeface="Arial"/>
                <a:cs typeface="Arial"/>
              </a:rPr>
              <a:t>the </a:t>
            </a:r>
            <a:r>
              <a:rPr sz="2400" spc="-15" dirty="0">
                <a:latin typeface="Arial"/>
                <a:cs typeface="Arial"/>
              </a:rPr>
              <a:t>system </a:t>
            </a:r>
            <a:r>
              <a:rPr sz="2400" spc="-5" dirty="0">
                <a:latin typeface="Arial"/>
                <a:cs typeface="Arial"/>
              </a:rPr>
              <a:t>instructions </a:t>
            </a:r>
            <a:r>
              <a:rPr sz="2400" dirty="0">
                <a:latin typeface="Arial"/>
                <a:cs typeface="Arial"/>
              </a:rPr>
              <a:t>(called </a:t>
            </a:r>
            <a:r>
              <a:rPr sz="2400" spc="-5" dirty="0">
                <a:latin typeface="Arial"/>
                <a:cs typeface="Arial"/>
              </a:rPr>
              <a:t>“</a:t>
            </a:r>
            <a:r>
              <a:rPr sz="2400" spc="-5" dirty="0" smtClean="0">
                <a:latin typeface="Arial"/>
                <a:cs typeface="Arial"/>
              </a:rPr>
              <a:t>privileged</a:t>
            </a:r>
            <a:r>
              <a:rPr lang="tr-TR" sz="2400" spc="-5" dirty="0" smtClean="0">
                <a:latin typeface="Arial"/>
                <a:cs typeface="Arial"/>
              </a:rPr>
              <a:t> </a:t>
            </a:r>
            <a:r>
              <a:rPr sz="2400" spc="-5" dirty="0" smtClean="0">
                <a:latin typeface="Arial"/>
                <a:cs typeface="Arial"/>
              </a:rPr>
              <a:t>instructions</a:t>
            </a:r>
            <a:r>
              <a:rPr sz="2400" spc="-5" dirty="0">
                <a:latin typeface="Arial"/>
                <a:cs typeface="Arial"/>
              </a:rPr>
              <a:t>”) are protected </a:t>
            </a:r>
            <a:r>
              <a:rPr sz="2400" dirty="0">
                <a:latin typeface="Arial"/>
                <a:cs typeface="Arial"/>
              </a:rPr>
              <a:t>from </a:t>
            </a:r>
            <a:r>
              <a:rPr sz="2400" spc="-5" dirty="0">
                <a:latin typeface="Arial"/>
                <a:cs typeface="Arial"/>
              </a:rPr>
              <a:t>use by </a:t>
            </a:r>
            <a:r>
              <a:rPr sz="2400" dirty="0" smtClean="0">
                <a:latin typeface="Arial"/>
                <a:cs typeface="Arial"/>
              </a:rPr>
              <a:t>application</a:t>
            </a:r>
            <a:r>
              <a:rPr lang="tr-TR" sz="2400" dirty="0" smtClean="0">
                <a:latin typeface="Arial"/>
                <a:cs typeface="Arial"/>
              </a:rPr>
              <a:t> </a:t>
            </a:r>
            <a:r>
              <a:rPr sz="2400" dirty="0" smtClean="0">
                <a:latin typeface="Arial"/>
                <a:cs typeface="Arial"/>
              </a:rPr>
              <a:t>programs</a:t>
            </a:r>
            <a:r>
              <a:rPr sz="2400" dirty="0">
                <a:latin typeface="Arial"/>
                <a:cs typeface="Arial"/>
              </a:rPr>
              <a:t>.</a:t>
            </a:r>
          </a:p>
          <a:p>
            <a:pPr marL="354965" marR="220345" indent="-342900">
              <a:lnSpc>
                <a:spcPct val="100000"/>
              </a:lnSpc>
              <a:spcBef>
                <a:spcPts val="585"/>
              </a:spcBef>
              <a:buChar char="•"/>
              <a:tabLst>
                <a:tab pos="354965" algn="l"/>
                <a:tab pos="355600" algn="l"/>
              </a:tabLst>
            </a:pPr>
            <a:r>
              <a:rPr sz="2400" dirty="0">
                <a:latin typeface="Arial"/>
                <a:cs typeface="Arial"/>
              </a:rPr>
              <a:t>The </a:t>
            </a:r>
            <a:r>
              <a:rPr sz="2400" spc="-5" dirty="0">
                <a:latin typeface="Arial"/>
                <a:cs typeface="Arial"/>
              </a:rPr>
              <a:t>privileged </a:t>
            </a:r>
            <a:r>
              <a:rPr sz="2400" dirty="0">
                <a:latin typeface="Arial"/>
                <a:cs typeface="Arial"/>
              </a:rPr>
              <a:t>instructions control </a:t>
            </a:r>
            <a:r>
              <a:rPr sz="2400" spc="-15" dirty="0">
                <a:latin typeface="Arial"/>
                <a:cs typeface="Arial"/>
              </a:rPr>
              <a:t>system </a:t>
            </a:r>
            <a:r>
              <a:rPr sz="2400" dirty="0" smtClean="0">
                <a:latin typeface="Arial"/>
                <a:cs typeface="Arial"/>
              </a:rPr>
              <a:t>functions</a:t>
            </a:r>
            <a:r>
              <a:rPr lang="tr-TR" sz="2400" dirty="0" smtClean="0">
                <a:latin typeface="Arial"/>
                <a:cs typeface="Arial"/>
              </a:rPr>
              <a:t> </a:t>
            </a:r>
            <a:r>
              <a:rPr sz="2400" spc="-5" dirty="0" smtClean="0">
                <a:latin typeface="Arial"/>
                <a:cs typeface="Arial"/>
              </a:rPr>
              <a:t>(</a:t>
            </a:r>
            <a:r>
              <a:rPr sz="2400" spc="-5" dirty="0">
                <a:latin typeface="Arial"/>
                <a:cs typeface="Arial"/>
              </a:rPr>
              <a:t>such as </a:t>
            </a:r>
            <a:r>
              <a:rPr sz="2400" dirty="0">
                <a:latin typeface="Arial"/>
                <a:cs typeface="Arial"/>
              </a:rPr>
              <a:t>the loading of </a:t>
            </a:r>
            <a:r>
              <a:rPr sz="2400" spc="-15" dirty="0">
                <a:latin typeface="Arial"/>
                <a:cs typeface="Arial"/>
              </a:rPr>
              <a:t>system </a:t>
            </a:r>
            <a:r>
              <a:rPr sz="2400" spc="-5" dirty="0">
                <a:latin typeface="Arial"/>
                <a:cs typeface="Arial"/>
              </a:rPr>
              <a:t>registers). </a:t>
            </a:r>
            <a:r>
              <a:rPr sz="2400" dirty="0">
                <a:latin typeface="Arial"/>
                <a:cs typeface="Arial"/>
              </a:rPr>
              <a:t>They </a:t>
            </a:r>
            <a:r>
              <a:rPr sz="2400" spc="-5" dirty="0">
                <a:latin typeface="Arial"/>
                <a:cs typeface="Arial"/>
              </a:rPr>
              <a:t>can </a:t>
            </a:r>
            <a:r>
              <a:rPr sz="2400" spc="-5" dirty="0" smtClean="0">
                <a:latin typeface="Arial"/>
                <a:cs typeface="Arial"/>
              </a:rPr>
              <a:t>be</a:t>
            </a:r>
            <a:r>
              <a:rPr lang="tr-TR" sz="2400" spc="-5" dirty="0" smtClean="0">
                <a:latin typeface="Arial"/>
                <a:cs typeface="Arial"/>
              </a:rPr>
              <a:t> </a:t>
            </a:r>
            <a:r>
              <a:rPr sz="2400" spc="-5" dirty="0" smtClean="0">
                <a:latin typeface="Arial"/>
                <a:cs typeface="Arial"/>
              </a:rPr>
              <a:t>executed </a:t>
            </a:r>
            <a:r>
              <a:rPr sz="2400" dirty="0">
                <a:latin typeface="Arial"/>
                <a:cs typeface="Arial"/>
              </a:rPr>
              <a:t>only </a:t>
            </a:r>
            <a:r>
              <a:rPr sz="2400" spc="-10" dirty="0">
                <a:latin typeface="Arial"/>
                <a:cs typeface="Arial"/>
              </a:rPr>
              <a:t>when </a:t>
            </a:r>
            <a:r>
              <a:rPr sz="2400" spc="-5" dirty="0">
                <a:latin typeface="Arial"/>
                <a:cs typeface="Arial"/>
              </a:rPr>
              <a:t>the </a:t>
            </a:r>
            <a:r>
              <a:rPr sz="2400" dirty="0">
                <a:latin typeface="Arial"/>
                <a:cs typeface="Arial"/>
              </a:rPr>
              <a:t>Privilege </a:t>
            </a:r>
            <a:r>
              <a:rPr sz="2400" spc="-5" dirty="0">
                <a:latin typeface="Arial"/>
                <a:cs typeface="Arial"/>
              </a:rPr>
              <a:t>Level </a:t>
            </a:r>
            <a:r>
              <a:rPr sz="2400" dirty="0">
                <a:latin typeface="Arial"/>
                <a:cs typeface="Arial"/>
              </a:rPr>
              <a:t>is 0 or -1 (</a:t>
            </a:r>
            <a:r>
              <a:rPr sz="2400" dirty="0" smtClean="0">
                <a:latin typeface="Arial"/>
                <a:cs typeface="Arial"/>
              </a:rPr>
              <a:t>most</a:t>
            </a:r>
            <a:r>
              <a:rPr lang="tr-TR" sz="2400" dirty="0" smtClean="0">
                <a:latin typeface="Arial"/>
                <a:cs typeface="Arial"/>
              </a:rPr>
              <a:t> </a:t>
            </a:r>
            <a:r>
              <a:rPr sz="2400" spc="-5" dirty="0" smtClean="0">
                <a:latin typeface="Arial"/>
                <a:cs typeface="Arial"/>
              </a:rPr>
              <a:t>privileged</a:t>
            </a:r>
            <a:r>
              <a:rPr sz="2400" spc="-5" dirty="0">
                <a:latin typeface="Arial"/>
                <a:cs typeface="Arial"/>
              </a:rPr>
              <a:t>).</a:t>
            </a:r>
            <a:endParaRPr sz="2400" dirty="0">
              <a:latin typeface="Arial"/>
              <a:cs typeface="Arial"/>
            </a:endParaRPr>
          </a:p>
          <a:p>
            <a:pPr marL="354965" marR="5080" indent="-342900">
              <a:lnSpc>
                <a:spcPct val="100000"/>
              </a:lnSpc>
              <a:spcBef>
                <a:spcPts val="560"/>
              </a:spcBef>
              <a:buChar char="•"/>
              <a:tabLst>
                <a:tab pos="354965" algn="l"/>
                <a:tab pos="355600" algn="l"/>
              </a:tabLst>
            </a:pPr>
            <a:r>
              <a:rPr sz="2400" spc="-5" dirty="0">
                <a:latin typeface="Arial"/>
                <a:cs typeface="Arial"/>
              </a:rPr>
              <a:t>If </a:t>
            </a:r>
            <a:r>
              <a:rPr sz="2400" dirty="0">
                <a:latin typeface="Arial"/>
                <a:cs typeface="Arial"/>
              </a:rPr>
              <a:t>one of these instructions is </a:t>
            </a:r>
            <a:r>
              <a:rPr sz="2400" spc="-5" dirty="0">
                <a:latin typeface="Arial"/>
                <a:cs typeface="Arial"/>
              </a:rPr>
              <a:t>attempted </a:t>
            </a:r>
            <a:r>
              <a:rPr sz="2400" spc="-10" dirty="0">
                <a:latin typeface="Arial"/>
                <a:cs typeface="Arial"/>
              </a:rPr>
              <a:t>when </a:t>
            </a:r>
            <a:r>
              <a:rPr sz="2400" spc="-5" dirty="0" smtClean="0">
                <a:latin typeface="Arial"/>
                <a:cs typeface="Arial"/>
              </a:rPr>
              <a:t>the</a:t>
            </a:r>
            <a:r>
              <a:rPr lang="tr-TR" sz="2400" spc="-5" dirty="0" smtClean="0">
                <a:latin typeface="Arial"/>
                <a:cs typeface="Arial"/>
              </a:rPr>
              <a:t> </a:t>
            </a:r>
            <a:r>
              <a:rPr sz="2400" spc="-5" dirty="0" smtClean="0">
                <a:latin typeface="Arial"/>
                <a:cs typeface="Arial"/>
              </a:rPr>
              <a:t>Privilege </a:t>
            </a:r>
            <a:r>
              <a:rPr sz="2400" spc="-5" dirty="0">
                <a:latin typeface="Arial"/>
                <a:cs typeface="Arial"/>
              </a:rPr>
              <a:t>Level is </a:t>
            </a:r>
            <a:r>
              <a:rPr sz="2400" dirty="0">
                <a:latin typeface="Arial"/>
                <a:cs typeface="Arial"/>
              </a:rPr>
              <a:t>not </a:t>
            </a:r>
            <a:r>
              <a:rPr sz="2400" spc="-5" dirty="0">
                <a:latin typeface="Arial"/>
                <a:cs typeface="Arial"/>
              </a:rPr>
              <a:t>0 or </a:t>
            </a:r>
            <a:r>
              <a:rPr sz="2400" dirty="0">
                <a:latin typeface="Arial"/>
                <a:cs typeface="Arial"/>
              </a:rPr>
              <a:t>-1, </a:t>
            </a:r>
            <a:r>
              <a:rPr sz="2400" spc="-5" dirty="0">
                <a:latin typeface="Arial"/>
                <a:cs typeface="Arial"/>
              </a:rPr>
              <a:t>then a </a:t>
            </a:r>
            <a:r>
              <a:rPr sz="2400" dirty="0" smtClean="0">
                <a:latin typeface="Arial"/>
                <a:cs typeface="Arial"/>
              </a:rPr>
              <a:t>general-protection</a:t>
            </a:r>
            <a:r>
              <a:rPr lang="tr-TR" sz="2400" dirty="0" smtClean="0">
                <a:latin typeface="Arial"/>
                <a:cs typeface="Arial"/>
              </a:rPr>
              <a:t> </a:t>
            </a:r>
            <a:r>
              <a:rPr sz="2400" spc="-5" dirty="0" smtClean="0">
                <a:latin typeface="Arial"/>
                <a:cs typeface="Arial"/>
              </a:rPr>
              <a:t>exception </a:t>
            </a:r>
            <a:r>
              <a:rPr sz="2400" spc="-5" dirty="0">
                <a:latin typeface="Arial"/>
                <a:cs typeface="Arial"/>
              </a:rPr>
              <a:t>(#GP) </a:t>
            </a:r>
            <a:r>
              <a:rPr sz="2400" dirty="0">
                <a:latin typeface="Arial"/>
                <a:cs typeface="Arial"/>
              </a:rPr>
              <a:t>is generated, and </a:t>
            </a:r>
            <a:r>
              <a:rPr sz="2400" spc="-5" dirty="0">
                <a:latin typeface="Arial"/>
                <a:cs typeface="Arial"/>
              </a:rPr>
              <a:t>the </a:t>
            </a:r>
            <a:r>
              <a:rPr sz="2400" dirty="0">
                <a:latin typeface="Arial"/>
                <a:cs typeface="Arial"/>
              </a:rPr>
              <a:t>program</a:t>
            </a:r>
            <a:r>
              <a:rPr sz="2400" spc="-20" dirty="0">
                <a:latin typeface="Arial"/>
                <a:cs typeface="Arial"/>
              </a:rPr>
              <a:t> </a:t>
            </a:r>
            <a:r>
              <a:rPr sz="2400" dirty="0">
                <a:latin typeface="Arial"/>
                <a:cs typeface="Arial"/>
              </a:rPr>
              <a:t>crashes.</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105727"/>
            <a:ext cx="6681470" cy="574675"/>
          </a:xfrm>
          <a:prstGeom prst="rect">
            <a:avLst/>
          </a:prstGeom>
        </p:spPr>
        <p:txBody>
          <a:bodyPr vert="horz" wrap="square" lIns="0" tIns="12700" rIns="0" bIns="0" rtlCol="0">
            <a:spAutoFit/>
          </a:bodyPr>
          <a:lstStyle/>
          <a:p>
            <a:pPr marL="12700">
              <a:lnSpc>
                <a:spcPct val="100000"/>
              </a:lnSpc>
              <a:spcBef>
                <a:spcPts val="100"/>
              </a:spcBef>
            </a:pPr>
            <a:r>
              <a:rPr dirty="0"/>
              <a:t>Principle of </a:t>
            </a:r>
            <a:r>
              <a:rPr spc="-5" dirty="0"/>
              <a:t>protection </a:t>
            </a:r>
            <a:r>
              <a:rPr dirty="0"/>
              <a:t>ring</a:t>
            </a:r>
            <a:r>
              <a:rPr spc="-55" dirty="0"/>
              <a:t> </a:t>
            </a:r>
            <a:r>
              <a:rPr spc="-5" dirty="0"/>
              <a:t>model</a:t>
            </a:r>
          </a:p>
        </p:txBody>
      </p:sp>
      <p:sp>
        <p:nvSpPr>
          <p:cNvPr id="3" name="object 3"/>
          <p:cNvSpPr txBox="1"/>
          <p:nvPr/>
        </p:nvSpPr>
        <p:spPr>
          <a:xfrm>
            <a:off x="297815" y="975359"/>
            <a:ext cx="4589145" cy="4929505"/>
          </a:xfrm>
          <a:prstGeom prst="rect">
            <a:avLst/>
          </a:prstGeom>
        </p:spPr>
        <p:txBody>
          <a:bodyPr vert="horz" wrap="square" lIns="0" tIns="12700" rIns="0" bIns="0" rtlCol="0">
            <a:spAutoFit/>
          </a:bodyPr>
          <a:lstStyle/>
          <a:p>
            <a:pPr marL="355600" marR="250825" indent="-343535">
              <a:lnSpc>
                <a:spcPct val="100000"/>
              </a:lnSpc>
              <a:spcBef>
                <a:spcPts val="100"/>
              </a:spcBef>
              <a:buChar char="•"/>
              <a:tabLst>
                <a:tab pos="355600" algn="l"/>
                <a:tab pos="356235" algn="l"/>
              </a:tabLst>
            </a:pPr>
            <a:r>
              <a:rPr sz="2400" dirty="0">
                <a:latin typeface="Arial"/>
                <a:cs typeface="Arial"/>
              </a:rPr>
              <a:t>A process </a:t>
            </a:r>
            <a:r>
              <a:rPr sz="2400" spc="-5" dirty="0">
                <a:latin typeface="Arial"/>
                <a:cs typeface="Arial"/>
              </a:rPr>
              <a:t>can </a:t>
            </a:r>
            <a:r>
              <a:rPr sz="2400" dirty="0">
                <a:latin typeface="Arial"/>
                <a:cs typeface="Arial"/>
              </a:rPr>
              <a:t>access </a:t>
            </a:r>
            <a:r>
              <a:rPr sz="2400" spc="-5" dirty="0" smtClean="0">
                <a:latin typeface="Arial"/>
                <a:cs typeface="Arial"/>
              </a:rPr>
              <a:t>and</a:t>
            </a:r>
            <a:r>
              <a:rPr lang="tr-TR" sz="2400" spc="-5" dirty="0" smtClean="0">
                <a:latin typeface="Arial"/>
                <a:cs typeface="Arial"/>
              </a:rPr>
              <a:t> </a:t>
            </a:r>
            <a:r>
              <a:rPr sz="2400" dirty="0" smtClean="0">
                <a:latin typeface="Arial"/>
                <a:cs typeface="Arial"/>
              </a:rPr>
              <a:t>modify </a:t>
            </a:r>
            <a:r>
              <a:rPr sz="2400" dirty="0">
                <a:latin typeface="Arial"/>
                <a:cs typeface="Arial"/>
              </a:rPr>
              <a:t>any data and</a:t>
            </a:r>
            <a:r>
              <a:rPr sz="2400" spc="-114" dirty="0">
                <a:latin typeface="Arial"/>
                <a:cs typeface="Arial"/>
              </a:rPr>
              <a:t> </a:t>
            </a:r>
            <a:r>
              <a:rPr sz="2400" spc="-10" dirty="0" smtClean="0">
                <a:latin typeface="Arial"/>
                <a:cs typeface="Arial"/>
              </a:rPr>
              <a:t>software</a:t>
            </a:r>
            <a:r>
              <a:rPr lang="tr-TR" sz="2400" spc="-10" dirty="0" smtClean="0">
                <a:latin typeface="Arial"/>
                <a:cs typeface="Arial"/>
              </a:rPr>
              <a:t> </a:t>
            </a:r>
            <a:r>
              <a:rPr sz="2400" dirty="0" smtClean="0">
                <a:latin typeface="Arial"/>
                <a:cs typeface="Arial"/>
              </a:rPr>
              <a:t>at </a:t>
            </a:r>
            <a:r>
              <a:rPr sz="2400" spc="-5" dirty="0">
                <a:latin typeface="Arial"/>
                <a:cs typeface="Arial"/>
              </a:rPr>
              <a:t>the same or less </a:t>
            </a:r>
            <a:r>
              <a:rPr sz="2400" spc="-5" dirty="0" smtClean="0">
                <a:latin typeface="Arial"/>
                <a:cs typeface="Arial"/>
              </a:rPr>
              <a:t>privileged</a:t>
            </a:r>
            <a:r>
              <a:rPr lang="tr-TR" sz="2400" spc="-5" dirty="0" smtClean="0">
                <a:latin typeface="Arial"/>
                <a:cs typeface="Arial"/>
              </a:rPr>
              <a:t> </a:t>
            </a:r>
            <a:r>
              <a:rPr sz="2400" spc="-5" dirty="0" smtClean="0">
                <a:latin typeface="Arial"/>
                <a:cs typeface="Arial"/>
              </a:rPr>
              <a:t>level </a:t>
            </a:r>
            <a:r>
              <a:rPr sz="2400" spc="-5" dirty="0">
                <a:latin typeface="Arial"/>
                <a:cs typeface="Arial"/>
              </a:rPr>
              <a:t>as</a:t>
            </a:r>
            <a:r>
              <a:rPr sz="2400" spc="10" dirty="0">
                <a:latin typeface="Arial"/>
                <a:cs typeface="Arial"/>
              </a:rPr>
              <a:t> </a:t>
            </a:r>
            <a:r>
              <a:rPr sz="2400" dirty="0">
                <a:latin typeface="Arial"/>
                <a:cs typeface="Arial"/>
              </a:rPr>
              <a:t>itself.</a:t>
            </a:r>
          </a:p>
          <a:p>
            <a:pPr marL="355600" marR="5080" indent="-343535">
              <a:lnSpc>
                <a:spcPct val="100000"/>
              </a:lnSpc>
              <a:spcBef>
                <a:spcPts val="585"/>
              </a:spcBef>
              <a:buChar char="•"/>
              <a:tabLst>
                <a:tab pos="355600" algn="l"/>
                <a:tab pos="356235" algn="l"/>
              </a:tabLst>
            </a:pPr>
            <a:r>
              <a:rPr sz="2400" dirty="0">
                <a:latin typeface="Arial"/>
                <a:cs typeface="Arial"/>
              </a:rPr>
              <a:t>A process </a:t>
            </a:r>
            <a:r>
              <a:rPr sz="2400" spc="-5" dirty="0">
                <a:latin typeface="Arial"/>
                <a:cs typeface="Arial"/>
              </a:rPr>
              <a:t>that </a:t>
            </a:r>
            <a:r>
              <a:rPr sz="2400" dirty="0">
                <a:latin typeface="Arial"/>
                <a:cs typeface="Arial"/>
              </a:rPr>
              <a:t>runs </a:t>
            </a:r>
            <a:r>
              <a:rPr sz="2400" spc="-5" dirty="0">
                <a:latin typeface="Arial"/>
                <a:cs typeface="Arial"/>
              </a:rPr>
              <a:t>in </a:t>
            </a:r>
            <a:r>
              <a:rPr sz="2400" dirty="0" smtClean="0">
                <a:latin typeface="Arial"/>
                <a:cs typeface="Arial"/>
              </a:rPr>
              <a:t>kernel</a:t>
            </a:r>
            <a:r>
              <a:rPr lang="tr-TR" sz="2400" dirty="0" smtClean="0">
                <a:latin typeface="Arial"/>
                <a:cs typeface="Arial"/>
              </a:rPr>
              <a:t> </a:t>
            </a:r>
            <a:r>
              <a:rPr sz="2400" dirty="0" smtClean="0">
                <a:latin typeface="Arial"/>
                <a:cs typeface="Arial"/>
              </a:rPr>
              <a:t>mode </a:t>
            </a:r>
            <a:r>
              <a:rPr sz="2400" dirty="0">
                <a:latin typeface="Arial"/>
                <a:cs typeface="Arial"/>
              </a:rPr>
              <a:t>(Ring </a:t>
            </a:r>
            <a:r>
              <a:rPr sz="2400" spc="-5" dirty="0">
                <a:latin typeface="Arial"/>
                <a:cs typeface="Arial"/>
              </a:rPr>
              <a:t>0) can </a:t>
            </a:r>
            <a:r>
              <a:rPr sz="2400" dirty="0">
                <a:latin typeface="Arial"/>
                <a:cs typeface="Arial"/>
              </a:rPr>
              <a:t>access</a:t>
            </a:r>
            <a:r>
              <a:rPr sz="2400" spc="-50" dirty="0">
                <a:latin typeface="Arial"/>
                <a:cs typeface="Arial"/>
              </a:rPr>
              <a:t> </a:t>
            </a:r>
            <a:r>
              <a:rPr sz="2400" spc="-5" dirty="0" smtClean="0">
                <a:latin typeface="Arial"/>
                <a:cs typeface="Arial"/>
              </a:rPr>
              <a:t>data</a:t>
            </a:r>
            <a:r>
              <a:rPr lang="tr-TR" sz="2400" spc="-5" dirty="0" smtClean="0">
                <a:latin typeface="Arial"/>
                <a:cs typeface="Arial"/>
              </a:rPr>
              <a:t> </a:t>
            </a:r>
            <a:r>
              <a:rPr sz="2400" dirty="0" smtClean="0">
                <a:latin typeface="Arial"/>
                <a:cs typeface="Arial"/>
              </a:rPr>
              <a:t>and </a:t>
            </a:r>
            <a:r>
              <a:rPr sz="2400" dirty="0">
                <a:latin typeface="Arial"/>
                <a:cs typeface="Arial"/>
              </a:rPr>
              <a:t>SW in Rings 0, 1, 2 and</a:t>
            </a:r>
            <a:r>
              <a:rPr sz="2400" spc="-114" dirty="0">
                <a:latin typeface="Arial"/>
                <a:cs typeface="Arial"/>
              </a:rPr>
              <a:t> </a:t>
            </a:r>
            <a:r>
              <a:rPr sz="2400" dirty="0">
                <a:latin typeface="Arial"/>
                <a:cs typeface="Arial"/>
              </a:rPr>
              <a:t>3</a:t>
            </a:r>
          </a:p>
          <a:p>
            <a:pPr marL="756920" lvl="1" indent="-287655">
              <a:lnSpc>
                <a:spcPct val="100000"/>
              </a:lnSpc>
              <a:spcBef>
                <a:spcPts val="480"/>
              </a:spcBef>
              <a:buChar char="–"/>
              <a:tabLst>
                <a:tab pos="756920" algn="l"/>
                <a:tab pos="757555" algn="l"/>
              </a:tabLst>
            </a:pPr>
            <a:r>
              <a:rPr sz="2000" dirty="0">
                <a:latin typeface="Arial"/>
                <a:cs typeface="Arial"/>
              </a:rPr>
              <a:t>but not </a:t>
            </a:r>
            <a:r>
              <a:rPr sz="2000" spc="-5" dirty="0">
                <a:latin typeface="Arial"/>
                <a:cs typeface="Arial"/>
              </a:rPr>
              <a:t>in Ring</a:t>
            </a:r>
            <a:r>
              <a:rPr sz="2000" spc="-50" dirty="0">
                <a:latin typeface="Arial"/>
                <a:cs typeface="Arial"/>
              </a:rPr>
              <a:t> </a:t>
            </a:r>
            <a:r>
              <a:rPr sz="2000" spc="-5" dirty="0">
                <a:latin typeface="Arial"/>
                <a:cs typeface="Arial"/>
              </a:rPr>
              <a:t>-1</a:t>
            </a:r>
            <a:endParaRPr sz="2000" dirty="0">
              <a:latin typeface="Arial"/>
              <a:cs typeface="Arial"/>
            </a:endParaRPr>
          </a:p>
          <a:p>
            <a:pPr marL="355600" marR="183515" indent="-343535" algn="just">
              <a:lnSpc>
                <a:spcPct val="100000"/>
              </a:lnSpc>
              <a:spcBef>
                <a:spcPts val="560"/>
              </a:spcBef>
              <a:buChar char="•"/>
              <a:tabLst>
                <a:tab pos="356235" algn="l"/>
              </a:tabLst>
            </a:pPr>
            <a:r>
              <a:rPr sz="2400" spc="-5" dirty="0">
                <a:latin typeface="Arial"/>
                <a:cs typeface="Arial"/>
              </a:rPr>
              <a:t>The </a:t>
            </a:r>
            <a:r>
              <a:rPr sz="2400" dirty="0">
                <a:latin typeface="Arial"/>
                <a:cs typeface="Arial"/>
              </a:rPr>
              <a:t>goal of </a:t>
            </a:r>
            <a:r>
              <a:rPr sz="2400" spc="-5" dirty="0">
                <a:latin typeface="Arial"/>
                <a:cs typeface="Arial"/>
              </a:rPr>
              <a:t>attackers </a:t>
            </a:r>
            <a:r>
              <a:rPr sz="2400" dirty="0">
                <a:latin typeface="Arial"/>
                <a:cs typeface="Arial"/>
              </a:rPr>
              <a:t>is </a:t>
            </a:r>
            <a:r>
              <a:rPr sz="2400" spc="-10" dirty="0">
                <a:latin typeface="Arial"/>
                <a:cs typeface="Arial"/>
              </a:rPr>
              <a:t>to </a:t>
            </a:r>
            <a:r>
              <a:rPr sz="2400" dirty="0" smtClean="0">
                <a:latin typeface="Arial"/>
                <a:cs typeface="Arial"/>
              </a:rPr>
              <a:t>get</a:t>
            </a:r>
            <a:r>
              <a:rPr lang="tr-TR" sz="2400" dirty="0" smtClean="0">
                <a:latin typeface="Arial"/>
                <a:cs typeface="Arial"/>
              </a:rPr>
              <a:t> </a:t>
            </a:r>
            <a:r>
              <a:rPr sz="2400" dirty="0" smtClean="0">
                <a:latin typeface="Arial"/>
                <a:cs typeface="Arial"/>
              </a:rPr>
              <a:t>access </a:t>
            </a:r>
            <a:r>
              <a:rPr sz="2400" dirty="0">
                <a:latin typeface="Arial"/>
                <a:cs typeface="Arial"/>
              </a:rPr>
              <a:t>to kernel </a:t>
            </a:r>
            <a:r>
              <a:rPr sz="2400" spc="-5" dirty="0">
                <a:latin typeface="Arial"/>
                <a:cs typeface="Arial"/>
              </a:rPr>
              <a:t>or</a:t>
            </a:r>
            <a:r>
              <a:rPr sz="2400" spc="-80" dirty="0">
                <a:latin typeface="Arial"/>
                <a:cs typeface="Arial"/>
              </a:rPr>
              <a:t> </a:t>
            </a:r>
            <a:r>
              <a:rPr sz="2400" spc="-10" dirty="0" smtClean="0">
                <a:latin typeface="Arial"/>
                <a:cs typeface="Arial"/>
              </a:rPr>
              <a:t>hypervisor</a:t>
            </a:r>
            <a:r>
              <a:rPr lang="tr-TR" sz="2400" spc="-10" dirty="0" smtClean="0">
                <a:latin typeface="Arial"/>
                <a:cs typeface="Arial"/>
              </a:rPr>
              <a:t> </a:t>
            </a:r>
            <a:r>
              <a:rPr sz="2400" dirty="0" smtClean="0">
                <a:latin typeface="Arial"/>
                <a:cs typeface="Arial"/>
              </a:rPr>
              <a:t>mode</a:t>
            </a:r>
            <a:r>
              <a:rPr sz="2400" dirty="0">
                <a:latin typeface="Arial"/>
                <a:cs typeface="Arial"/>
              </a:rPr>
              <a:t>.</a:t>
            </a:r>
          </a:p>
          <a:p>
            <a:pPr marL="756920" lvl="1" indent="-287655">
              <a:lnSpc>
                <a:spcPct val="100000"/>
              </a:lnSpc>
              <a:spcBef>
                <a:spcPts val="505"/>
              </a:spcBef>
              <a:buChar char="–"/>
              <a:tabLst>
                <a:tab pos="756920" algn="l"/>
                <a:tab pos="757555" algn="l"/>
              </a:tabLst>
            </a:pPr>
            <a:r>
              <a:rPr sz="2000" spc="-5" dirty="0">
                <a:latin typeface="Arial"/>
                <a:cs typeface="Arial"/>
              </a:rPr>
              <a:t>through</a:t>
            </a:r>
            <a:r>
              <a:rPr sz="2000" spc="-35" dirty="0">
                <a:latin typeface="Arial"/>
                <a:cs typeface="Arial"/>
              </a:rPr>
              <a:t> </a:t>
            </a:r>
            <a:r>
              <a:rPr sz="2000" spc="-5" dirty="0">
                <a:latin typeface="Arial"/>
                <a:cs typeface="Arial"/>
              </a:rPr>
              <a:t>exploits</a:t>
            </a:r>
            <a:endParaRPr sz="2000" dirty="0">
              <a:latin typeface="Arial"/>
              <a:cs typeface="Arial"/>
            </a:endParaRPr>
          </a:p>
          <a:p>
            <a:pPr marL="756920" lvl="1" indent="-287655">
              <a:lnSpc>
                <a:spcPct val="100000"/>
              </a:lnSpc>
              <a:spcBef>
                <a:spcPts val="480"/>
              </a:spcBef>
              <a:buChar char="–"/>
              <a:tabLst>
                <a:tab pos="756920" algn="l"/>
                <a:tab pos="757555" algn="l"/>
              </a:tabLst>
            </a:pPr>
            <a:r>
              <a:rPr sz="2000" dirty="0">
                <a:latin typeface="Arial"/>
                <a:cs typeface="Arial"/>
              </a:rPr>
              <a:t>by </a:t>
            </a:r>
            <a:r>
              <a:rPr sz="2000" spc="-5" dirty="0">
                <a:latin typeface="Arial"/>
                <a:cs typeface="Arial"/>
              </a:rPr>
              <a:t>tricking </a:t>
            </a:r>
            <a:r>
              <a:rPr sz="2000" dirty="0">
                <a:latin typeface="Arial"/>
                <a:cs typeface="Arial"/>
              </a:rPr>
              <a:t>users to</a:t>
            </a:r>
            <a:r>
              <a:rPr sz="2000" spc="-70" dirty="0">
                <a:latin typeface="Arial"/>
                <a:cs typeface="Arial"/>
              </a:rPr>
              <a:t> </a:t>
            </a:r>
            <a:r>
              <a:rPr sz="2000" dirty="0">
                <a:latin typeface="Arial"/>
                <a:cs typeface="Arial"/>
              </a:rPr>
              <a:t>install</a:t>
            </a:r>
          </a:p>
        </p:txBody>
      </p:sp>
      <p:sp>
        <p:nvSpPr>
          <p:cNvPr id="4" name="object 4"/>
          <p:cNvSpPr txBox="1"/>
          <p:nvPr/>
        </p:nvSpPr>
        <p:spPr>
          <a:xfrm>
            <a:off x="444500" y="5879465"/>
            <a:ext cx="8255000" cy="330200"/>
          </a:xfrm>
          <a:prstGeom prst="rect">
            <a:avLst/>
          </a:prstGeom>
        </p:spPr>
        <p:txBody>
          <a:bodyPr vert="horz" wrap="square" lIns="0" tIns="12700" rIns="0" bIns="0" rtlCol="0">
            <a:spAutoFit/>
          </a:bodyPr>
          <a:lstStyle/>
          <a:p>
            <a:pPr marL="12700">
              <a:lnSpc>
                <a:spcPct val="100000"/>
              </a:lnSpc>
              <a:spcBef>
                <a:spcPts val="100"/>
              </a:spcBef>
              <a:tabLst>
                <a:tab pos="610235" algn="l"/>
                <a:tab pos="8241665" algn="l"/>
              </a:tabLst>
            </a:pPr>
            <a:r>
              <a:rPr sz="2000" u="sng" dirty="0">
                <a:uFill>
                  <a:solidFill>
                    <a:srgbClr val="6666FF"/>
                  </a:solidFill>
                </a:uFill>
                <a:latin typeface="Arial"/>
                <a:cs typeface="Arial"/>
              </a:rPr>
              <a:t> 	software	</a:t>
            </a:r>
            <a:endParaRPr sz="2000">
              <a:latin typeface="Arial"/>
              <a:cs typeface="Arial"/>
            </a:endParaRPr>
          </a:p>
        </p:txBody>
      </p:sp>
      <p:grpSp>
        <p:nvGrpSpPr>
          <p:cNvPr id="5" name="object 5"/>
          <p:cNvGrpSpPr/>
          <p:nvPr/>
        </p:nvGrpSpPr>
        <p:grpSpPr>
          <a:xfrm>
            <a:off x="5465826" y="970025"/>
            <a:ext cx="3507104" cy="5038725"/>
            <a:chOff x="5465826" y="970025"/>
            <a:chExt cx="3507104" cy="5038725"/>
          </a:xfrm>
        </p:grpSpPr>
        <p:sp>
          <p:nvSpPr>
            <p:cNvPr id="6" name="object 6"/>
            <p:cNvSpPr/>
            <p:nvPr/>
          </p:nvSpPr>
          <p:spPr>
            <a:xfrm>
              <a:off x="5478526" y="982725"/>
              <a:ext cx="3481704" cy="1002665"/>
            </a:xfrm>
            <a:custGeom>
              <a:avLst/>
              <a:gdLst/>
              <a:ahLst/>
              <a:cxnLst/>
              <a:rect l="l" t="t" r="r" b="b"/>
              <a:pathLst>
                <a:path w="3481704" h="1002664">
                  <a:moveTo>
                    <a:pt x="3481324" y="0"/>
                  </a:moveTo>
                  <a:lnTo>
                    <a:pt x="0" y="0"/>
                  </a:lnTo>
                  <a:lnTo>
                    <a:pt x="0" y="1002664"/>
                  </a:lnTo>
                  <a:lnTo>
                    <a:pt x="3481324" y="1002664"/>
                  </a:lnTo>
                  <a:lnTo>
                    <a:pt x="3481324" y="0"/>
                  </a:lnTo>
                  <a:close/>
                </a:path>
              </a:pathLst>
            </a:custGeom>
            <a:solidFill>
              <a:srgbClr val="00FF99"/>
            </a:solidFill>
          </p:spPr>
          <p:txBody>
            <a:bodyPr wrap="square" lIns="0" tIns="0" rIns="0" bIns="0" rtlCol="0"/>
            <a:lstStyle/>
            <a:p>
              <a:endParaRPr/>
            </a:p>
          </p:txBody>
        </p:sp>
        <p:sp>
          <p:nvSpPr>
            <p:cNvPr id="7" name="object 7"/>
            <p:cNvSpPr/>
            <p:nvPr/>
          </p:nvSpPr>
          <p:spPr>
            <a:xfrm>
              <a:off x="5472176" y="1979040"/>
              <a:ext cx="3494404" cy="12700"/>
            </a:xfrm>
            <a:custGeom>
              <a:avLst/>
              <a:gdLst/>
              <a:ahLst/>
              <a:cxnLst/>
              <a:rect l="l" t="t" r="r" b="b"/>
              <a:pathLst>
                <a:path w="3494404" h="12700">
                  <a:moveTo>
                    <a:pt x="0" y="12700"/>
                  </a:moveTo>
                  <a:lnTo>
                    <a:pt x="3494024" y="12700"/>
                  </a:lnTo>
                  <a:lnTo>
                    <a:pt x="3494024" y="0"/>
                  </a:lnTo>
                  <a:lnTo>
                    <a:pt x="0" y="0"/>
                  </a:lnTo>
                  <a:lnTo>
                    <a:pt x="0" y="12700"/>
                  </a:lnTo>
                  <a:close/>
                </a:path>
              </a:pathLst>
            </a:custGeom>
            <a:solidFill>
              <a:srgbClr val="000000"/>
            </a:solidFill>
          </p:spPr>
          <p:txBody>
            <a:bodyPr wrap="square" lIns="0" tIns="0" rIns="0" bIns="0" rtlCol="0"/>
            <a:lstStyle/>
            <a:p>
              <a:endParaRPr/>
            </a:p>
          </p:txBody>
        </p:sp>
        <p:sp>
          <p:nvSpPr>
            <p:cNvPr id="8" name="object 8"/>
            <p:cNvSpPr/>
            <p:nvPr/>
          </p:nvSpPr>
          <p:spPr>
            <a:xfrm>
              <a:off x="5478526" y="3990721"/>
              <a:ext cx="3481704" cy="1002665"/>
            </a:xfrm>
            <a:custGeom>
              <a:avLst/>
              <a:gdLst/>
              <a:ahLst/>
              <a:cxnLst/>
              <a:rect l="l" t="t" r="r" b="b"/>
              <a:pathLst>
                <a:path w="3481704" h="1002664">
                  <a:moveTo>
                    <a:pt x="3481324" y="0"/>
                  </a:moveTo>
                  <a:lnTo>
                    <a:pt x="0" y="0"/>
                  </a:lnTo>
                  <a:lnTo>
                    <a:pt x="0" y="1002664"/>
                  </a:lnTo>
                  <a:lnTo>
                    <a:pt x="3481324" y="1002664"/>
                  </a:lnTo>
                  <a:lnTo>
                    <a:pt x="3481324" y="0"/>
                  </a:lnTo>
                  <a:close/>
                </a:path>
              </a:pathLst>
            </a:custGeom>
            <a:solidFill>
              <a:srgbClr val="FFC000"/>
            </a:solidFill>
          </p:spPr>
          <p:txBody>
            <a:bodyPr wrap="square" lIns="0" tIns="0" rIns="0" bIns="0" rtlCol="0"/>
            <a:lstStyle/>
            <a:p>
              <a:endParaRPr/>
            </a:p>
          </p:txBody>
        </p:sp>
        <p:sp>
          <p:nvSpPr>
            <p:cNvPr id="9" name="object 9"/>
            <p:cNvSpPr/>
            <p:nvPr/>
          </p:nvSpPr>
          <p:spPr>
            <a:xfrm>
              <a:off x="5478526" y="4993322"/>
              <a:ext cx="3481704" cy="1002665"/>
            </a:xfrm>
            <a:custGeom>
              <a:avLst/>
              <a:gdLst/>
              <a:ahLst/>
              <a:cxnLst/>
              <a:rect l="l" t="t" r="r" b="b"/>
              <a:pathLst>
                <a:path w="3481704" h="1002664">
                  <a:moveTo>
                    <a:pt x="3481324" y="0"/>
                  </a:moveTo>
                  <a:lnTo>
                    <a:pt x="0" y="0"/>
                  </a:lnTo>
                  <a:lnTo>
                    <a:pt x="0" y="1002664"/>
                  </a:lnTo>
                  <a:lnTo>
                    <a:pt x="3481324" y="1002664"/>
                  </a:lnTo>
                  <a:lnTo>
                    <a:pt x="3481324" y="0"/>
                  </a:lnTo>
                  <a:close/>
                </a:path>
              </a:pathLst>
            </a:custGeom>
            <a:solidFill>
              <a:srgbClr val="FFFF00"/>
            </a:solidFill>
          </p:spPr>
          <p:txBody>
            <a:bodyPr wrap="square" lIns="0" tIns="0" rIns="0" bIns="0" rtlCol="0"/>
            <a:lstStyle/>
            <a:p>
              <a:endParaRPr/>
            </a:p>
          </p:txBody>
        </p:sp>
        <p:sp>
          <p:nvSpPr>
            <p:cNvPr id="10" name="object 10"/>
            <p:cNvSpPr/>
            <p:nvPr/>
          </p:nvSpPr>
          <p:spPr>
            <a:xfrm>
              <a:off x="5472176" y="3984370"/>
              <a:ext cx="3494404" cy="1015365"/>
            </a:xfrm>
            <a:custGeom>
              <a:avLst/>
              <a:gdLst/>
              <a:ahLst/>
              <a:cxnLst/>
              <a:rect l="l" t="t" r="r" b="b"/>
              <a:pathLst>
                <a:path w="3494404" h="1015364">
                  <a:moveTo>
                    <a:pt x="3494024" y="1002665"/>
                  </a:moveTo>
                  <a:lnTo>
                    <a:pt x="0" y="1002665"/>
                  </a:lnTo>
                  <a:lnTo>
                    <a:pt x="0" y="1015365"/>
                  </a:lnTo>
                  <a:lnTo>
                    <a:pt x="3494024" y="1015365"/>
                  </a:lnTo>
                  <a:lnTo>
                    <a:pt x="3494024" y="1002665"/>
                  </a:lnTo>
                  <a:close/>
                </a:path>
                <a:path w="3494404" h="1015364">
                  <a:moveTo>
                    <a:pt x="3494024" y="0"/>
                  </a:moveTo>
                  <a:lnTo>
                    <a:pt x="0" y="0"/>
                  </a:lnTo>
                  <a:lnTo>
                    <a:pt x="0" y="12700"/>
                  </a:lnTo>
                  <a:lnTo>
                    <a:pt x="3494024" y="12700"/>
                  </a:lnTo>
                  <a:lnTo>
                    <a:pt x="3494024" y="0"/>
                  </a:lnTo>
                  <a:close/>
                </a:path>
              </a:pathLst>
            </a:custGeom>
            <a:solidFill>
              <a:srgbClr val="000000"/>
            </a:solidFill>
          </p:spPr>
          <p:txBody>
            <a:bodyPr wrap="square" lIns="0" tIns="0" rIns="0" bIns="0" rtlCol="0"/>
            <a:lstStyle/>
            <a:p>
              <a:endParaRPr/>
            </a:p>
          </p:txBody>
        </p:sp>
        <p:sp>
          <p:nvSpPr>
            <p:cNvPr id="11" name="object 11"/>
            <p:cNvSpPr/>
            <p:nvPr/>
          </p:nvSpPr>
          <p:spPr>
            <a:xfrm>
              <a:off x="5472176" y="976375"/>
              <a:ext cx="3494404" cy="5026025"/>
            </a:xfrm>
            <a:custGeom>
              <a:avLst/>
              <a:gdLst/>
              <a:ahLst/>
              <a:cxnLst/>
              <a:rect l="l" t="t" r="r" b="b"/>
              <a:pathLst>
                <a:path w="3494404" h="5026025">
                  <a:moveTo>
                    <a:pt x="0" y="2011679"/>
                  </a:moveTo>
                  <a:lnTo>
                    <a:pt x="3494024" y="2011679"/>
                  </a:lnTo>
                </a:path>
                <a:path w="3494404" h="5026025">
                  <a:moveTo>
                    <a:pt x="6350" y="0"/>
                  </a:moveTo>
                  <a:lnTo>
                    <a:pt x="6350" y="5025961"/>
                  </a:lnTo>
                </a:path>
                <a:path w="3494404" h="5026025">
                  <a:moveTo>
                    <a:pt x="3487674" y="0"/>
                  </a:moveTo>
                  <a:lnTo>
                    <a:pt x="3487674" y="5025961"/>
                  </a:lnTo>
                </a:path>
                <a:path w="3494404" h="5026025">
                  <a:moveTo>
                    <a:pt x="0" y="6350"/>
                  </a:moveTo>
                  <a:lnTo>
                    <a:pt x="3494024" y="6350"/>
                  </a:lnTo>
                </a:path>
                <a:path w="3494404" h="5026025">
                  <a:moveTo>
                    <a:pt x="0" y="5019611"/>
                  </a:moveTo>
                  <a:lnTo>
                    <a:pt x="3494024" y="5019611"/>
                  </a:lnTo>
                </a:path>
              </a:pathLst>
            </a:custGeom>
            <a:ln w="12700">
              <a:solidFill>
                <a:srgbClr val="000000"/>
              </a:solidFill>
            </a:ln>
          </p:spPr>
          <p:txBody>
            <a:bodyPr wrap="square" lIns="0" tIns="0" rIns="0" bIns="0" rtlCol="0"/>
            <a:lstStyle/>
            <a:p>
              <a:endParaRPr/>
            </a:p>
          </p:txBody>
        </p:sp>
      </p:grpSp>
      <p:sp>
        <p:nvSpPr>
          <p:cNvPr id="12" name="object 12"/>
          <p:cNvSpPr txBox="1"/>
          <p:nvPr/>
        </p:nvSpPr>
        <p:spPr>
          <a:xfrm>
            <a:off x="6890766" y="1011173"/>
            <a:ext cx="673735" cy="299720"/>
          </a:xfrm>
          <a:prstGeom prst="rect">
            <a:avLst/>
          </a:prstGeom>
        </p:spPr>
        <p:txBody>
          <a:bodyPr vert="horz" wrap="square" lIns="0" tIns="12700" rIns="0" bIns="0" rtlCol="0">
            <a:spAutoFit/>
          </a:bodyPr>
          <a:lstStyle/>
          <a:p>
            <a:pPr>
              <a:lnSpc>
                <a:spcPct val="100000"/>
              </a:lnSpc>
              <a:spcBef>
                <a:spcPts val="100"/>
              </a:spcBef>
            </a:pPr>
            <a:r>
              <a:rPr sz="1800" spc="-5" dirty="0">
                <a:latin typeface="Arial"/>
                <a:cs typeface="Arial"/>
              </a:rPr>
              <a:t>Ring</a:t>
            </a:r>
            <a:r>
              <a:rPr sz="1800" spc="-65" dirty="0">
                <a:latin typeface="Arial"/>
                <a:cs typeface="Arial"/>
              </a:rPr>
              <a:t> </a:t>
            </a:r>
            <a:r>
              <a:rPr sz="1800" spc="-5" dirty="0">
                <a:latin typeface="Arial"/>
                <a:cs typeface="Arial"/>
              </a:rPr>
              <a:t>3</a:t>
            </a:r>
            <a:endParaRPr sz="1800">
              <a:latin typeface="Arial"/>
              <a:cs typeface="Arial"/>
            </a:endParaRPr>
          </a:p>
        </p:txBody>
      </p:sp>
      <p:sp>
        <p:nvSpPr>
          <p:cNvPr id="13" name="object 13"/>
          <p:cNvSpPr txBox="1"/>
          <p:nvPr/>
        </p:nvSpPr>
        <p:spPr>
          <a:xfrm>
            <a:off x="6890766" y="2014220"/>
            <a:ext cx="673735" cy="299720"/>
          </a:xfrm>
          <a:prstGeom prst="rect">
            <a:avLst/>
          </a:prstGeom>
        </p:spPr>
        <p:txBody>
          <a:bodyPr vert="horz" wrap="square" lIns="0" tIns="12700" rIns="0" bIns="0" rtlCol="0">
            <a:spAutoFit/>
          </a:bodyPr>
          <a:lstStyle/>
          <a:p>
            <a:pPr>
              <a:lnSpc>
                <a:spcPct val="100000"/>
              </a:lnSpc>
              <a:spcBef>
                <a:spcPts val="100"/>
              </a:spcBef>
            </a:pPr>
            <a:r>
              <a:rPr sz="1800" spc="-5" dirty="0">
                <a:latin typeface="Arial"/>
                <a:cs typeface="Arial"/>
              </a:rPr>
              <a:t>Ring</a:t>
            </a:r>
            <a:r>
              <a:rPr sz="1800" spc="-65" dirty="0">
                <a:latin typeface="Arial"/>
                <a:cs typeface="Arial"/>
              </a:rPr>
              <a:t> </a:t>
            </a:r>
            <a:r>
              <a:rPr sz="1800" spc="-5" dirty="0">
                <a:latin typeface="Arial"/>
                <a:cs typeface="Arial"/>
              </a:rPr>
              <a:t>2</a:t>
            </a:r>
            <a:endParaRPr sz="1800">
              <a:latin typeface="Arial"/>
              <a:cs typeface="Arial"/>
            </a:endParaRPr>
          </a:p>
        </p:txBody>
      </p:sp>
      <p:sp>
        <p:nvSpPr>
          <p:cNvPr id="14" name="object 14"/>
          <p:cNvSpPr txBox="1"/>
          <p:nvPr/>
        </p:nvSpPr>
        <p:spPr>
          <a:xfrm>
            <a:off x="6890766" y="3017265"/>
            <a:ext cx="673735" cy="299720"/>
          </a:xfrm>
          <a:prstGeom prst="rect">
            <a:avLst/>
          </a:prstGeom>
        </p:spPr>
        <p:txBody>
          <a:bodyPr vert="horz" wrap="square" lIns="0" tIns="12700" rIns="0" bIns="0" rtlCol="0">
            <a:spAutoFit/>
          </a:bodyPr>
          <a:lstStyle/>
          <a:p>
            <a:pPr>
              <a:lnSpc>
                <a:spcPct val="100000"/>
              </a:lnSpc>
              <a:spcBef>
                <a:spcPts val="100"/>
              </a:spcBef>
            </a:pPr>
            <a:r>
              <a:rPr sz="1800" spc="-5" dirty="0">
                <a:latin typeface="Arial"/>
                <a:cs typeface="Arial"/>
              </a:rPr>
              <a:t>Ring</a:t>
            </a:r>
            <a:r>
              <a:rPr sz="1800" spc="-65" dirty="0">
                <a:latin typeface="Arial"/>
                <a:cs typeface="Arial"/>
              </a:rPr>
              <a:t> </a:t>
            </a:r>
            <a:r>
              <a:rPr sz="1800" spc="-5" dirty="0">
                <a:latin typeface="Arial"/>
                <a:cs typeface="Arial"/>
              </a:rPr>
              <a:t>1</a:t>
            </a:r>
            <a:endParaRPr sz="1800">
              <a:latin typeface="Arial"/>
              <a:cs typeface="Arial"/>
            </a:endParaRPr>
          </a:p>
        </p:txBody>
      </p:sp>
      <p:sp>
        <p:nvSpPr>
          <p:cNvPr id="15" name="object 15"/>
          <p:cNvSpPr txBox="1"/>
          <p:nvPr/>
        </p:nvSpPr>
        <p:spPr>
          <a:xfrm>
            <a:off x="6890766" y="4019867"/>
            <a:ext cx="673735" cy="300355"/>
          </a:xfrm>
          <a:prstGeom prst="rect">
            <a:avLst/>
          </a:prstGeom>
        </p:spPr>
        <p:txBody>
          <a:bodyPr vert="horz" wrap="square" lIns="0" tIns="12700" rIns="0" bIns="0" rtlCol="0">
            <a:spAutoFit/>
          </a:bodyPr>
          <a:lstStyle/>
          <a:p>
            <a:pPr>
              <a:lnSpc>
                <a:spcPct val="100000"/>
              </a:lnSpc>
              <a:spcBef>
                <a:spcPts val="100"/>
              </a:spcBef>
            </a:pPr>
            <a:r>
              <a:rPr sz="1800" dirty="0">
                <a:latin typeface="Arial"/>
                <a:cs typeface="Arial"/>
              </a:rPr>
              <a:t>Ring</a:t>
            </a:r>
            <a:r>
              <a:rPr sz="1800" spc="-85" dirty="0">
                <a:latin typeface="Arial"/>
                <a:cs typeface="Arial"/>
              </a:rPr>
              <a:t> </a:t>
            </a:r>
            <a:r>
              <a:rPr sz="1800" dirty="0">
                <a:latin typeface="Arial"/>
                <a:cs typeface="Arial"/>
              </a:rPr>
              <a:t>0</a:t>
            </a:r>
            <a:endParaRPr sz="1800">
              <a:latin typeface="Arial"/>
              <a:cs typeface="Arial"/>
            </a:endParaRPr>
          </a:p>
        </p:txBody>
      </p:sp>
      <p:grpSp>
        <p:nvGrpSpPr>
          <p:cNvPr id="16" name="object 16"/>
          <p:cNvGrpSpPr/>
          <p:nvPr/>
        </p:nvGrpSpPr>
        <p:grpSpPr>
          <a:xfrm>
            <a:off x="5720079" y="4348479"/>
            <a:ext cx="1577340" cy="1463040"/>
            <a:chOff x="5720079" y="4348479"/>
            <a:chExt cx="1577340" cy="1463040"/>
          </a:xfrm>
        </p:grpSpPr>
        <p:sp>
          <p:nvSpPr>
            <p:cNvPr id="17" name="object 17"/>
            <p:cNvSpPr/>
            <p:nvPr/>
          </p:nvSpPr>
          <p:spPr>
            <a:xfrm>
              <a:off x="5732779" y="4361179"/>
              <a:ext cx="640080" cy="386080"/>
            </a:xfrm>
            <a:custGeom>
              <a:avLst/>
              <a:gdLst/>
              <a:ahLst/>
              <a:cxnLst/>
              <a:rect l="l" t="t" r="r" b="b"/>
              <a:pathLst>
                <a:path w="640079" h="386079">
                  <a:moveTo>
                    <a:pt x="575691" y="0"/>
                  </a:moveTo>
                  <a:lnTo>
                    <a:pt x="64389" y="0"/>
                  </a:lnTo>
                  <a:lnTo>
                    <a:pt x="39326" y="5060"/>
                  </a:lnTo>
                  <a:lnTo>
                    <a:pt x="18859" y="18859"/>
                  </a:lnTo>
                  <a:lnTo>
                    <a:pt x="5060" y="39326"/>
                  </a:lnTo>
                  <a:lnTo>
                    <a:pt x="0" y="64389"/>
                  </a:lnTo>
                  <a:lnTo>
                    <a:pt x="0" y="321691"/>
                  </a:lnTo>
                  <a:lnTo>
                    <a:pt x="5060" y="346753"/>
                  </a:lnTo>
                  <a:lnTo>
                    <a:pt x="18859" y="367220"/>
                  </a:lnTo>
                  <a:lnTo>
                    <a:pt x="39326" y="381019"/>
                  </a:lnTo>
                  <a:lnTo>
                    <a:pt x="64389" y="386080"/>
                  </a:lnTo>
                  <a:lnTo>
                    <a:pt x="575691" y="386080"/>
                  </a:lnTo>
                  <a:lnTo>
                    <a:pt x="600753" y="381019"/>
                  </a:lnTo>
                  <a:lnTo>
                    <a:pt x="621220" y="367220"/>
                  </a:lnTo>
                  <a:lnTo>
                    <a:pt x="635019" y="346753"/>
                  </a:lnTo>
                  <a:lnTo>
                    <a:pt x="640080" y="321691"/>
                  </a:lnTo>
                  <a:lnTo>
                    <a:pt x="640080" y="64389"/>
                  </a:lnTo>
                  <a:lnTo>
                    <a:pt x="635019" y="39326"/>
                  </a:lnTo>
                  <a:lnTo>
                    <a:pt x="621220" y="18859"/>
                  </a:lnTo>
                  <a:lnTo>
                    <a:pt x="600753" y="5060"/>
                  </a:lnTo>
                  <a:lnTo>
                    <a:pt x="575691" y="0"/>
                  </a:lnTo>
                  <a:close/>
                </a:path>
              </a:pathLst>
            </a:custGeom>
            <a:solidFill>
              <a:srgbClr val="D1D1EF"/>
            </a:solidFill>
          </p:spPr>
          <p:txBody>
            <a:bodyPr wrap="square" lIns="0" tIns="0" rIns="0" bIns="0" rtlCol="0"/>
            <a:lstStyle/>
            <a:p>
              <a:endParaRPr/>
            </a:p>
          </p:txBody>
        </p:sp>
        <p:sp>
          <p:nvSpPr>
            <p:cNvPr id="18" name="object 18"/>
            <p:cNvSpPr/>
            <p:nvPr/>
          </p:nvSpPr>
          <p:spPr>
            <a:xfrm>
              <a:off x="5732779" y="4361179"/>
              <a:ext cx="640080" cy="386080"/>
            </a:xfrm>
            <a:custGeom>
              <a:avLst/>
              <a:gdLst/>
              <a:ahLst/>
              <a:cxnLst/>
              <a:rect l="l" t="t" r="r" b="b"/>
              <a:pathLst>
                <a:path w="640079" h="386079">
                  <a:moveTo>
                    <a:pt x="0" y="64389"/>
                  </a:moveTo>
                  <a:lnTo>
                    <a:pt x="5060" y="39326"/>
                  </a:lnTo>
                  <a:lnTo>
                    <a:pt x="18859" y="18859"/>
                  </a:lnTo>
                  <a:lnTo>
                    <a:pt x="39326" y="5060"/>
                  </a:lnTo>
                  <a:lnTo>
                    <a:pt x="64389" y="0"/>
                  </a:lnTo>
                  <a:lnTo>
                    <a:pt x="575691" y="0"/>
                  </a:lnTo>
                  <a:lnTo>
                    <a:pt x="600753" y="5060"/>
                  </a:lnTo>
                  <a:lnTo>
                    <a:pt x="621220" y="18859"/>
                  </a:lnTo>
                  <a:lnTo>
                    <a:pt x="635019" y="39326"/>
                  </a:lnTo>
                  <a:lnTo>
                    <a:pt x="640080" y="64389"/>
                  </a:lnTo>
                  <a:lnTo>
                    <a:pt x="640080" y="321691"/>
                  </a:lnTo>
                  <a:lnTo>
                    <a:pt x="635019" y="346753"/>
                  </a:lnTo>
                  <a:lnTo>
                    <a:pt x="621220" y="367220"/>
                  </a:lnTo>
                  <a:lnTo>
                    <a:pt x="600753" y="381019"/>
                  </a:lnTo>
                  <a:lnTo>
                    <a:pt x="575691" y="386080"/>
                  </a:lnTo>
                  <a:lnTo>
                    <a:pt x="64389" y="386080"/>
                  </a:lnTo>
                  <a:lnTo>
                    <a:pt x="39326" y="381019"/>
                  </a:lnTo>
                  <a:lnTo>
                    <a:pt x="18859" y="367220"/>
                  </a:lnTo>
                  <a:lnTo>
                    <a:pt x="5060" y="346753"/>
                  </a:lnTo>
                  <a:lnTo>
                    <a:pt x="0" y="321691"/>
                  </a:lnTo>
                  <a:lnTo>
                    <a:pt x="0" y="64389"/>
                  </a:lnTo>
                  <a:close/>
                </a:path>
              </a:pathLst>
            </a:custGeom>
            <a:ln w="25400">
              <a:solidFill>
                <a:srgbClr val="000000"/>
              </a:solidFill>
            </a:ln>
          </p:spPr>
          <p:txBody>
            <a:bodyPr wrap="square" lIns="0" tIns="0" rIns="0" bIns="0" rtlCol="0"/>
            <a:lstStyle/>
            <a:p>
              <a:endParaRPr/>
            </a:p>
          </p:txBody>
        </p:sp>
        <p:sp>
          <p:nvSpPr>
            <p:cNvPr id="19" name="object 19"/>
            <p:cNvSpPr/>
            <p:nvPr/>
          </p:nvSpPr>
          <p:spPr>
            <a:xfrm>
              <a:off x="6537959" y="5410199"/>
              <a:ext cx="746760" cy="388620"/>
            </a:xfrm>
            <a:custGeom>
              <a:avLst/>
              <a:gdLst/>
              <a:ahLst/>
              <a:cxnLst/>
              <a:rect l="l" t="t" r="r" b="b"/>
              <a:pathLst>
                <a:path w="746759" h="388620">
                  <a:moveTo>
                    <a:pt x="681990" y="0"/>
                  </a:moveTo>
                  <a:lnTo>
                    <a:pt x="64770" y="0"/>
                  </a:lnTo>
                  <a:lnTo>
                    <a:pt x="39540" y="5083"/>
                  </a:lnTo>
                  <a:lnTo>
                    <a:pt x="18954" y="18954"/>
                  </a:lnTo>
                  <a:lnTo>
                    <a:pt x="5083" y="39540"/>
                  </a:lnTo>
                  <a:lnTo>
                    <a:pt x="0" y="64769"/>
                  </a:lnTo>
                  <a:lnTo>
                    <a:pt x="0" y="323850"/>
                  </a:lnTo>
                  <a:lnTo>
                    <a:pt x="5083" y="349063"/>
                  </a:lnTo>
                  <a:lnTo>
                    <a:pt x="18954" y="369650"/>
                  </a:lnTo>
                  <a:lnTo>
                    <a:pt x="39540" y="383530"/>
                  </a:lnTo>
                  <a:lnTo>
                    <a:pt x="64770" y="388619"/>
                  </a:lnTo>
                  <a:lnTo>
                    <a:pt x="681990" y="388619"/>
                  </a:lnTo>
                  <a:lnTo>
                    <a:pt x="707219" y="383530"/>
                  </a:lnTo>
                  <a:lnTo>
                    <a:pt x="727805" y="369650"/>
                  </a:lnTo>
                  <a:lnTo>
                    <a:pt x="741676" y="349063"/>
                  </a:lnTo>
                  <a:lnTo>
                    <a:pt x="746760" y="323850"/>
                  </a:lnTo>
                  <a:lnTo>
                    <a:pt x="746760" y="64769"/>
                  </a:lnTo>
                  <a:lnTo>
                    <a:pt x="741676" y="39540"/>
                  </a:lnTo>
                  <a:lnTo>
                    <a:pt x="727805" y="18954"/>
                  </a:lnTo>
                  <a:lnTo>
                    <a:pt x="707219" y="5083"/>
                  </a:lnTo>
                  <a:lnTo>
                    <a:pt x="681990" y="0"/>
                  </a:lnTo>
                  <a:close/>
                </a:path>
              </a:pathLst>
            </a:custGeom>
            <a:solidFill>
              <a:srgbClr val="FFFFFF"/>
            </a:solidFill>
          </p:spPr>
          <p:txBody>
            <a:bodyPr wrap="square" lIns="0" tIns="0" rIns="0" bIns="0" rtlCol="0"/>
            <a:lstStyle/>
            <a:p>
              <a:endParaRPr/>
            </a:p>
          </p:txBody>
        </p:sp>
        <p:sp>
          <p:nvSpPr>
            <p:cNvPr id="20" name="object 20"/>
            <p:cNvSpPr/>
            <p:nvPr/>
          </p:nvSpPr>
          <p:spPr>
            <a:xfrm>
              <a:off x="6537959" y="5410199"/>
              <a:ext cx="746760" cy="388620"/>
            </a:xfrm>
            <a:custGeom>
              <a:avLst/>
              <a:gdLst/>
              <a:ahLst/>
              <a:cxnLst/>
              <a:rect l="l" t="t" r="r" b="b"/>
              <a:pathLst>
                <a:path w="746759" h="388620">
                  <a:moveTo>
                    <a:pt x="0" y="64769"/>
                  </a:moveTo>
                  <a:lnTo>
                    <a:pt x="5083" y="39540"/>
                  </a:lnTo>
                  <a:lnTo>
                    <a:pt x="18954" y="18954"/>
                  </a:lnTo>
                  <a:lnTo>
                    <a:pt x="39540" y="5083"/>
                  </a:lnTo>
                  <a:lnTo>
                    <a:pt x="64770" y="0"/>
                  </a:lnTo>
                  <a:lnTo>
                    <a:pt x="681990" y="0"/>
                  </a:lnTo>
                  <a:lnTo>
                    <a:pt x="707219" y="5083"/>
                  </a:lnTo>
                  <a:lnTo>
                    <a:pt x="727805" y="18954"/>
                  </a:lnTo>
                  <a:lnTo>
                    <a:pt x="741676" y="39540"/>
                  </a:lnTo>
                  <a:lnTo>
                    <a:pt x="746760" y="64769"/>
                  </a:lnTo>
                  <a:lnTo>
                    <a:pt x="746760" y="323850"/>
                  </a:lnTo>
                  <a:lnTo>
                    <a:pt x="741676" y="349063"/>
                  </a:lnTo>
                  <a:lnTo>
                    <a:pt x="727805" y="369650"/>
                  </a:lnTo>
                  <a:lnTo>
                    <a:pt x="707219" y="383530"/>
                  </a:lnTo>
                  <a:lnTo>
                    <a:pt x="681990" y="388619"/>
                  </a:lnTo>
                  <a:lnTo>
                    <a:pt x="64770" y="388619"/>
                  </a:lnTo>
                  <a:lnTo>
                    <a:pt x="39540" y="383530"/>
                  </a:lnTo>
                  <a:lnTo>
                    <a:pt x="18954" y="369650"/>
                  </a:lnTo>
                  <a:lnTo>
                    <a:pt x="5083" y="349063"/>
                  </a:lnTo>
                  <a:lnTo>
                    <a:pt x="0" y="323850"/>
                  </a:lnTo>
                  <a:lnTo>
                    <a:pt x="0" y="64769"/>
                  </a:lnTo>
                  <a:close/>
                </a:path>
              </a:pathLst>
            </a:custGeom>
            <a:ln w="25400">
              <a:solidFill>
                <a:srgbClr val="000000"/>
              </a:solidFill>
            </a:ln>
          </p:spPr>
          <p:txBody>
            <a:bodyPr wrap="square" lIns="0" tIns="0" rIns="0" bIns="0" rtlCol="0"/>
            <a:lstStyle/>
            <a:p>
              <a:endParaRPr/>
            </a:p>
          </p:txBody>
        </p:sp>
      </p:grpSp>
      <p:sp>
        <p:nvSpPr>
          <p:cNvPr id="21" name="object 21"/>
          <p:cNvSpPr txBox="1"/>
          <p:nvPr/>
        </p:nvSpPr>
        <p:spPr>
          <a:xfrm>
            <a:off x="6670675" y="4870132"/>
            <a:ext cx="932180" cy="880744"/>
          </a:xfrm>
          <a:prstGeom prst="rect">
            <a:avLst/>
          </a:prstGeom>
        </p:spPr>
        <p:txBody>
          <a:bodyPr vert="horz" wrap="square" lIns="0" tIns="12700" rIns="0" bIns="0" rtlCol="0">
            <a:spAutoFit/>
          </a:bodyPr>
          <a:lstStyle/>
          <a:p>
            <a:pPr marR="5080" indent="181610">
              <a:lnSpc>
                <a:spcPct val="155900"/>
              </a:lnSpc>
              <a:spcBef>
                <a:spcPts val="100"/>
              </a:spcBef>
            </a:pPr>
            <a:r>
              <a:rPr sz="1800" spc="-5" dirty="0">
                <a:latin typeface="Arial"/>
                <a:cs typeface="Arial"/>
              </a:rPr>
              <a:t>Ring</a:t>
            </a:r>
            <a:r>
              <a:rPr sz="1800" spc="-70" dirty="0">
                <a:latin typeface="Arial"/>
                <a:cs typeface="Arial"/>
              </a:rPr>
              <a:t> </a:t>
            </a:r>
            <a:r>
              <a:rPr sz="1800" spc="-5" dirty="0">
                <a:latin typeface="Arial"/>
                <a:cs typeface="Arial"/>
              </a:rPr>
              <a:t>-</a:t>
            </a:r>
            <a:r>
              <a:rPr sz="1800" spc="-5" dirty="0" smtClean="0">
                <a:latin typeface="Arial"/>
                <a:cs typeface="Arial"/>
              </a:rPr>
              <a:t>1</a:t>
            </a:r>
            <a:r>
              <a:rPr lang="tr-TR" sz="1800" spc="-5" dirty="0" smtClean="0">
                <a:latin typeface="Arial"/>
                <a:cs typeface="Arial"/>
              </a:rPr>
              <a:t> </a:t>
            </a:r>
            <a:r>
              <a:rPr sz="1800" spc="-5" dirty="0" smtClean="0">
                <a:latin typeface="Arial"/>
                <a:cs typeface="Arial"/>
              </a:rPr>
              <a:t>Data</a:t>
            </a:r>
            <a:endParaRPr sz="1800" dirty="0">
              <a:latin typeface="Arial"/>
              <a:cs typeface="Arial"/>
            </a:endParaRPr>
          </a:p>
        </p:txBody>
      </p:sp>
      <p:grpSp>
        <p:nvGrpSpPr>
          <p:cNvPr id="22" name="object 22"/>
          <p:cNvGrpSpPr/>
          <p:nvPr/>
        </p:nvGrpSpPr>
        <p:grpSpPr>
          <a:xfrm>
            <a:off x="5600700" y="5397500"/>
            <a:ext cx="668020" cy="414020"/>
            <a:chOff x="5600700" y="5397500"/>
            <a:chExt cx="668020" cy="414020"/>
          </a:xfrm>
        </p:grpSpPr>
        <p:sp>
          <p:nvSpPr>
            <p:cNvPr id="23" name="object 23"/>
            <p:cNvSpPr/>
            <p:nvPr/>
          </p:nvSpPr>
          <p:spPr>
            <a:xfrm>
              <a:off x="5613400" y="5410200"/>
              <a:ext cx="642620" cy="388620"/>
            </a:xfrm>
            <a:custGeom>
              <a:avLst/>
              <a:gdLst/>
              <a:ahLst/>
              <a:cxnLst/>
              <a:rect l="l" t="t" r="r" b="b"/>
              <a:pathLst>
                <a:path w="642620" h="388620">
                  <a:moveTo>
                    <a:pt x="577850" y="0"/>
                  </a:moveTo>
                  <a:lnTo>
                    <a:pt x="64770" y="0"/>
                  </a:lnTo>
                  <a:lnTo>
                    <a:pt x="39540" y="5083"/>
                  </a:lnTo>
                  <a:lnTo>
                    <a:pt x="18954" y="18954"/>
                  </a:lnTo>
                  <a:lnTo>
                    <a:pt x="5083" y="39540"/>
                  </a:lnTo>
                  <a:lnTo>
                    <a:pt x="0" y="64769"/>
                  </a:lnTo>
                  <a:lnTo>
                    <a:pt x="0" y="323850"/>
                  </a:lnTo>
                  <a:lnTo>
                    <a:pt x="5083" y="349063"/>
                  </a:lnTo>
                  <a:lnTo>
                    <a:pt x="18954" y="369650"/>
                  </a:lnTo>
                  <a:lnTo>
                    <a:pt x="39540" y="383530"/>
                  </a:lnTo>
                  <a:lnTo>
                    <a:pt x="64770" y="388619"/>
                  </a:lnTo>
                  <a:lnTo>
                    <a:pt x="577850" y="388619"/>
                  </a:lnTo>
                  <a:lnTo>
                    <a:pt x="603079" y="383530"/>
                  </a:lnTo>
                  <a:lnTo>
                    <a:pt x="623665" y="369650"/>
                  </a:lnTo>
                  <a:lnTo>
                    <a:pt x="637536" y="349063"/>
                  </a:lnTo>
                  <a:lnTo>
                    <a:pt x="642620" y="323850"/>
                  </a:lnTo>
                  <a:lnTo>
                    <a:pt x="642620" y="64769"/>
                  </a:lnTo>
                  <a:lnTo>
                    <a:pt x="637536" y="39540"/>
                  </a:lnTo>
                  <a:lnTo>
                    <a:pt x="623665" y="18954"/>
                  </a:lnTo>
                  <a:lnTo>
                    <a:pt x="603079" y="5083"/>
                  </a:lnTo>
                  <a:lnTo>
                    <a:pt x="577850" y="0"/>
                  </a:lnTo>
                  <a:close/>
                </a:path>
              </a:pathLst>
            </a:custGeom>
            <a:solidFill>
              <a:srgbClr val="FFFFFF"/>
            </a:solidFill>
          </p:spPr>
          <p:txBody>
            <a:bodyPr wrap="square" lIns="0" tIns="0" rIns="0" bIns="0" rtlCol="0"/>
            <a:lstStyle/>
            <a:p>
              <a:endParaRPr/>
            </a:p>
          </p:txBody>
        </p:sp>
        <p:sp>
          <p:nvSpPr>
            <p:cNvPr id="24" name="object 24"/>
            <p:cNvSpPr/>
            <p:nvPr/>
          </p:nvSpPr>
          <p:spPr>
            <a:xfrm>
              <a:off x="5613400" y="5410200"/>
              <a:ext cx="642620" cy="388620"/>
            </a:xfrm>
            <a:custGeom>
              <a:avLst/>
              <a:gdLst/>
              <a:ahLst/>
              <a:cxnLst/>
              <a:rect l="l" t="t" r="r" b="b"/>
              <a:pathLst>
                <a:path w="642620" h="388620">
                  <a:moveTo>
                    <a:pt x="0" y="64769"/>
                  </a:moveTo>
                  <a:lnTo>
                    <a:pt x="5083" y="39540"/>
                  </a:lnTo>
                  <a:lnTo>
                    <a:pt x="18954" y="18954"/>
                  </a:lnTo>
                  <a:lnTo>
                    <a:pt x="39540" y="5083"/>
                  </a:lnTo>
                  <a:lnTo>
                    <a:pt x="64770" y="0"/>
                  </a:lnTo>
                  <a:lnTo>
                    <a:pt x="577850" y="0"/>
                  </a:lnTo>
                  <a:lnTo>
                    <a:pt x="603079" y="5083"/>
                  </a:lnTo>
                  <a:lnTo>
                    <a:pt x="623665" y="18954"/>
                  </a:lnTo>
                  <a:lnTo>
                    <a:pt x="637536" y="39540"/>
                  </a:lnTo>
                  <a:lnTo>
                    <a:pt x="642620" y="64769"/>
                  </a:lnTo>
                  <a:lnTo>
                    <a:pt x="642620" y="323850"/>
                  </a:lnTo>
                  <a:lnTo>
                    <a:pt x="637536" y="349063"/>
                  </a:lnTo>
                  <a:lnTo>
                    <a:pt x="623665" y="369650"/>
                  </a:lnTo>
                  <a:lnTo>
                    <a:pt x="603079" y="383530"/>
                  </a:lnTo>
                  <a:lnTo>
                    <a:pt x="577850" y="388619"/>
                  </a:lnTo>
                  <a:lnTo>
                    <a:pt x="64770" y="388619"/>
                  </a:lnTo>
                  <a:lnTo>
                    <a:pt x="39540" y="383530"/>
                  </a:lnTo>
                  <a:lnTo>
                    <a:pt x="18954" y="369650"/>
                  </a:lnTo>
                  <a:lnTo>
                    <a:pt x="5083" y="349063"/>
                  </a:lnTo>
                  <a:lnTo>
                    <a:pt x="0" y="323850"/>
                  </a:lnTo>
                  <a:lnTo>
                    <a:pt x="0" y="64769"/>
                  </a:lnTo>
                  <a:close/>
                </a:path>
              </a:pathLst>
            </a:custGeom>
            <a:ln w="25400">
              <a:solidFill>
                <a:srgbClr val="000000"/>
              </a:solidFill>
            </a:ln>
          </p:spPr>
          <p:txBody>
            <a:bodyPr wrap="square" lIns="0" tIns="0" rIns="0" bIns="0" rtlCol="0"/>
            <a:lstStyle/>
            <a:p>
              <a:endParaRPr/>
            </a:p>
          </p:txBody>
        </p:sp>
      </p:grpSp>
      <p:sp>
        <p:nvSpPr>
          <p:cNvPr id="25" name="object 25"/>
          <p:cNvSpPr txBox="1"/>
          <p:nvPr/>
        </p:nvSpPr>
        <p:spPr>
          <a:xfrm>
            <a:off x="5746496" y="5451157"/>
            <a:ext cx="381000" cy="299720"/>
          </a:xfrm>
          <a:prstGeom prst="rect">
            <a:avLst/>
          </a:prstGeom>
        </p:spPr>
        <p:txBody>
          <a:bodyPr vert="horz" wrap="square" lIns="0" tIns="12700" rIns="0" bIns="0" rtlCol="0">
            <a:spAutoFit/>
          </a:bodyPr>
          <a:lstStyle/>
          <a:p>
            <a:pPr>
              <a:lnSpc>
                <a:spcPct val="100000"/>
              </a:lnSpc>
              <a:spcBef>
                <a:spcPts val="100"/>
              </a:spcBef>
            </a:pPr>
            <a:r>
              <a:rPr sz="1800" spc="-5" dirty="0">
                <a:latin typeface="Arial"/>
                <a:cs typeface="Arial"/>
              </a:rPr>
              <a:t>SW</a:t>
            </a:r>
            <a:endParaRPr sz="1800">
              <a:latin typeface="Arial"/>
              <a:cs typeface="Arial"/>
            </a:endParaRPr>
          </a:p>
        </p:txBody>
      </p:sp>
      <p:grpSp>
        <p:nvGrpSpPr>
          <p:cNvPr id="26" name="object 26"/>
          <p:cNvGrpSpPr/>
          <p:nvPr/>
        </p:nvGrpSpPr>
        <p:grpSpPr>
          <a:xfrm>
            <a:off x="8067040" y="4536440"/>
            <a:ext cx="751840" cy="411480"/>
            <a:chOff x="8067040" y="4536440"/>
            <a:chExt cx="751840" cy="411480"/>
          </a:xfrm>
        </p:grpSpPr>
        <p:sp>
          <p:nvSpPr>
            <p:cNvPr id="27" name="object 27"/>
            <p:cNvSpPr/>
            <p:nvPr/>
          </p:nvSpPr>
          <p:spPr>
            <a:xfrm>
              <a:off x="8079740" y="4549140"/>
              <a:ext cx="726440" cy="386080"/>
            </a:xfrm>
            <a:custGeom>
              <a:avLst/>
              <a:gdLst/>
              <a:ahLst/>
              <a:cxnLst/>
              <a:rect l="l" t="t" r="r" b="b"/>
              <a:pathLst>
                <a:path w="726440" h="386079">
                  <a:moveTo>
                    <a:pt x="662051" y="0"/>
                  </a:moveTo>
                  <a:lnTo>
                    <a:pt x="64388" y="0"/>
                  </a:lnTo>
                  <a:lnTo>
                    <a:pt x="39326" y="5060"/>
                  </a:lnTo>
                  <a:lnTo>
                    <a:pt x="18859" y="18859"/>
                  </a:lnTo>
                  <a:lnTo>
                    <a:pt x="5060" y="39326"/>
                  </a:lnTo>
                  <a:lnTo>
                    <a:pt x="0" y="64389"/>
                  </a:lnTo>
                  <a:lnTo>
                    <a:pt x="0" y="321691"/>
                  </a:lnTo>
                  <a:lnTo>
                    <a:pt x="5060" y="346753"/>
                  </a:lnTo>
                  <a:lnTo>
                    <a:pt x="18859" y="367220"/>
                  </a:lnTo>
                  <a:lnTo>
                    <a:pt x="39326" y="381019"/>
                  </a:lnTo>
                  <a:lnTo>
                    <a:pt x="64388" y="386080"/>
                  </a:lnTo>
                  <a:lnTo>
                    <a:pt x="662051" y="386080"/>
                  </a:lnTo>
                  <a:lnTo>
                    <a:pt x="687113" y="381019"/>
                  </a:lnTo>
                  <a:lnTo>
                    <a:pt x="707580" y="367220"/>
                  </a:lnTo>
                  <a:lnTo>
                    <a:pt x="721379" y="346753"/>
                  </a:lnTo>
                  <a:lnTo>
                    <a:pt x="726439" y="321691"/>
                  </a:lnTo>
                  <a:lnTo>
                    <a:pt x="726439" y="64389"/>
                  </a:lnTo>
                  <a:lnTo>
                    <a:pt x="721379" y="39326"/>
                  </a:lnTo>
                  <a:lnTo>
                    <a:pt x="707580" y="18859"/>
                  </a:lnTo>
                  <a:lnTo>
                    <a:pt x="687113" y="5060"/>
                  </a:lnTo>
                  <a:lnTo>
                    <a:pt x="662051" y="0"/>
                  </a:lnTo>
                  <a:close/>
                </a:path>
              </a:pathLst>
            </a:custGeom>
            <a:solidFill>
              <a:srgbClr val="FFFFFF"/>
            </a:solidFill>
          </p:spPr>
          <p:txBody>
            <a:bodyPr wrap="square" lIns="0" tIns="0" rIns="0" bIns="0" rtlCol="0"/>
            <a:lstStyle/>
            <a:p>
              <a:endParaRPr/>
            </a:p>
          </p:txBody>
        </p:sp>
        <p:sp>
          <p:nvSpPr>
            <p:cNvPr id="28" name="object 28"/>
            <p:cNvSpPr/>
            <p:nvPr/>
          </p:nvSpPr>
          <p:spPr>
            <a:xfrm>
              <a:off x="8079740" y="4549140"/>
              <a:ext cx="726440" cy="386080"/>
            </a:xfrm>
            <a:custGeom>
              <a:avLst/>
              <a:gdLst/>
              <a:ahLst/>
              <a:cxnLst/>
              <a:rect l="l" t="t" r="r" b="b"/>
              <a:pathLst>
                <a:path w="726440" h="386079">
                  <a:moveTo>
                    <a:pt x="0" y="64389"/>
                  </a:moveTo>
                  <a:lnTo>
                    <a:pt x="5060" y="39326"/>
                  </a:lnTo>
                  <a:lnTo>
                    <a:pt x="18859" y="18859"/>
                  </a:lnTo>
                  <a:lnTo>
                    <a:pt x="39326" y="5060"/>
                  </a:lnTo>
                  <a:lnTo>
                    <a:pt x="64388" y="0"/>
                  </a:lnTo>
                  <a:lnTo>
                    <a:pt x="662051" y="0"/>
                  </a:lnTo>
                  <a:lnTo>
                    <a:pt x="687113" y="5060"/>
                  </a:lnTo>
                  <a:lnTo>
                    <a:pt x="707580" y="18859"/>
                  </a:lnTo>
                  <a:lnTo>
                    <a:pt x="721379" y="39326"/>
                  </a:lnTo>
                  <a:lnTo>
                    <a:pt x="726439" y="64389"/>
                  </a:lnTo>
                  <a:lnTo>
                    <a:pt x="726439" y="321691"/>
                  </a:lnTo>
                  <a:lnTo>
                    <a:pt x="721379" y="346753"/>
                  </a:lnTo>
                  <a:lnTo>
                    <a:pt x="707580" y="367220"/>
                  </a:lnTo>
                  <a:lnTo>
                    <a:pt x="687113" y="381019"/>
                  </a:lnTo>
                  <a:lnTo>
                    <a:pt x="662051" y="386080"/>
                  </a:lnTo>
                  <a:lnTo>
                    <a:pt x="64388" y="386080"/>
                  </a:lnTo>
                  <a:lnTo>
                    <a:pt x="39326" y="381019"/>
                  </a:lnTo>
                  <a:lnTo>
                    <a:pt x="18859" y="367220"/>
                  </a:lnTo>
                  <a:lnTo>
                    <a:pt x="5060" y="346753"/>
                  </a:lnTo>
                  <a:lnTo>
                    <a:pt x="0" y="321691"/>
                  </a:lnTo>
                  <a:lnTo>
                    <a:pt x="0" y="64389"/>
                  </a:lnTo>
                  <a:close/>
                </a:path>
              </a:pathLst>
            </a:custGeom>
            <a:ln w="25400">
              <a:solidFill>
                <a:srgbClr val="000000"/>
              </a:solidFill>
            </a:ln>
          </p:spPr>
          <p:txBody>
            <a:bodyPr wrap="square" lIns="0" tIns="0" rIns="0" bIns="0" rtlCol="0"/>
            <a:lstStyle/>
            <a:p>
              <a:endParaRPr/>
            </a:p>
          </p:txBody>
        </p:sp>
      </p:grpSp>
      <p:sp>
        <p:nvSpPr>
          <p:cNvPr id="29" name="object 29"/>
          <p:cNvSpPr txBox="1"/>
          <p:nvPr/>
        </p:nvSpPr>
        <p:spPr>
          <a:xfrm>
            <a:off x="5867400" y="4400550"/>
            <a:ext cx="2831465" cy="487680"/>
          </a:xfrm>
          <a:prstGeom prst="rect">
            <a:avLst/>
          </a:prstGeom>
        </p:spPr>
        <p:txBody>
          <a:bodyPr vert="horz" wrap="square" lIns="0" tIns="12700" rIns="0" bIns="0" rtlCol="0">
            <a:spAutoFit/>
          </a:bodyPr>
          <a:lstStyle/>
          <a:p>
            <a:pPr>
              <a:lnSpc>
                <a:spcPts val="1820"/>
              </a:lnSpc>
              <a:spcBef>
                <a:spcPts val="100"/>
              </a:spcBef>
            </a:pPr>
            <a:r>
              <a:rPr sz="1800" spc="-5" dirty="0">
                <a:latin typeface="Arial"/>
                <a:cs typeface="Arial"/>
              </a:rPr>
              <a:t>SW</a:t>
            </a:r>
            <a:endParaRPr sz="1800">
              <a:latin typeface="Arial"/>
              <a:cs typeface="Arial"/>
            </a:endParaRPr>
          </a:p>
          <a:p>
            <a:pPr marR="5080" algn="r">
              <a:lnSpc>
                <a:spcPts val="1814"/>
              </a:lnSpc>
            </a:pPr>
            <a:r>
              <a:rPr sz="1800" spc="-5" dirty="0">
                <a:latin typeface="Arial"/>
                <a:cs typeface="Arial"/>
              </a:rPr>
              <a:t>Data</a:t>
            </a:r>
            <a:endParaRPr sz="1800">
              <a:latin typeface="Arial"/>
              <a:cs typeface="Arial"/>
            </a:endParaRPr>
          </a:p>
        </p:txBody>
      </p:sp>
      <p:sp>
        <p:nvSpPr>
          <p:cNvPr id="30" name="object 30"/>
          <p:cNvSpPr/>
          <p:nvPr/>
        </p:nvSpPr>
        <p:spPr>
          <a:xfrm>
            <a:off x="8023859" y="2352039"/>
            <a:ext cx="731520" cy="388620"/>
          </a:xfrm>
          <a:custGeom>
            <a:avLst/>
            <a:gdLst/>
            <a:ahLst/>
            <a:cxnLst/>
            <a:rect l="l" t="t" r="r" b="b"/>
            <a:pathLst>
              <a:path w="731520" h="388619">
                <a:moveTo>
                  <a:pt x="0" y="64770"/>
                </a:moveTo>
                <a:lnTo>
                  <a:pt x="5083" y="39540"/>
                </a:lnTo>
                <a:lnTo>
                  <a:pt x="18954" y="18954"/>
                </a:lnTo>
                <a:lnTo>
                  <a:pt x="39540" y="5083"/>
                </a:lnTo>
                <a:lnTo>
                  <a:pt x="64770" y="0"/>
                </a:lnTo>
                <a:lnTo>
                  <a:pt x="666750" y="0"/>
                </a:lnTo>
                <a:lnTo>
                  <a:pt x="691979" y="5083"/>
                </a:lnTo>
                <a:lnTo>
                  <a:pt x="712565" y="18954"/>
                </a:lnTo>
                <a:lnTo>
                  <a:pt x="726436" y="39540"/>
                </a:lnTo>
                <a:lnTo>
                  <a:pt x="731520" y="64770"/>
                </a:lnTo>
                <a:lnTo>
                  <a:pt x="731520" y="323850"/>
                </a:lnTo>
                <a:lnTo>
                  <a:pt x="726436" y="349079"/>
                </a:lnTo>
                <a:lnTo>
                  <a:pt x="712565" y="369665"/>
                </a:lnTo>
                <a:lnTo>
                  <a:pt x="691979" y="383536"/>
                </a:lnTo>
                <a:lnTo>
                  <a:pt x="666750" y="388620"/>
                </a:lnTo>
                <a:lnTo>
                  <a:pt x="64770" y="388620"/>
                </a:lnTo>
                <a:lnTo>
                  <a:pt x="39540" y="383536"/>
                </a:lnTo>
                <a:lnTo>
                  <a:pt x="18954" y="369665"/>
                </a:lnTo>
                <a:lnTo>
                  <a:pt x="5083" y="349079"/>
                </a:lnTo>
                <a:lnTo>
                  <a:pt x="0" y="323850"/>
                </a:lnTo>
                <a:lnTo>
                  <a:pt x="0" y="64770"/>
                </a:lnTo>
                <a:close/>
              </a:path>
            </a:pathLst>
          </a:custGeom>
          <a:ln w="25400">
            <a:solidFill>
              <a:srgbClr val="000000"/>
            </a:solidFill>
          </a:ln>
        </p:spPr>
        <p:txBody>
          <a:bodyPr wrap="square" lIns="0" tIns="0" rIns="0" bIns="0" rtlCol="0"/>
          <a:lstStyle/>
          <a:p>
            <a:endParaRPr/>
          </a:p>
        </p:txBody>
      </p:sp>
      <p:sp>
        <p:nvSpPr>
          <p:cNvPr id="31" name="object 31"/>
          <p:cNvSpPr txBox="1"/>
          <p:nvPr/>
        </p:nvSpPr>
        <p:spPr>
          <a:xfrm>
            <a:off x="8149335" y="2391981"/>
            <a:ext cx="495934" cy="300355"/>
          </a:xfrm>
          <a:prstGeom prst="rect">
            <a:avLst/>
          </a:prstGeom>
        </p:spPr>
        <p:txBody>
          <a:bodyPr vert="horz" wrap="square" lIns="0" tIns="12700" rIns="0" bIns="0" rtlCol="0">
            <a:spAutoFit/>
          </a:bodyPr>
          <a:lstStyle/>
          <a:p>
            <a:pPr>
              <a:lnSpc>
                <a:spcPct val="100000"/>
              </a:lnSpc>
              <a:spcBef>
                <a:spcPts val="100"/>
              </a:spcBef>
            </a:pPr>
            <a:r>
              <a:rPr sz="1800" spc="-5" dirty="0">
                <a:latin typeface="Arial"/>
                <a:cs typeface="Arial"/>
              </a:rPr>
              <a:t>Data</a:t>
            </a:r>
            <a:endParaRPr sz="1800">
              <a:latin typeface="Arial"/>
              <a:cs typeface="Arial"/>
            </a:endParaRPr>
          </a:p>
        </p:txBody>
      </p:sp>
      <p:sp>
        <p:nvSpPr>
          <p:cNvPr id="32" name="object 32"/>
          <p:cNvSpPr/>
          <p:nvPr/>
        </p:nvSpPr>
        <p:spPr>
          <a:xfrm>
            <a:off x="8244840" y="3121660"/>
            <a:ext cx="642620" cy="386080"/>
          </a:xfrm>
          <a:custGeom>
            <a:avLst/>
            <a:gdLst/>
            <a:ahLst/>
            <a:cxnLst/>
            <a:rect l="l" t="t" r="r" b="b"/>
            <a:pathLst>
              <a:path w="642620" h="386079">
                <a:moveTo>
                  <a:pt x="0" y="64388"/>
                </a:moveTo>
                <a:lnTo>
                  <a:pt x="5060" y="39326"/>
                </a:lnTo>
                <a:lnTo>
                  <a:pt x="18859" y="18859"/>
                </a:lnTo>
                <a:lnTo>
                  <a:pt x="39326" y="5060"/>
                </a:lnTo>
                <a:lnTo>
                  <a:pt x="64388" y="0"/>
                </a:lnTo>
                <a:lnTo>
                  <a:pt x="578230" y="0"/>
                </a:lnTo>
                <a:lnTo>
                  <a:pt x="603293" y="5060"/>
                </a:lnTo>
                <a:lnTo>
                  <a:pt x="623760" y="18859"/>
                </a:lnTo>
                <a:lnTo>
                  <a:pt x="637559" y="39326"/>
                </a:lnTo>
                <a:lnTo>
                  <a:pt x="642619" y="64388"/>
                </a:lnTo>
                <a:lnTo>
                  <a:pt x="642619" y="321690"/>
                </a:lnTo>
                <a:lnTo>
                  <a:pt x="637559" y="346753"/>
                </a:lnTo>
                <a:lnTo>
                  <a:pt x="623760" y="367220"/>
                </a:lnTo>
                <a:lnTo>
                  <a:pt x="603293" y="381019"/>
                </a:lnTo>
                <a:lnTo>
                  <a:pt x="578230" y="386079"/>
                </a:lnTo>
                <a:lnTo>
                  <a:pt x="64388" y="386079"/>
                </a:lnTo>
                <a:lnTo>
                  <a:pt x="39326" y="381019"/>
                </a:lnTo>
                <a:lnTo>
                  <a:pt x="18859" y="367220"/>
                </a:lnTo>
                <a:lnTo>
                  <a:pt x="5060" y="346753"/>
                </a:lnTo>
                <a:lnTo>
                  <a:pt x="0" y="321690"/>
                </a:lnTo>
                <a:lnTo>
                  <a:pt x="0" y="64388"/>
                </a:lnTo>
                <a:close/>
              </a:path>
            </a:pathLst>
          </a:custGeom>
          <a:ln w="25400">
            <a:solidFill>
              <a:srgbClr val="000000"/>
            </a:solidFill>
          </a:ln>
        </p:spPr>
        <p:txBody>
          <a:bodyPr wrap="square" lIns="0" tIns="0" rIns="0" bIns="0" rtlCol="0"/>
          <a:lstStyle/>
          <a:p>
            <a:endParaRPr/>
          </a:p>
        </p:txBody>
      </p:sp>
      <p:sp>
        <p:nvSpPr>
          <p:cNvPr id="33" name="object 33"/>
          <p:cNvSpPr txBox="1"/>
          <p:nvPr/>
        </p:nvSpPr>
        <p:spPr>
          <a:xfrm>
            <a:off x="8381745" y="3161029"/>
            <a:ext cx="381635" cy="299720"/>
          </a:xfrm>
          <a:prstGeom prst="rect">
            <a:avLst/>
          </a:prstGeom>
        </p:spPr>
        <p:txBody>
          <a:bodyPr vert="horz" wrap="square" lIns="0" tIns="12700" rIns="0" bIns="0" rtlCol="0">
            <a:spAutoFit/>
          </a:bodyPr>
          <a:lstStyle/>
          <a:p>
            <a:pPr>
              <a:lnSpc>
                <a:spcPct val="100000"/>
              </a:lnSpc>
              <a:spcBef>
                <a:spcPts val="100"/>
              </a:spcBef>
            </a:pPr>
            <a:r>
              <a:rPr sz="1800" dirty="0">
                <a:latin typeface="Arial"/>
                <a:cs typeface="Arial"/>
              </a:rPr>
              <a:t>SW</a:t>
            </a:r>
            <a:endParaRPr sz="1800">
              <a:latin typeface="Arial"/>
              <a:cs typeface="Arial"/>
            </a:endParaRPr>
          </a:p>
        </p:txBody>
      </p:sp>
      <p:grpSp>
        <p:nvGrpSpPr>
          <p:cNvPr id="34" name="object 34"/>
          <p:cNvGrpSpPr/>
          <p:nvPr/>
        </p:nvGrpSpPr>
        <p:grpSpPr>
          <a:xfrm>
            <a:off x="5577840" y="1051560"/>
            <a:ext cx="668020" cy="411480"/>
            <a:chOff x="5577840" y="1051560"/>
            <a:chExt cx="668020" cy="411480"/>
          </a:xfrm>
        </p:grpSpPr>
        <p:sp>
          <p:nvSpPr>
            <p:cNvPr id="35" name="object 35"/>
            <p:cNvSpPr/>
            <p:nvPr/>
          </p:nvSpPr>
          <p:spPr>
            <a:xfrm>
              <a:off x="5590540" y="1064260"/>
              <a:ext cx="642620" cy="386080"/>
            </a:xfrm>
            <a:custGeom>
              <a:avLst/>
              <a:gdLst/>
              <a:ahLst/>
              <a:cxnLst/>
              <a:rect l="l" t="t" r="r" b="b"/>
              <a:pathLst>
                <a:path w="642620" h="386080">
                  <a:moveTo>
                    <a:pt x="578231" y="0"/>
                  </a:moveTo>
                  <a:lnTo>
                    <a:pt x="64388" y="0"/>
                  </a:lnTo>
                  <a:lnTo>
                    <a:pt x="39326" y="5060"/>
                  </a:lnTo>
                  <a:lnTo>
                    <a:pt x="18859" y="18859"/>
                  </a:lnTo>
                  <a:lnTo>
                    <a:pt x="5060" y="39326"/>
                  </a:lnTo>
                  <a:lnTo>
                    <a:pt x="0" y="64388"/>
                  </a:lnTo>
                  <a:lnTo>
                    <a:pt x="0" y="321690"/>
                  </a:lnTo>
                  <a:lnTo>
                    <a:pt x="5060" y="346753"/>
                  </a:lnTo>
                  <a:lnTo>
                    <a:pt x="18859" y="367220"/>
                  </a:lnTo>
                  <a:lnTo>
                    <a:pt x="39326" y="381019"/>
                  </a:lnTo>
                  <a:lnTo>
                    <a:pt x="64388" y="386079"/>
                  </a:lnTo>
                  <a:lnTo>
                    <a:pt x="578231" y="386079"/>
                  </a:lnTo>
                  <a:lnTo>
                    <a:pt x="603293" y="381019"/>
                  </a:lnTo>
                  <a:lnTo>
                    <a:pt x="623760" y="367220"/>
                  </a:lnTo>
                  <a:lnTo>
                    <a:pt x="637559" y="346753"/>
                  </a:lnTo>
                  <a:lnTo>
                    <a:pt x="642620" y="321690"/>
                  </a:lnTo>
                  <a:lnTo>
                    <a:pt x="642620" y="64388"/>
                  </a:lnTo>
                  <a:lnTo>
                    <a:pt x="637559" y="39326"/>
                  </a:lnTo>
                  <a:lnTo>
                    <a:pt x="623760" y="18859"/>
                  </a:lnTo>
                  <a:lnTo>
                    <a:pt x="603293" y="5060"/>
                  </a:lnTo>
                  <a:lnTo>
                    <a:pt x="578231" y="0"/>
                  </a:lnTo>
                  <a:close/>
                </a:path>
              </a:pathLst>
            </a:custGeom>
            <a:solidFill>
              <a:srgbClr val="FFFFFF"/>
            </a:solidFill>
          </p:spPr>
          <p:txBody>
            <a:bodyPr wrap="square" lIns="0" tIns="0" rIns="0" bIns="0" rtlCol="0"/>
            <a:lstStyle/>
            <a:p>
              <a:endParaRPr/>
            </a:p>
          </p:txBody>
        </p:sp>
        <p:sp>
          <p:nvSpPr>
            <p:cNvPr id="36" name="object 36"/>
            <p:cNvSpPr/>
            <p:nvPr/>
          </p:nvSpPr>
          <p:spPr>
            <a:xfrm>
              <a:off x="5590540" y="1064260"/>
              <a:ext cx="642620" cy="386080"/>
            </a:xfrm>
            <a:custGeom>
              <a:avLst/>
              <a:gdLst/>
              <a:ahLst/>
              <a:cxnLst/>
              <a:rect l="l" t="t" r="r" b="b"/>
              <a:pathLst>
                <a:path w="642620" h="386080">
                  <a:moveTo>
                    <a:pt x="0" y="64388"/>
                  </a:moveTo>
                  <a:lnTo>
                    <a:pt x="5060" y="39326"/>
                  </a:lnTo>
                  <a:lnTo>
                    <a:pt x="18859" y="18859"/>
                  </a:lnTo>
                  <a:lnTo>
                    <a:pt x="39326" y="5060"/>
                  </a:lnTo>
                  <a:lnTo>
                    <a:pt x="64388" y="0"/>
                  </a:lnTo>
                  <a:lnTo>
                    <a:pt x="578231" y="0"/>
                  </a:lnTo>
                  <a:lnTo>
                    <a:pt x="603293" y="5060"/>
                  </a:lnTo>
                  <a:lnTo>
                    <a:pt x="623760" y="18859"/>
                  </a:lnTo>
                  <a:lnTo>
                    <a:pt x="637559" y="39326"/>
                  </a:lnTo>
                  <a:lnTo>
                    <a:pt x="642620" y="64388"/>
                  </a:lnTo>
                  <a:lnTo>
                    <a:pt x="642620" y="321690"/>
                  </a:lnTo>
                  <a:lnTo>
                    <a:pt x="637559" y="346753"/>
                  </a:lnTo>
                  <a:lnTo>
                    <a:pt x="623760" y="367220"/>
                  </a:lnTo>
                  <a:lnTo>
                    <a:pt x="603293" y="381019"/>
                  </a:lnTo>
                  <a:lnTo>
                    <a:pt x="578231" y="386079"/>
                  </a:lnTo>
                  <a:lnTo>
                    <a:pt x="64388" y="386079"/>
                  </a:lnTo>
                  <a:lnTo>
                    <a:pt x="39326" y="381019"/>
                  </a:lnTo>
                  <a:lnTo>
                    <a:pt x="18859" y="367220"/>
                  </a:lnTo>
                  <a:lnTo>
                    <a:pt x="5060" y="346753"/>
                  </a:lnTo>
                  <a:lnTo>
                    <a:pt x="0" y="321690"/>
                  </a:lnTo>
                  <a:lnTo>
                    <a:pt x="0" y="64388"/>
                  </a:lnTo>
                  <a:close/>
                </a:path>
              </a:pathLst>
            </a:custGeom>
            <a:ln w="25400">
              <a:solidFill>
                <a:srgbClr val="000000"/>
              </a:solidFill>
            </a:ln>
          </p:spPr>
          <p:txBody>
            <a:bodyPr wrap="square" lIns="0" tIns="0" rIns="0" bIns="0" rtlCol="0"/>
            <a:lstStyle/>
            <a:p>
              <a:endParaRPr/>
            </a:p>
          </p:txBody>
        </p:sp>
      </p:grpSp>
      <p:sp>
        <p:nvSpPr>
          <p:cNvPr id="37" name="object 37"/>
          <p:cNvSpPr txBox="1"/>
          <p:nvPr/>
        </p:nvSpPr>
        <p:spPr>
          <a:xfrm>
            <a:off x="5724271" y="1102995"/>
            <a:ext cx="381000" cy="299720"/>
          </a:xfrm>
          <a:prstGeom prst="rect">
            <a:avLst/>
          </a:prstGeom>
        </p:spPr>
        <p:txBody>
          <a:bodyPr vert="horz" wrap="square" lIns="0" tIns="12700" rIns="0" bIns="0" rtlCol="0">
            <a:spAutoFit/>
          </a:bodyPr>
          <a:lstStyle/>
          <a:p>
            <a:pPr>
              <a:lnSpc>
                <a:spcPct val="100000"/>
              </a:lnSpc>
              <a:spcBef>
                <a:spcPts val="100"/>
              </a:spcBef>
            </a:pPr>
            <a:r>
              <a:rPr sz="1800" spc="-5" dirty="0">
                <a:latin typeface="Arial"/>
                <a:cs typeface="Arial"/>
              </a:rPr>
              <a:t>SW</a:t>
            </a:r>
            <a:endParaRPr sz="1800">
              <a:latin typeface="Arial"/>
              <a:cs typeface="Arial"/>
            </a:endParaRPr>
          </a:p>
        </p:txBody>
      </p:sp>
      <p:grpSp>
        <p:nvGrpSpPr>
          <p:cNvPr id="38" name="object 38"/>
          <p:cNvGrpSpPr/>
          <p:nvPr/>
        </p:nvGrpSpPr>
        <p:grpSpPr>
          <a:xfrm>
            <a:off x="6294120" y="1468119"/>
            <a:ext cx="789940" cy="414020"/>
            <a:chOff x="6294120" y="1468119"/>
            <a:chExt cx="789940" cy="414020"/>
          </a:xfrm>
        </p:grpSpPr>
        <p:sp>
          <p:nvSpPr>
            <p:cNvPr id="39" name="object 39"/>
            <p:cNvSpPr/>
            <p:nvPr/>
          </p:nvSpPr>
          <p:spPr>
            <a:xfrm>
              <a:off x="6306820" y="1480819"/>
              <a:ext cx="764540" cy="388620"/>
            </a:xfrm>
            <a:custGeom>
              <a:avLst/>
              <a:gdLst/>
              <a:ahLst/>
              <a:cxnLst/>
              <a:rect l="l" t="t" r="r" b="b"/>
              <a:pathLst>
                <a:path w="764540" h="388619">
                  <a:moveTo>
                    <a:pt x="699770" y="0"/>
                  </a:moveTo>
                  <a:lnTo>
                    <a:pt x="64769" y="0"/>
                  </a:lnTo>
                  <a:lnTo>
                    <a:pt x="39540" y="5083"/>
                  </a:lnTo>
                  <a:lnTo>
                    <a:pt x="18954" y="18954"/>
                  </a:lnTo>
                  <a:lnTo>
                    <a:pt x="5083" y="39540"/>
                  </a:lnTo>
                  <a:lnTo>
                    <a:pt x="0" y="64769"/>
                  </a:lnTo>
                  <a:lnTo>
                    <a:pt x="0" y="323850"/>
                  </a:lnTo>
                  <a:lnTo>
                    <a:pt x="5083" y="349079"/>
                  </a:lnTo>
                  <a:lnTo>
                    <a:pt x="18954" y="369665"/>
                  </a:lnTo>
                  <a:lnTo>
                    <a:pt x="39540" y="383536"/>
                  </a:lnTo>
                  <a:lnTo>
                    <a:pt x="64769" y="388619"/>
                  </a:lnTo>
                  <a:lnTo>
                    <a:pt x="699770" y="388619"/>
                  </a:lnTo>
                  <a:lnTo>
                    <a:pt x="724999" y="383536"/>
                  </a:lnTo>
                  <a:lnTo>
                    <a:pt x="745585" y="369665"/>
                  </a:lnTo>
                  <a:lnTo>
                    <a:pt x="759456" y="349079"/>
                  </a:lnTo>
                  <a:lnTo>
                    <a:pt x="764539" y="323850"/>
                  </a:lnTo>
                  <a:lnTo>
                    <a:pt x="764539" y="64769"/>
                  </a:lnTo>
                  <a:lnTo>
                    <a:pt x="759456" y="39540"/>
                  </a:lnTo>
                  <a:lnTo>
                    <a:pt x="745585" y="18954"/>
                  </a:lnTo>
                  <a:lnTo>
                    <a:pt x="724999" y="5083"/>
                  </a:lnTo>
                  <a:lnTo>
                    <a:pt x="699770" y="0"/>
                  </a:lnTo>
                  <a:close/>
                </a:path>
              </a:pathLst>
            </a:custGeom>
            <a:solidFill>
              <a:srgbClr val="FFFFFF"/>
            </a:solidFill>
          </p:spPr>
          <p:txBody>
            <a:bodyPr wrap="square" lIns="0" tIns="0" rIns="0" bIns="0" rtlCol="0"/>
            <a:lstStyle/>
            <a:p>
              <a:endParaRPr/>
            </a:p>
          </p:txBody>
        </p:sp>
        <p:sp>
          <p:nvSpPr>
            <p:cNvPr id="40" name="object 40"/>
            <p:cNvSpPr/>
            <p:nvPr/>
          </p:nvSpPr>
          <p:spPr>
            <a:xfrm>
              <a:off x="6306820" y="1480819"/>
              <a:ext cx="764540" cy="388620"/>
            </a:xfrm>
            <a:custGeom>
              <a:avLst/>
              <a:gdLst/>
              <a:ahLst/>
              <a:cxnLst/>
              <a:rect l="l" t="t" r="r" b="b"/>
              <a:pathLst>
                <a:path w="764540" h="388619">
                  <a:moveTo>
                    <a:pt x="0" y="64769"/>
                  </a:moveTo>
                  <a:lnTo>
                    <a:pt x="5083" y="39540"/>
                  </a:lnTo>
                  <a:lnTo>
                    <a:pt x="18954" y="18954"/>
                  </a:lnTo>
                  <a:lnTo>
                    <a:pt x="39540" y="5083"/>
                  </a:lnTo>
                  <a:lnTo>
                    <a:pt x="64769" y="0"/>
                  </a:lnTo>
                  <a:lnTo>
                    <a:pt x="699770" y="0"/>
                  </a:lnTo>
                  <a:lnTo>
                    <a:pt x="724999" y="5083"/>
                  </a:lnTo>
                  <a:lnTo>
                    <a:pt x="745585" y="18954"/>
                  </a:lnTo>
                  <a:lnTo>
                    <a:pt x="759456" y="39540"/>
                  </a:lnTo>
                  <a:lnTo>
                    <a:pt x="764539" y="64769"/>
                  </a:lnTo>
                  <a:lnTo>
                    <a:pt x="764539" y="323850"/>
                  </a:lnTo>
                  <a:lnTo>
                    <a:pt x="759456" y="349079"/>
                  </a:lnTo>
                  <a:lnTo>
                    <a:pt x="745585" y="369665"/>
                  </a:lnTo>
                  <a:lnTo>
                    <a:pt x="724999" y="383536"/>
                  </a:lnTo>
                  <a:lnTo>
                    <a:pt x="699770" y="388619"/>
                  </a:lnTo>
                  <a:lnTo>
                    <a:pt x="64769" y="388619"/>
                  </a:lnTo>
                  <a:lnTo>
                    <a:pt x="39540" y="383536"/>
                  </a:lnTo>
                  <a:lnTo>
                    <a:pt x="18954" y="369665"/>
                  </a:lnTo>
                  <a:lnTo>
                    <a:pt x="5083" y="349079"/>
                  </a:lnTo>
                  <a:lnTo>
                    <a:pt x="0" y="323850"/>
                  </a:lnTo>
                  <a:lnTo>
                    <a:pt x="0" y="64769"/>
                  </a:lnTo>
                  <a:close/>
                </a:path>
              </a:pathLst>
            </a:custGeom>
            <a:ln w="25400">
              <a:solidFill>
                <a:srgbClr val="000000"/>
              </a:solidFill>
            </a:ln>
          </p:spPr>
          <p:txBody>
            <a:bodyPr wrap="square" lIns="0" tIns="0" rIns="0" bIns="0" rtlCol="0"/>
            <a:lstStyle/>
            <a:p>
              <a:endParaRPr/>
            </a:p>
          </p:txBody>
        </p:sp>
      </p:grpSp>
      <p:sp>
        <p:nvSpPr>
          <p:cNvPr id="41" name="object 41"/>
          <p:cNvSpPr txBox="1"/>
          <p:nvPr/>
        </p:nvSpPr>
        <p:spPr>
          <a:xfrm>
            <a:off x="6448044" y="1520571"/>
            <a:ext cx="495934" cy="299720"/>
          </a:xfrm>
          <a:prstGeom prst="rect">
            <a:avLst/>
          </a:prstGeom>
        </p:spPr>
        <p:txBody>
          <a:bodyPr vert="horz" wrap="square" lIns="0" tIns="12700" rIns="0" bIns="0" rtlCol="0">
            <a:spAutoFit/>
          </a:bodyPr>
          <a:lstStyle/>
          <a:p>
            <a:pPr>
              <a:lnSpc>
                <a:spcPct val="100000"/>
              </a:lnSpc>
              <a:spcBef>
                <a:spcPts val="100"/>
              </a:spcBef>
            </a:pPr>
            <a:r>
              <a:rPr sz="1800" spc="-5" dirty="0">
                <a:latin typeface="Arial"/>
                <a:cs typeface="Arial"/>
              </a:rPr>
              <a:t>Data</a:t>
            </a:r>
            <a:endParaRPr sz="1800">
              <a:latin typeface="Arial"/>
              <a:cs typeface="Arial"/>
            </a:endParaRPr>
          </a:p>
        </p:txBody>
      </p:sp>
      <p:grpSp>
        <p:nvGrpSpPr>
          <p:cNvPr id="42" name="object 42"/>
          <p:cNvGrpSpPr/>
          <p:nvPr/>
        </p:nvGrpSpPr>
        <p:grpSpPr>
          <a:xfrm>
            <a:off x="5854953" y="1451483"/>
            <a:ext cx="2776220" cy="3961129"/>
            <a:chOff x="5854953" y="1451483"/>
            <a:chExt cx="2776220" cy="3961129"/>
          </a:xfrm>
        </p:grpSpPr>
        <p:sp>
          <p:nvSpPr>
            <p:cNvPr id="43" name="object 43"/>
            <p:cNvSpPr/>
            <p:nvPr/>
          </p:nvSpPr>
          <p:spPr>
            <a:xfrm>
              <a:off x="5854954" y="1451482"/>
              <a:ext cx="2536190" cy="3961129"/>
            </a:xfrm>
            <a:custGeom>
              <a:avLst/>
              <a:gdLst/>
              <a:ahLst/>
              <a:cxnLst/>
              <a:rect l="l" t="t" r="r" b="b"/>
              <a:pathLst>
                <a:path w="2536190" h="3961129">
                  <a:moveTo>
                    <a:pt x="143510" y="3684524"/>
                  </a:moveTo>
                  <a:lnTo>
                    <a:pt x="115951" y="3679571"/>
                  </a:lnTo>
                  <a:lnTo>
                    <a:pt x="96266" y="3789553"/>
                  </a:lnTo>
                  <a:lnTo>
                    <a:pt x="123698" y="3794506"/>
                  </a:lnTo>
                  <a:lnTo>
                    <a:pt x="143510" y="3684524"/>
                  </a:lnTo>
                  <a:close/>
                </a:path>
                <a:path w="2536190" h="3961129">
                  <a:moveTo>
                    <a:pt x="163195" y="3862705"/>
                  </a:moveTo>
                  <a:lnTo>
                    <a:pt x="162560" y="3853942"/>
                  </a:lnTo>
                  <a:lnTo>
                    <a:pt x="150749" y="3843909"/>
                  </a:lnTo>
                  <a:lnTo>
                    <a:pt x="141986" y="3844544"/>
                  </a:lnTo>
                  <a:lnTo>
                    <a:pt x="107543" y="3884980"/>
                  </a:lnTo>
                  <a:lnTo>
                    <a:pt x="108966" y="3877056"/>
                  </a:lnTo>
                  <a:lnTo>
                    <a:pt x="81407" y="3872103"/>
                  </a:lnTo>
                  <a:lnTo>
                    <a:pt x="79984" y="3880027"/>
                  </a:lnTo>
                  <a:lnTo>
                    <a:pt x="64389" y="3837432"/>
                  </a:lnTo>
                  <a:lnTo>
                    <a:pt x="61849" y="3830193"/>
                  </a:lnTo>
                  <a:lnTo>
                    <a:pt x="53721" y="3826510"/>
                  </a:lnTo>
                  <a:lnTo>
                    <a:pt x="39243" y="3831844"/>
                  </a:lnTo>
                  <a:lnTo>
                    <a:pt x="35560" y="3839845"/>
                  </a:lnTo>
                  <a:lnTo>
                    <a:pt x="38227" y="3847084"/>
                  </a:lnTo>
                  <a:lnTo>
                    <a:pt x="79756" y="3960622"/>
                  </a:lnTo>
                  <a:lnTo>
                    <a:pt x="100863" y="3935857"/>
                  </a:lnTo>
                  <a:lnTo>
                    <a:pt x="163195" y="3862705"/>
                  </a:lnTo>
                  <a:close/>
                </a:path>
                <a:path w="2536190" h="3961129">
                  <a:moveTo>
                    <a:pt x="178054" y="3491992"/>
                  </a:moveTo>
                  <a:lnTo>
                    <a:pt x="150495" y="3487039"/>
                  </a:lnTo>
                  <a:lnTo>
                    <a:pt x="130810" y="3597148"/>
                  </a:lnTo>
                  <a:lnTo>
                    <a:pt x="158242" y="3601974"/>
                  </a:lnTo>
                  <a:lnTo>
                    <a:pt x="178054" y="3491992"/>
                  </a:lnTo>
                  <a:close/>
                </a:path>
                <a:path w="2536190" h="3961129">
                  <a:moveTo>
                    <a:pt x="291846" y="3361055"/>
                  </a:moveTo>
                  <a:lnTo>
                    <a:pt x="208407" y="3286633"/>
                  </a:lnTo>
                  <a:lnTo>
                    <a:pt x="199085" y="3297097"/>
                  </a:lnTo>
                  <a:lnTo>
                    <a:pt x="185039" y="3294634"/>
                  </a:lnTo>
                  <a:lnTo>
                    <a:pt x="165354" y="3404616"/>
                  </a:lnTo>
                  <a:lnTo>
                    <a:pt x="192786" y="3409569"/>
                  </a:lnTo>
                  <a:lnTo>
                    <a:pt x="208203" y="3323856"/>
                  </a:lnTo>
                  <a:lnTo>
                    <a:pt x="273177" y="3381883"/>
                  </a:lnTo>
                  <a:lnTo>
                    <a:pt x="291846" y="3361055"/>
                  </a:lnTo>
                  <a:close/>
                </a:path>
                <a:path w="2536190" h="3961129">
                  <a:moveTo>
                    <a:pt x="437642" y="3491357"/>
                  </a:moveTo>
                  <a:lnTo>
                    <a:pt x="354330" y="3416935"/>
                  </a:lnTo>
                  <a:lnTo>
                    <a:pt x="335661" y="3437763"/>
                  </a:lnTo>
                  <a:lnTo>
                    <a:pt x="419100" y="3512185"/>
                  </a:lnTo>
                  <a:lnTo>
                    <a:pt x="437642" y="3491357"/>
                  </a:lnTo>
                  <a:close/>
                </a:path>
                <a:path w="2536190" h="3961129">
                  <a:moveTo>
                    <a:pt x="583565" y="3621659"/>
                  </a:moveTo>
                  <a:lnTo>
                    <a:pt x="500126" y="3547237"/>
                  </a:lnTo>
                  <a:lnTo>
                    <a:pt x="481584" y="3568065"/>
                  </a:lnTo>
                  <a:lnTo>
                    <a:pt x="564896" y="3642487"/>
                  </a:lnTo>
                  <a:lnTo>
                    <a:pt x="583565" y="3621659"/>
                  </a:lnTo>
                  <a:close/>
                </a:path>
                <a:path w="2536190" h="3961129">
                  <a:moveTo>
                    <a:pt x="729361" y="3751961"/>
                  </a:moveTo>
                  <a:lnTo>
                    <a:pt x="646049" y="3677539"/>
                  </a:lnTo>
                  <a:lnTo>
                    <a:pt x="627380" y="3698367"/>
                  </a:lnTo>
                  <a:lnTo>
                    <a:pt x="710819" y="3772801"/>
                  </a:lnTo>
                  <a:lnTo>
                    <a:pt x="729361" y="3751961"/>
                  </a:lnTo>
                  <a:close/>
                </a:path>
                <a:path w="2536190" h="3961129">
                  <a:moveTo>
                    <a:pt x="875284" y="3882263"/>
                  </a:moveTo>
                  <a:lnTo>
                    <a:pt x="791972" y="3807714"/>
                  </a:lnTo>
                  <a:lnTo>
                    <a:pt x="773290" y="3828542"/>
                  </a:lnTo>
                  <a:lnTo>
                    <a:pt x="856615" y="3903091"/>
                  </a:lnTo>
                  <a:lnTo>
                    <a:pt x="875284" y="3882263"/>
                  </a:lnTo>
                  <a:close/>
                </a:path>
                <a:path w="2536190" h="3961129">
                  <a:moveTo>
                    <a:pt x="942086" y="3960622"/>
                  </a:moveTo>
                  <a:lnTo>
                    <a:pt x="937501" y="3946525"/>
                  </a:lnTo>
                  <a:lnTo>
                    <a:pt x="904748" y="3845560"/>
                  </a:lnTo>
                  <a:lnTo>
                    <a:pt x="902462" y="3838194"/>
                  </a:lnTo>
                  <a:lnTo>
                    <a:pt x="894588" y="3834257"/>
                  </a:lnTo>
                  <a:lnTo>
                    <a:pt x="887222" y="3836543"/>
                  </a:lnTo>
                  <a:lnTo>
                    <a:pt x="879856" y="3838956"/>
                  </a:lnTo>
                  <a:lnTo>
                    <a:pt x="875792" y="3846830"/>
                  </a:lnTo>
                  <a:lnTo>
                    <a:pt x="878205" y="3854196"/>
                  </a:lnTo>
                  <a:lnTo>
                    <a:pt x="900772" y="3923741"/>
                  </a:lnTo>
                  <a:lnTo>
                    <a:pt x="829183" y="3909187"/>
                  </a:lnTo>
                  <a:lnTo>
                    <a:pt x="821563" y="3907536"/>
                  </a:lnTo>
                  <a:lnTo>
                    <a:pt x="814197" y="3912489"/>
                  </a:lnTo>
                  <a:lnTo>
                    <a:pt x="811149" y="3927602"/>
                  </a:lnTo>
                  <a:lnTo>
                    <a:pt x="815975" y="3934968"/>
                  </a:lnTo>
                  <a:lnTo>
                    <a:pt x="942086" y="3960622"/>
                  </a:lnTo>
                  <a:close/>
                </a:path>
                <a:path w="2536190" h="3961129">
                  <a:moveTo>
                    <a:pt x="2225802" y="3289808"/>
                  </a:moveTo>
                  <a:lnTo>
                    <a:pt x="2122297" y="3213227"/>
                  </a:lnTo>
                  <a:lnTo>
                    <a:pt x="2113534" y="3214624"/>
                  </a:lnTo>
                  <a:lnTo>
                    <a:pt x="2108962" y="3220720"/>
                  </a:lnTo>
                  <a:lnTo>
                    <a:pt x="2104390" y="3226943"/>
                  </a:lnTo>
                  <a:lnTo>
                    <a:pt x="2105660" y="3235706"/>
                  </a:lnTo>
                  <a:lnTo>
                    <a:pt x="2148535" y="3267354"/>
                  </a:lnTo>
                  <a:lnTo>
                    <a:pt x="520700" y="3090164"/>
                  </a:lnTo>
                  <a:lnTo>
                    <a:pt x="517652" y="3117850"/>
                  </a:lnTo>
                  <a:lnTo>
                    <a:pt x="2145360" y="3295015"/>
                  </a:lnTo>
                  <a:lnTo>
                    <a:pt x="2096897" y="3316732"/>
                  </a:lnTo>
                  <a:lnTo>
                    <a:pt x="2093722" y="3324987"/>
                  </a:lnTo>
                  <a:lnTo>
                    <a:pt x="2096897" y="3331972"/>
                  </a:lnTo>
                  <a:lnTo>
                    <a:pt x="2099945" y="3339084"/>
                  </a:lnTo>
                  <a:lnTo>
                    <a:pt x="2108327" y="3342132"/>
                  </a:lnTo>
                  <a:lnTo>
                    <a:pt x="2201595" y="3300603"/>
                  </a:lnTo>
                  <a:lnTo>
                    <a:pt x="2225802" y="3289808"/>
                  </a:lnTo>
                  <a:close/>
                </a:path>
                <a:path w="2536190" h="3961129">
                  <a:moveTo>
                    <a:pt x="2535936" y="1290447"/>
                  </a:moveTo>
                  <a:lnTo>
                    <a:pt x="2407666" y="1300480"/>
                  </a:lnTo>
                  <a:lnTo>
                    <a:pt x="2401951" y="1307211"/>
                  </a:lnTo>
                  <a:lnTo>
                    <a:pt x="2402586" y="1314958"/>
                  </a:lnTo>
                  <a:lnTo>
                    <a:pt x="2403094" y="1322578"/>
                  </a:lnTo>
                  <a:lnTo>
                    <a:pt x="2409825" y="1328293"/>
                  </a:lnTo>
                  <a:lnTo>
                    <a:pt x="2417572" y="1327785"/>
                  </a:lnTo>
                  <a:lnTo>
                    <a:pt x="2462860" y="1324229"/>
                  </a:lnTo>
                  <a:lnTo>
                    <a:pt x="222097" y="2878328"/>
                  </a:lnTo>
                  <a:lnTo>
                    <a:pt x="829589" y="499541"/>
                  </a:lnTo>
                  <a:lnTo>
                    <a:pt x="842010" y="543179"/>
                  </a:lnTo>
                  <a:lnTo>
                    <a:pt x="844169" y="550545"/>
                  </a:lnTo>
                  <a:lnTo>
                    <a:pt x="851916" y="554863"/>
                  </a:lnTo>
                  <a:lnTo>
                    <a:pt x="859282" y="552831"/>
                  </a:lnTo>
                  <a:lnTo>
                    <a:pt x="866775" y="550672"/>
                  </a:lnTo>
                  <a:lnTo>
                    <a:pt x="871093" y="542925"/>
                  </a:lnTo>
                  <a:lnTo>
                    <a:pt x="868934" y="535559"/>
                  </a:lnTo>
                  <a:lnTo>
                    <a:pt x="842441" y="442595"/>
                  </a:lnTo>
                  <a:lnTo>
                    <a:pt x="835787" y="419227"/>
                  </a:lnTo>
                  <a:lnTo>
                    <a:pt x="750824" y="505333"/>
                  </a:lnTo>
                  <a:lnTo>
                    <a:pt x="745363" y="510794"/>
                  </a:lnTo>
                  <a:lnTo>
                    <a:pt x="745490" y="519684"/>
                  </a:lnTo>
                  <a:lnTo>
                    <a:pt x="750951" y="525145"/>
                  </a:lnTo>
                  <a:lnTo>
                    <a:pt x="756412" y="530479"/>
                  </a:lnTo>
                  <a:lnTo>
                    <a:pt x="765302" y="530479"/>
                  </a:lnTo>
                  <a:lnTo>
                    <a:pt x="802551" y="492620"/>
                  </a:lnTo>
                  <a:lnTo>
                    <a:pt x="209931" y="2812694"/>
                  </a:lnTo>
                  <a:lnTo>
                    <a:pt x="77177" y="78663"/>
                  </a:lnTo>
                  <a:lnTo>
                    <a:pt x="101981" y="116713"/>
                  </a:lnTo>
                  <a:lnTo>
                    <a:pt x="106172" y="123190"/>
                  </a:lnTo>
                  <a:lnTo>
                    <a:pt x="114808" y="124968"/>
                  </a:lnTo>
                  <a:lnTo>
                    <a:pt x="127762" y="116586"/>
                  </a:lnTo>
                  <a:lnTo>
                    <a:pt x="129540" y="107950"/>
                  </a:lnTo>
                  <a:lnTo>
                    <a:pt x="77000" y="27051"/>
                  </a:lnTo>
                  <a:lnTo>
                    <a:pt x="59436" y="0"/>
                  </a:lnTo>
                  <a:lnTo>
                    <a:pt x="0" y="114300"/>
                  </a:lnTo>
                  <a:lnTo>
                    <a:pt x="2667" y="122682"/>
                  </a:lnTo>
                  <a:lnTo>
                    <a:pt x="16383" y="129794"/>
                  </a:lnTo>
                  <a:lnTo>
                    <a:pt x="24892" y="127127"/>
                  </a:lnTo>
                  <a:lnTo>
                    <a:pt x="49364" y="79984"/>
                  </a:lnTo>
                  <a:lnTo>
                    <a:pt x="186499" y="2904401"/>
                  </a:lnTo>
                  <a:lnTo>
                    <a:pt x="185547" y="2908173"/>
                  </a:lnTo>
                  <a:lnTo>
                    <a:pt x="186702" y="2908477"/>
                  </a:lnTo>
                  <a:lnTo>
                    <a:pt x="186817" y="2910713"/>
                  </a:lnTo>
                  <a:lnTo>
                    <a:pt x="194106" y="2910357"/>
                  </a:lnTo>
                  <a:lnTo>
                    <a:pt x="199402" y="2911691"/>
                  </a:lnTo>
                  <a:lnTo>
                    <a:pt x="200037" y="2912592"/>
                  </a:lnTo>
                  <a:lnTo>
                    <a:pt x="205105" y="2923286"/>
                  </a:lnTo>
                  <a:lnTo>
                    <a:pt x="206895" y="2922435"/>
                  </a:lnTo>
                  <a:lnTo>
                    <a:pt x="207137" y="2922778"/>
                  </a:lnTo>
                  <a:lnTo>
                    <a:pt x="209257" y="2921304"/>
                  </a:lnTo>
                  <a:lnTo>
                    <a:pt x="2325928" y="1911223"/>
                  </a:lnTo>
                  <a:lnTo>
                    <a:pt x="2296033" y="1955165"/>
                  </a:lnTo>
                  <a:lnTo>
                    <a:pt x="2297684" y="1963801"/>
                  </a:lnTo>
                  <a:lnTo>
                    <a:pt x="2304034" y="1968119"/>
                  </a:lnTo>
                  <a:lnTo>
                    <a:pt x="2310384" y="1972564"/>
                  </a:lnTo>
                  <a:lnTo>
                    <a:pt x="2319147" y="1970913"/>
                  </a:lnTo>
                  <a:lnTo>
                    <a:pt x="2323465" y="1964436"/>
                  </a:lnTo>
                  <a:lnTo>
                    <a:pt x="2391537" y="1864487"/>
                  </a:lnTo>
                  <a:lnTo>
                    <a:pt x="2382367" y="1863725"/>
                  </a:lnTo>
                  <a:lnTo>
                    <a:pt x="2263267" y="1853819"/>
                  </a:lnTo>
                  <a:lnTo>
                    <a:pt x="2256536" y="1859534"/>
                  </a:lnTo>
                  <a:lnTo>
                    <a:pt x="2255266" y="1874901"/>
                  </a:lnTo>
                  <a:lnTo>
                    <a:pt x="2260981" y="1881632"/>
                  </a:lnTo>
                  <a:lnTo>
                    <a:pt x="2313851" y="1886013"/>
                  </a:lnTo>
                  <a:lnTo>
                    <a:pt x="352310" y="2822079"/>
                  </a:lnTo>
                  <a:lnTo>
                    <a:pt x="2478659" y="1347139"/>
                  </a:lnTo>
                  <a:lnTo>
                    <a:pt x="2459482" y="1388237"/>
                  </a:lnTo>
                  <a:lnTo>
                    <a:pt x="2456307" y="1395222"/>
                  </a:lnTo>
                  <a:lnTo>
                    <a:pt x="2459355" y="1403604"/>
                  </a:lnTo>
                  <a:lnTo>
                    <a:pt x="2466340" y="1406779"/>
                  </a:lnTo>
                  <a:lnTo>
                    <a:pt x="2473325" y="1410081"/>
                  </a:lnTo>
                  <a:lnTo>
                    <a:pt x="2481580" y="1407033"/>
                  </a:lnTo>
                  <a:lnTo>
                    <a:pt x="2484882" y="1400048"/>
                  </a:lnTo>
                  <a:lnTo>
                    <a:pt x="2533916" y="1294765"/>
                  </a:lnTo>
                  <a:lnTo>
                    <a:pt x="2535936" y="1290447"/>
                  </a:lnTo>
                  <a:close/>
                </a:path>
              </a:pathLst>
            </a:custGeom>
            <a:solidFill>
              <a:srgbClr val="000000"/>
            </a:solidFill>
          </p:spPr>
          <p:txBody>
            <a:bodyPr wrap="square" lIns="0" tIns="0" rIns="0" bIns="0" rtlCol="0"/>
            <a:lstStyle/>
            <a:p>
              <a:endParaRPr/>
            </a:p>
          </p:txBody>
        </p:sp>
        <p:sp>
          <p:nvSpPr>
            <p:cNvPr id="44" name="object 44"/>
            <p:cNvSpPr/>
            <p:nvPr/>
          </p:nvSpPr>
          <p:spPr>
            <a:xfrm>
              <a:off x="7975599" y="4064000"/>
              <a:ext cx="642620" cy="388620"/>
            </a:xfrm>
            <a:custGeom>
              <a:avLst/>
              <a:gdLst/>
              <a:ahLst/>
              <a:cxnLst/>
              <a:rect l="l" t="t" r="r" b="b"/>
              <a:pathLst>
                <a:path w="642620" h="388620">
                  <a:moveTo>
                    <a:pt x="577850" y="0"/>
                  </a:moveTo>
                  <a:lnTo>
                    <a:pt x="64770" y="0"/>
                  </a:lnTo>
                  <a:lnTo>
                    <a:pt x="39540" y="5083"/>
                  </a:lnTo>
                  <a:lnTo>
                    <a:pt x="18954" y="18954"/>
                  </a:lnTo>
                  <a:lnTo>
                    <a:pt x="5083" y="39540"/>
                  </a:lnTo>
                  <a:lnTo>
                    <a:pt x="0" y="64769"/>
                  </a:lnTo>
                  <a:lnTo>
                    <a:pt x="0" y="323850"/>
                  </a:lnTo>
                  <a:lnTo>
                    <a:pt x="5083" y="349079"/>
                  </a:lnTo>
                  <a:lnTo>
                    <a:pt x="18954" y="369665"/>
                  </a:lnTo>
                  <a:lnTo>
                    <a:pt x="39540" y="383536"/>
                  </a:lnTo>
                  <a:lnTo>
                    <a:pt x="64770" y="388619"/>
                  </a:lnTo>
                  <a:lnTo>
                    <a:pt x="577850" y="388619"/>
                  </a:lnTo>
                  <a:lnTo>
                    <a:pt x="603079" y="383536"/>
                  </a:lnTo>
                  <a:lnTo>
                    <a:pt x="623665" y="369665"/>
                  </a:lnTo>
                  <a:lnTo>
                    <a:pt x="637536" y="349079"/>
                  </a:lnTo>
                  <a:lnTo>
                    <a:pt x="642620" y="323850"/>
                  </a:lnTo>
                  <a:lnTo>
                    <a:pt x="642620" y="64769"/>
                  </a:lnTo>
                  <a:lnTo>
                    <a:pt x="637536" y="39540"/>
                  </a:lnTo>
                  <a:lnTo>
                    <a:pt x="623665" y="18954"/>
                  </a:lnTo>
                  <a:lnTo>
                    <a:pt x="603079" y="5083"/>
                  </a:lnTo>
                  <a:lnTo>
                    <a:pt x="577850" y="0"/>
                  </a:lnTo>
                  <a:close/>
                </a:path>
              </a:pathLst>
            </a:custGeom>
            <a:solidFill>
              <a:srgbClr val="FFFFFF"/>
            </a:solidFill>
          </p:spPr>
          <p:txBody>
            <a:bodyPr wrap="square" lIns="0" tIns="0" rIns="0" bIns="0" rtlCol="0"/>
            <a:lstStyle/>
            <a:p>
              <a:endParaRPr/>
            </a:p>
          </p:txBody>
        </p:sp>
        <p:sp>
          <p:nvSpPr>
            <p:cNvPr id="45" name="object 45"/>
            <p:cNvSpPr/>
            <p:nvPr/>
          </p:nvSpPr>
          <p:spPr>
            <a:xfrm>
              <a:off x="7975599" y="4064000"/>
              <a:ext cx="642620" cy="388620"/>
            </a:xfrm>
            <a:custGeom>
              <a:avLst/>
              <a:gdLst/>
              <a:ahLst/>
              <a:cxnLst/>
              <a:rect l="l" t="t" r="r" b="b"/>
              <a:pathLst>
                <a:path w="642620" h="388620">
                  <a:moveTo>
                    <a:pt x="0" y="64769"/>
                  </a:moveTo>
                  <a:lnTo>
                    <a:pt x="5083" y="39540"/>
                  </a:lnTo>
                  <a:lnTo>
                    <a:pt x="18954" y="18954"/>
                  </a:lnTo>
                  <a:lnTo>
                    <a:pt x="39540" y="5083"/>
                  </a:lnTo>
                  <a:lnTo>
                    <a:pt x="64770" y="0"/>
                  </a:lnTo>
                  <a:lnTo>
                    <a:pt x="577850" y="0"/>
                  </a:lnTo>
                  <a:lnTo>
                    <a:pt x="603079" y="5083"/>
                  </a:lnTo>
                  <a:lnTo>
                    <a:pt x="623665" y="18954"/>
                  </a:lnTo>
                  <a:lnTo>
                    <a:pt x="637536" y="39540"/>
                  </a:lnTo>
                  <a:lnTo>
                    <a:pt x="642620" y="64769"/>
                  </a:lnTo>
                  <a:lnTo>
                    <a:pt x="642620" y="323850"/>
                  </a:lnTo>
                  <a:lnTo>
                    <a:pt x="637536" y="349079"/>
                  </a:lnTo>
                  <a:lnTo>
                    <a:pt x="623665" y="369665"/>
                  </a:lnTo>
                  <a:lnTo>
                    <a:pt x="603079" y="383536"/>
                  </a:lnTo>
                  <a:lnTo>
                    <a:pt x="577850" y="388619"/>
                  </a:lnTo>
                  <a:lnTo>
                    <a:pt x="64770" y="388619"/>
                  </a:lnTo>
                  <a:lnTo>
                    <a:pt x="39540" y="383536"/>
                  </a:lnTo>
                  <a:lnTo>
                    <a:pt x="18954" y="369665"/>
                  </a:lnTo>
                  <a:lnTo>
                    <a:pt x="5083" y="349079"/>
                  </a:lnTo>
                  <a:lnTo>
                    <a:pt x="0" y="323850"/>
                  </a:lnTo>
                  <a:lnTo>
                    <a:pt x="0" y="64769"/>
                  </a:lnTo>
                  <a:close/>
                </a:path>
              </a:pathLst>
            </a:custGeom>
            <a:ln w="25400">
              <a:solidFill>
                <a:srgbClr val="000000"/>
              </a:solidFill>
            </a:ln>
          </p:spPr>
          <p:txBody>
            <a:bodyPr wrap="square" lIns="0" tIns="0" rIns="0" bIns="0" rtlCol="0"/>
            <a:lstStyle/>
            <a:p>
              <a:endParaRPr/>
            </a:p>
          </p:txBody>
        </p:sp>
      </p:grpSp>
      <p:sp>
        <p:nvSpPr>
          <p:cNvPr id="46" name="object 46"/>
          <p:cNvSpPr txBox="1"/>
          <p:nvPr/>
        </p:nvSpPr>
        <p:spPr>
          <a:xfrm>
            <a:off x="8111743" y="4103941"/>
            <a:ext cx="381000" cy="300355"/>
          </a:xfrm>
          <a:prstGeom prst="rect">
            <a:avLst/>
          </a:prstGeom>
        </p:spPr>
        <p:txBody>
          <a:bodyPr vert="horz" wrap="square" lIns="0" tIns="12700" rIns="0" bIns="0" rtlCol="0">
            <a:spAutoFit/>
          </a:bodyPr>
          <a:lstStyle/>
          <a:p>
            <a:pPr>
              <a:lnSpc>
                <a:spcPct val="100000"/>
              </a:lnSpc>
              <a:spcBef>
                <a:spcPts val="100"/>
              </a:spcBef>
            </a:pPr>
            <a:r>
              <a:rPr sz="1800" spc="-5" dirty="0">
                <a:latin typeface="Arial"/>
                <a:cs typeface="Arial"/>
              </a:rPr>
              <a:t>SW</a:t>
            </a:r>
            <a:endParaRPr sz="1800">
              <a:latin typeface="Arial"/>
              <a:cs typeface="Arial"/>
            </a:endParaRPr>
          </a:p>
        </p:txBody>
      </p:sp>
      <p:sp>
        <p:nvSpPr>
          <p:cNvPr id="47" name="object 47"/>
          <p:cNvSpPr/>
          <p:nvPr/>
        </p:nvSpPr>
        <p:spPr>
          <a:xfrm>
            <a:off x="6371590" y="4214748"/>
            <a:ext cx="1604645" cy="354330"/>
          </a:xfrm>
          <a:custGeom>
            <a:avLst/>
            <a:gdLst/>
            <a:ahLst/>
            <a:cxnLst/>
            <a:rect l="l" t="t" r="r" b="b"/>
            <a:pathLst>
              <a:path w="1604645" h="354329">
                <a:moveTo>
                  <a:pt x="1523872" y="44313"/>
                </a:moveTo>
                <a:lnTo>
                  <a:pt x="0" y="326644"/>
                </a:lnTo>
                <a:lnTo>
                  <a:pt x="5080" y="354202"/>
                </a:lnTo>
                <a:lnTo>
                  <a:pt x="1528856" y="71767"/>
                </a:lnTo>
                <a:lnTo>
                  <a:pt x="1549882" y="53646"/>
                </a:lnTo>
                <a:lnTo>
                  <a:pt x="1523872" y="44313"/>
                </a:lnTo>
                <a:close/>
              </a:path>
              <a:path w="1604645" h="354329">
                <a:moveTo>
                  <a:pt x="1580333" y="34925"/>
                </a:moveTo>
                <a:lnTo>
                  <a:pt x="1574545" y="34925"/>
                </a:lnTo>
                <a:lnTo>
                  <a:pt x="1579626" y="62356"/>
                </a:lnTo>
                <a:lnTo>
                  <a:pt x="1528856" y="71767"/>
                </a:lnTo>
                <a:lnTo>
                  <a:pt x="1488693" y="106425"/>
                </a:lnTo>
                <a:lnTo>
                  <a:pt x="1488059" y="115188"/>
                </a:lnTo>
                <a:lnTo>
                  <a:pt x="1493012" y="121031"/>
                </a:lnTo>
                <a:lnTo>
                  <a:pt x="1498091" y="126873"/>
                </a:lnTo>
                <a:lnTo>
                  <a:pt x="1506855" y="127634"/>
                </a:lnTo>
                <a:lnTo>
                  <a:pt x="1604390" y="43561"/>
                </a:lnTo>
                <a:lnTo>
                  <a:pt x="1580333" y="34925"/>
                </a:lnTo>
                <a:close/>
              </a:path>
              <a:path w="1604645" h="354329">
                <a:moveTo>
                  <a:pt x="1549882" y="53646"/>
                </a:moveTo>
                <a:lnTo>
                  <a:pt x="1528856" y="71767"/>
                </a:lnTo>
                <a:lnTo>
                  <a:pt x="1579626" y="62356"/>
                </a:lnTo>
                <a:lnTo>
                  <a:pt x="1579508" y="61721"/>
                </a:lnTo>
                <a:lnTo>
                  <a:pt x="1572387" y="61721"/>
                </a:lnTo>
                <a:lnTo>
                  <a:pt x="1549882" y="53646"/>
                </a:lnTo>
                <a:close/>
              </a:path>
              <a:path w="1604645" h="354329">
                <a:moveTo>
                  <a:pt x="1568068" y="37973"/>
                </a:moveTo>
                <a:lnTo>
                  <a:pt x="1549882" y="53646"/>
                </a:lnTo>
                <a:lnTo>
                  <a:pt x="1572387" y="61721"/>
                </a:lnTo>
                <a:lnTo>
                  <a:pt x="1568068" y="37973"/>
                </a:lnTo>
                <a:close/>
              </a:path>
              <a:path w="1604645" h="354329">
                <a:moveTo>
                  <a:pt x="1575110" y="37973"/>
                </a:moveTo>
                <a:lnTo>
                  <a:pt x="1568068" y="37973"/>
                </a:lnTo>
                <a:lnTo>
                  <a:pt x="1572387" y="61721"/>
                </a:lnTo>
                <a:lnTo>
                  <a:pt x="1579508" y="61721"/>
                </a:lnTo>
                <a:lnTo>
                  <a:pt x="1575110" y="37973"/>
                </a:lnTo>
                <a:close/>
              </a:path>
              <a:path w="1604645" h="354329">
                <a:moveTo>
                  <a:pt x="1574545" y="34925"/>
                </a:moveTo>
                <a:lnTo>
                  <a:pt x="1523872" y="44313"/>
                </a:lnTo>
                <a:lnTo>
                  <a:pt x="1549882" y="53646"/>
                </a:lnTo>
                <a:lnTo>
                  <a:pt x="1568068" y="37973"/>
                </a:lnTo>
                <a:lnTo>
                  <a:pt x="1575110" y="37973"/>
                </a:lnTo>
                <a:lnTo>
                  <a:pt x="1574545" y="34925"/>
                </a:lnTo>
                <a:close/>
              </a:path>
              <a:path w="1604645" h="354329">
                <a:moveTo>
                  <a:pt x="1483233" y="0"/>
                </a:moveTo>
                <a:lnTo>
                  <a:pt x="1475232" y="3809"/>
                </a:lnTo>
                <a:lnTo>
                  <a:pt x="1472691" y="11049"/>
                </a:lnTo>
                <a:lnTo>
                  <a:pt x="1470025" y="18287"/>
                </a:lnTo>
                <a:lnTo>
                  <a:pt x="1473835" y="26288"/>
                </a:lnTo>
                <a:lnTo>
                  <a:pt x="1523872" y="44313"/>
                </a:lnTo>
                <a:lnTo>
                  <a:pt x="1574545" y="34925"/>
                </a:lnTo>
                <a:lnTo>
                  <a:pt x="1580333" y="34925"/>
                </a:lnTo>
                <a:lnTo>
                  <a:pt x="1483233" y="0"/>
                </a:lnTo>
                <a:close/>
              </a:path>
            </a:pathLst>
          </a:custGeom>
          <a:solidFill>
            <a:srgbClr val="000000"/>
          </a:solidFill>
        </p:spPr>
        <p:txBody>
          <a:bodyPr wrap="square" lIns="0" tIns="0" rIns="0" bIns="0" rtlCol="0"/>
          <a:lstStyle/>
          <a:p>
            <a:endParaRPr/>
          </a:p>
        </p:txBody>
      </p:sp>
      <p:grpSp>
        <p:nvGrpSpPr>
          <p:cNvPr id="48" name="object 48"/>
          <p:cNvGrpSpPr/>
          <p:nvPr/>
        </p:nvGrpSpPr>
        <p:grpSpPr>
          <a:xfrm>
            <a:off x="5793740" y="4861559"/>
            <a:ext cx="840740" cy="368300"/>
            <a:chOff x="5793740" y="4861559"/>
            <a:chExt cx="840740" cy="368300"/>
          </a:xfrm>
        </p:grpSpPr>
        <p:pic>
          <p:nvPicPr>
            <p:cNvPr id="49" name="object 49"/>
            <p:cNvPicPr/>
            <p:nvPr/>
          </p:nvPicPr>
          <p:blipFill>
            <a:blip r:embed="rId2" cstate="print"/>
            <a:stretch>
              <a:fillRect/>
            </a:stretch>
          </p:blipFill>
          <p:spPr>
            <a:xfrm>
              <a:off x="5793740" y="4869179"/>
              <a:ext cx="363220" cy="360680"/>
            </a:xfrm>
            <a:prstGeom prst="rect">
              <a:avLst/>
            </a:prstGeom>
          </p:spPr>
        </p:pic>
        <p:pic>
          <p:nvPicPr>
            <p:cNvPr id="50" name="object 50"/>
            <p:cNvPicPr/>
            <p:nvPr/>
          </p:nvPicPr>
          <p:blipFill>
            <a:blip r:embed="rId2" cstate="print"/>
            <a:stretch>
              <a:fillRect/>
            </a:stretch>
          </p:blipFill>
          <p:spPr>
            <a:xfrm>
              <a:off x="6271260" y="4861559"/>
              <a:ext cx="363219" cy="365760"/>
            </a:xfrm>
            <a:prstGeom prst="rect">
              <a:avLst/>
            </a:prstGeom>
          </p:spPr>
        </p:pic>
      </p:grpSp>
      <p:sp>
        <p:nvSpPr>
          <p:cNvPr id="51" name="object 51"/>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2" name="object 52"/>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53" name="object 53"/>
          <p:cNvSpPr txBox="1"/>
          <p:nvPr/>
        </p:nvSpPr>
        <p:spPr>
          <a:xfrm>
            <a:off x="8361426" y="6275084"/>
            <a:ext cx="336550" cy="241935"/>
          </a:xfrm>
          <a:prstGeom prst="rect">
            <a:avLst/>
          </a:prstGeom>
        </p:spPr>
        <p:txBody>
          <a:bodyPr vert="horz" wrap="square" lIns="0" tIns="13335" rIns="0" bIns="0" rtlCol="0">
            <a:spAutoFit/>
          </a:bodyPr>
          <a:lstStyle/>
          <a:p>
            <a:pPr marL="38100">
              <a:lnSpc>
                <a:spcPct val="100000"/>
              </a:lnSpc>
              <a:spcBef>
                <a:spcPts val="105"/>
              </a:spcBef>
            </a:pPr>
            <a:fld id="{81D60167-4931-47E6-BA6A-407CBD079E47}" type="slidenum">
              <a:rPr sz="1400" spc="-5" dirty="0">
                <a:latin typeface="Arial"/>
                <a:cs typeface="Arial"/>
              </a:rPr>
              <a:t>23</a:t>
            </a:fld>
            <a:endParaRPr sz="1400">
              <a:latin typeface="Arial"/>
              <a:cs typeface="Arial"/>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8435340" y="6320154"/>
            <a:ext cx="223520" cy="238760"/>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22</a:t>
            </a:r>
            <a:endParaRPr sz="1400">
              <a:latin typeface="Arial"/>
              <a:cs typeface="Arial"/>
            </a:endParaRPr>
          </a:p>
        </p:txBody>
      </p:sp>
      <p:sp>
        <p:nvSpPr>
          <p:cNvPr id="4" name="object 4"/>
          <p:cNvSpPr txBox="1">
            <a:spLocks noGrp="1"/>
          </p:cNvSpPr>
          <p:nvPr>
            <p:ph type="title"/>
          </p:nvPr>
        </p:nvSpPr>
        <p:spPr>
          <a:xfrm>
            <a:off x="588644" y="184403"/>
            <a:ext cx="7966075" cy="513080"/>
          </a:xfrm>
          <a:prstGeom prst="rect">
            <a:avLst/>
          </a:prstGeom>
        </p:spPr>
        <p:txBody>
          <a:bodyPr vert="horz" wrap="square" lIns="0" tIns="12700" rIns="0" bIns="0" rtlCol="0">
            <a:spAutoFit/>
          </a:bodyPr>
          <a:lstStyle/>
          <a:p>
            <a:pPr marL="12700">
              <a:lnSpc>
                <a:spcPct val="100000"/>
              </a:lnSpc>
              <a:spcBef>
                <a:spcPts val="100"/>
              </a:spcBef>
            </a:pPr>
            <a:r>
              <a:rPr sz="3200" dirty="0"/>
              <a:t>User </a:t>
            </a:r>
            <a:r>
              <a:rPr sz="3200" spc="-5" dirty="0"/>
              <a:t>processes </a:t>
            </a:r>
            <a:r>
              <a:rPr sz="3200" dirty="0"/>
              <a:t>access </a:t>
            </a:r>
            <a:r>
              <a:rPr sz="3200" spc="-10" dirty="0"/>
              <a:t>to </a:t>
            </a:r>
            <a:r>
              <a:rPr sz="3200" spc="-5" dirty="0"/>
              <a:t>system</a:t>
            </a:r>
            <a:r>
              <a:rPr sz="3200" spc="-45" dirty="0"/>
              <a:t> </a:t>
            </a:r>
            <a:r>
              <a:rPr sz="3200" spc="-5" dirty="0"/>
              <a:t>resources</a:t>
            </a:r>
            <a:endParaRPr sz="3200"/>
          </a:p>
        </p:txBody>
      </p:sp>
      <p:sp>
        <p:nvSpPr>
          <p:cNvPr id="5" name="object 5"/>
          <p:cNvSpPr txBox="1"/>
          <p:nvPr/>
        </p:nvSpPr>
        <p:spPr>
          <a:xfrm>
            <a:off x="456565" y="1113409"/>
            <a:ext cx="8063230" cy="4723765"/>
          </a:xfrm>
          <a:prstGeom prst="rect">
            <a:avLst/>
          </a:prstGeom>
        </p:spPr>
        <p:txBody>
          <a:bodyPr vert="horz" wrap="square" lIns="0" tIns="12700" rIns="0" bIns="0" rtlCol="0">
            <a:spAutoFit/>
          </a:bodyPr>
          <a:lstStyle/>
          <a:p>
            <a:pPr marL="355600" indent="-343535">
              <a:lnSpc>
                <a:spcPts val="2740"/>
              </a:lnSpc>
              <a:spcBef>
                <a:spcPts val="100"/>
              </a:spcBef>
              <a:buChar char="•"/>
              <a:tabLst>
                <a:tab pos="355600" algn="l"/>
                <a:tab pos="356235" algn="l"/>
              </a:tabLst>
            </a:pPr>
            <a:r>
              <a:rPr sz="2400" dirty="0">
                <a:latin typeface="Arial"/>
                <a:cs typeface="Arial"/>
              </a:rPr>
              <a:t>User processes need to access </a:t>
            </a:r>
            <a:r>
              <a:rPr sz="2400" spc="-15" dirty="0">
                <a:latin typeface="Arial"/>
                <a:cs typeface="Arial"/>
              </a:rPr>
              <a:t>system</a:t>
            </a:r>
            <a:r>
              <a:rPr sz="2400" spc="-5" dirty="0">
                <a:latin typeface="Arial"/>
                <a:cs typeface="Arial"/>
              </a:rPr>
              <a:t> </a:t>
            </a:r>
            <a:r>
              <a:rPr sz="2400" dirty="0">
                <a:latin typeface="Arial"/>
                <a:cs typeface="Arial"/>
              </a:rPr>
              <a:t>resources</a:t>
            </a:r>
          </a:p>
          <a:p>
            <a:pPr marL="355600">
              <a:lnSpc>
                <a:spcPts val="2740"/>
              </a:lnSpc>
            </a:pPr>
            <a:r>
              <a:rPr sz="2400" dirty="0">
                <a:latin typeface="Arial"/>
                <a:cs typeface="Arial"/>
              </a:rPr>
              <a:t>(memory and</a:t>
            </a:r>
            <a:r>
              <a:rPr sz="2400" spc="-10" dirty="0">
                <a:latin typeface="Arial"/>
                <a:cs typeface="Arial"/>
              </a:rPr>
              <a:t> </a:t>
            </a:r>
            <a:r>
              <a:rPr sz="2400" spc="-5" dirty="0">
                <a:latin typeface="Arial"/>
                <a:cs typeface="Arial"/>
              </a:rPr>
              <a:t>drivers)</a:t>
            </a:r>
            <a:endParaRPr sz="2400" dirty="0">
              <a:latin typeface="Arial"/>
              <a:cs typeface="Arial"/>
            </a:endParaRPr>
          </a:p>
          <a:p>
            <a:pPr marL="355600" marR="454025" indent="-343535">
              <a:lnSpc>
                <a:spcPts val="2600"/>
              </a:lnSpc>
              <a:spcBef>
                <a:spcPts val="600"/>
              </a:spcBef>
              <a:buChar char="•"/>
              <a:tabLst>
                <a:tab pos="355600" algn="l"/>
                <a:tab pos="356235" algn="l"/>
              </a:tabLst>
            </a:pPr>
            <a:r>
              <a:rPr sz="2400" dirty="0">
                <a:latin typeface="Arial"/>
                <a:cs typeface="Arial"/>
              </a:rPr>
              <a:t>User application processes should not access </a:t>
            </a:r>
            <a:r>
              <a:rPr sz="2400" spc="-15" dirty="0" smtClean="0">
                <a:latin typeface="Arial"/>
                <a:cs typeface="Arial"/>
              </a:rPr>
              <a:t>system</a:t>
            </a:r>
            <a:r>
              <a:rPr lang="tr-TR" sz="2400" spc="-15" dirty="0" smtClean="0">
                <a:latin typeface="Arial"/>
                <a:cs typeface="Arial"/>
              </a:rPr>
              <a:t> </a:t>
            </a:r>
            <a:r>
              <a:rPr sz="2400" spc="-5" dirty="0" smtClean="0">
                <a:latin typeface="Arial"/>
                <a:cs typeface="Arial"/>
              </a:rPr>
              <a:t>memory </a:t>
            </a:r>
            <a:r>
              <a:rPr sz="2400" spc="-10" dirty="0">
                <a:latin typeface="Arial"/>
                <a:cs typeface="Arial"/>
              </a:rPr>
              <a:t>directly, </a:t>
            </a:r>
            <a:r>
              <a:rPr sz="2400" dirty="0">
                <a:latin typeface="Arial"/>
                <a:cs typeface="Arial"/>
              </a:rPr>
              <a:t>because they could corrupt</a:t>
            </a:r>
            <a:r>
              <a:rPr sz="2400" spc="5" dirty="0">
                <a:latin typeface="Arial"/>
                <a:cs typeface="Arial"/>
              </a:rPr>
              <a:t> </a:t>
            </a:r>
            <a:r>
              <a:rPr sz="2400" spc="-10" dirty="0">
                <a:latin typeface="Arial"/>
                <a:cs typeface="Arial"/>
              </a:rPr>
              <a:t>memory.</a:t>
            </a:r>
            <a:endParaRPr sz="2400" dirty="0">
              <a:latin typeface="Arial"/>
              <a:cs typeface="Arial"/>
            </a:endParaRPr>
          </a:p>
          <a:p>
            <a:pPr marL="355600" marR="1139825" indent="-343535">
              <a:lnSpc>
                <a:spcPts val="2600"/>
              </a:lnSpc>
              <a:spcBef>
                <a:spcPts val="565"/>
              </a:spcBef>
              <a:buChar char="•"/>
              <a:tabLst>
                <a:tab pos="355600" algn="l"/>
                <a:tab pos="356235" algn="l"/>
              </a:tabLst>
            </a:pPr>
            <a:r>
              <a:rPr sz="2400" dirty="0">
                <a:latin typeface="Arial"/>
                <a:cs typeface="Arial"/>
              </a:rPr>
              <a:t>The </a:t>
            </a:r>
            <a:r>
              <a:rPr sz="2400" spc="-5" dirty="0">
                <a:latin typeface="Arial"/>
                <a:cs typeface="Arial"/>
              </a:rPr>
              <a:t>CPU </a:t>
            </a:r>
            <a:r>
              <a:rPr sz="2400" dirty="0">
                <a:latin typeface="Arial"/>
                <a:cs typeface="Arial"/>
              </a:rPr>
              <a:t>must </a:t>
            </a:r>
            <a:r>
              <a:rPr sz="2400" spc="-5" dirty="0">
                <a:latin typeface="Arial"/>
                <a:cs typeface="Arial"/>
              </a:rPr>
              <a:t>restrict </a:t>
            </a:r>
            <a:r>
              <a:rPr sz="2400" dirty="0">
                <a:latin typeface="Arial"/>
                <a:cs typeface="Arial"/>
              </a:rPr>
              <a:t>direct access </a:t>
            </a:r>
            <a:r>
              <a:rPr sz="2400" spc="-5" dirty="0">
                <a:latin typeface="Arial"/>
                <a:cs typeface="Arial"/>
              </a:rPr>
              <a:t>to </a:t>
            </a:r>
            <a:r>
              <a:rPr sz="2400" dirty="0" smtClean="0">
                <a:latin typeface="Arial"/>
                <a:cs typeface="Arial"/>
              </a:rPr>
              <a:t>memory</a:t>
            </a:r>
            <a:r>
              <a:rPr lang="tr-TR" sz="2400" dirty="0" smtClean="0">
                <a:latin typeface="Arial"/>
                <a:cs typeface="Arial"/>
              </a:rPr>
              <a:t> </a:t>
            </a:r>
            <a:r>
              <a:rPr sz="2400" dirty="0" smtClean="0">
                <a:latin typeface="Arial"/>
                <a:cs typeface="Arial"/>
              </a:rPr>
              <a:t>segments </a:t>
            </a:r>
            <a:r>
              <a:rPr sz="2400" spc="-5" dirty="0">
                <a:latin typeface="Arial"/>
                <a:cs typeface="Arial"/>
              </a:rPr>
              <a:t>and other </a:t>
            </a:r>
            <a:r>
              <a:rPr sz="2400" dirty="0">
                <a:latin typeface="Arial"/>
                <a:cs typeface="Arial"/>
              </a:rPr>
              <a:t>resources depending </a:t>
            </a:r>
            <a:r>
              <a:rPr sz="2400" spc="-5" dirty="0">
                <a:latin typeface="Arial"/>
                <a:cs typeface="Arial"/>
              </a:rPr>
              <a:t>on </a:t>
            </a:r>
            <a:r>
              <a:rPr sz="2400" spc="-10" dirty="0" smtClean="0">
                <a:latin typeface="Arial"/>
                <a:cs typeface="Arial"/>
              </a:rPr>
              <a:t>the</a:t>
            </a:r>
            <a:r>
              <a:rPr lang="tr-TR" sz="2400" spc="-10" dirty="0" smtClean="0">
                <a:latin typeface="Arial"/>
                <a:cs typeface="Arial"/>
              </a:rPr>
              <a:t> </a:t>
            </a:r>
            <a:r>
              <a:rPr sz="2400" dirty="0" smtClean="0">
                <a:latin typeface="Arial"/>
                <a:cs typeface="Arial"/>
              </a:rPr>
              <a:t>privilege </a:t>
            </a:r>
            <a:r>
              <a:rPr sz="2400" spc="-5" dirty="0">
                <a:latin typeface="Arial"/>
                <a:cs typeface="Arial"/>
              </a:rPr>
              <a:t>level </a:t>
            </a:r>
            <a:r>
              <a:rPr sz="2400" dirty="0">
                <a:latin typeface="Arial"/>
                <a:cs typeface="Arial"/>
              </a:rPr>
              <a:t>(Current Privilege </a:t>
            </a:r>
            <a:r>
              <a:rPr sz="2400" spc="-5" dirty="0">
                <a:latin typeface="Arial"/>
                <a:cs typeface="Arial"/>
              </a:rPr>
              <a:t>Level,</a:t>
            </a:r>
            <a:r>
              <a:rPr sz="2400" spc="-10" dirty="0">
                <a:latin typeface="Arial"/>
                <a:cs typeface="Arial"/>
              </a:rPr>
              <a:t> </a:t>
            </a:r>
            <a:r>
              <a:rPr sz="2400" dirty="0">
                <a:latin typeface="Arial"/>
                <a:cs typeface="Arial"/>
              </a:rPr>
              <a:t>CPL).</a:t>
            </a:r>
          </a:p>
          <a:p>
            <a:pPr>
              <a:lnSpc>
                <a:spcPct val="100000"/>
              </a:lnSpc>
              <a:spcBef>
                <a:spcPts val="10"/>
              </a:spcBef>
              <a:buFont typeface="Arial"/>
              <a:buChar char="•"/>
            </a:pPr>
            <a:endParaRPr sz="2950" dirty="0">
              <a:latin typeface="Arial"/>
              <a:cs typeface="Arial"/>
            </a:endParaRPr>
          </a:p>
          <a:p>
            <a:pPr marL="355600" indent="-343535">
              <a:lnSpc>
                <a:spcPts val="2740"/>
              </a:lnSpc>
              <a:buChar char="•"/>
              <a:tabLst>
                <a:tab pos="355600" algn="l"/>
                <a:tab pos="356235" algn="l"/>
              </a:tabLst>
            </a:pPr>
            <a:r>
              <a:rPr sz="2400" spc="-5" dirty="0">
                <a:latin typeface="Arial"/>
                <a:cs typeface="Arial"/>
              </a:rPr>
              <a:t>Question </a:t>
            </a:r>
            <a:r>
              <a:rPr sz="2400" dirty="0">
                <a:latin typeface="Arial"/>
                <a:cs typeface="Arial"/>
              </a:rPr>
              <a:t>1: How can a user process </a:t>
            </a:r>
            <a:r>
              <a:rPr sz="2400" spc="-5" dirty="0">
                <a:latin typeface="Arial"/>
                <a:cs typeface="Arial"/>
              </a:rPr>
              <a:t>execute</a:t>
            </a:r>
            <a:r>
              <a:rPr sz="2400" spc="-45" dirty="0">
                <a:latin typeface="Arial"/>
                <a:cs typeface="Arial"/>
              </a:rPr>
              <a:t> </a:t>
            </a:r>
            <a:r>
              <a:rPr sz="2400" dirty="0">
                <a:latin typeface="Arial"/>
                <a:cs typeface="Arial"/>
              </a:rPr>
              <a:t>instructions</a:t>
            </a:r>
          </a:p>
          <a:p>
            <a:pPr marL="355600">
              <a:lnSpc>
                <a:spcPts val="2740"/>
              </a:lnSpc>
            </a:pPr>
            <a:r>
              <a:rPr sz="2400" dirty="0">
                <a:latin typeface="Arial"/>
                <a:cs typeface="Arial"/>
              </a:rPr>
              <a:t>that require kernel mode, e.g. for </a:t>
            </a:r>
            <a:r>
              <a:rPr sz="2400" spc="-10" dirty="0">
                <a:latin typeface="Arial"/>
                <a:cs typeface="Arial"/>
              </a:rPr>
              <a:t>writing </a:t>
            </a:r>
            <a:r>
              <a:rPr sz="2400" dirty="0">
                <a:latin typeface="Arial"/>
                <a:cs typeface="Arial"/>
              </a:rPr>
              <a:t>to </a:t>
            </a:r>
            <a:r>
              <a:rPr sz="2400" spc="-5" dirty="0">
                <a:latin typeface="Arial"/>
                <a:cs typeface="Arial"/>
              </a:rPr>
              <a:t>memory</a:t>
            </a:r>
            <a:r>
              <a:rPr sz="2400" spc="-35" dirty="0">
                <a:latin typeface="Arial"/>
                <a:cs typeface="Arial"/>
              </a:rPr>
              <a:t> </a:t>
            </a:r>
            <a:r>
              <a:rPr sz="2400" spc="-5" dirty="0">
                <a:latin typeface="Arial"/>
                <a:cs typeface="Arial"/>
              </a:rPr>
              <a:t>?</a:t>
            </a:r>
            <a:endParaRPr sz="2400" dirty="0">
              <a:latin typeface="Arial"/>
              <a:cs typeface="Arial"/>
            </a:endParaRPr>
          </a:p>
          <a:p>
            <a:pPr marL="756920" lvl="1" indent="-287655">
              <a:lnSpc>
                <a:spcPct val="100000"/>
              </a:lnSpc>
              <a:spcBef>
                <a:spcPts val="240"/>
              </a:spcBef>
              <a:buChar char="–"/>
              <a:tabLst>
                <a:tab pos="756920" algn="l"/>
                <a:tab pos="757555" algn="l"/>
              </a:tabLst>
            </a:pPr>
            <a:r>
              <a:rPr sz="2000" spc="-5" dirty="0">
                <a:latin typeface="Arial"/>
                <a:cs typeface="Arial"/>
              </a:rPr>
              <a:t>Answer: </a:t>
            </a:r>
            <a:r>
              <a:rPr sz="2000" spc="5" dirty="0">
                <a:latin typeface="Arial"/>
                <a:cs typeface="Arial"/>
              </a:rPr>
              <a:t>The </a:t>
            </a:r>
            <a:r>
              <a:rPr sz="2000" spc="-5" dirty="0">
                <a:latin typeface="Arial"/>
                <a:cs typeface="Arial"/>
              </a:rPr>
              <a:t>CPU </a:t>
            </a:r>
            <a:r>
              <a:rPr sz="2000" dirty="0">
                <a:latin typeface="Arial"/>
                <a:cs typeface="Arial"/>
              </a:rPr>
              <a:t>must </a:t>
            </a:r>
            <a:r>
              <a:rPr sz="2000" spc="-5" dirty="0">
                <a:latin typeface="Arial"/>
                <a:cs typeface="Arial"/>
              </a:rPr>
              <a:t>switch between </a:t>
            </a:r>
            <a:r>
              <a:rPr sz="2000" spc="-10" dirty="0">
                <a:latin typeface="Arial"/>
                <a:cs typeface="Arial"/>
              </a:rPr>
              <a:t>privilege</a:t>
            </a:r>
            <a:r>
              <a:rPr sz="2000" spc="5" dirty="0">
                <a:latin typeface="Arial"/>
                <a:cs typeface="Arial"/>
              </a:rPr>
              <a:t> </a:t>
            </a:r>
            <a:r>
              <a:rPr sz="2000" spc="-5" dirty="0">
                <a:latin typeface="Arial"/>
                <a:cs typeface="Arial"/>
              </a:rPr>
              <a:t>levels</a:t>
            </a:r>
            <a:endParaRPr sz="2000" dirty="0">
              <a:latin typeface="Arial"/>
              <a:cs typeface="Arial"/>
            </a:endParaRPr>
          </a:p>
          <a:p>
            <a:pPr marL="355600" indent="-343535">
              <a:lnSpc>
                <a:spcPct val="100000"/>
              </a:lnSpc>
              <a:spcBef>
                <a:spcPts val="280"/>
              </a:spcBef>
              <a:buChar char="•"/>
              <a:tabLst>
                <a:tab pos="355600" algn="l"/>
                <a:tab pos="356235" algn="l"/>
              </a:tabLst>
            </a:pPr>
            <a:r>
              <a:rPr sz="2400" spc="-5" dirty="0">
                <a:latin typeface="Arial"/>
                <a:cs typeface="Arial"/>
              </a:rPr>
              <a:t>Question </a:t>
            </a:r>
            <a:r>
              <a:rPr sz="2400" dirty="0">
                <a:latin typeface="Arial"/>
                <a:cs typeface="Arial"/>
              </a:rPr>
              <a:t>2: </a:t>
            </a:r>
            <a:r>
              <a:rPr sz="2400" spc="-5" dirty="0">
                <a:latin typeface="Arial"/>
                <a:cs typeface="Arial"/>
              </a:rPr>
              <a:t>How </a:t>
            </a:r>
            <a:r>
              <a:rPr sz="2400" dirty="0">
                <a:latin typeface="Arial"/>
                <a:cs typeface="Arial"/>
              </a:rPr>
              <a:t>should </a:t>
            </a:r>
            <a:r>
              <a:rPr sz="2400" spc="-5" dirty="0">
                <a:latin typeface="Arial"/>
                <a:cs typeface="Arial"/>
              </a:rPr>
              <a:t>privilege levels be</a:t>
            </a:r>
            <a:r>
              <a:rPr sz="2400" spc="45" dirty="0">
                <a:latin typeface="Arial"/>
                <a:cs typeface="Arial"/>
              </a:rPr>
              <a:t> </a:t>
            </a:r>
            <a:r>
              <a:rPr sz="2400" spc="-10" dirty="0">
                <a:latin typeface="Arial"/>
                <a:cs typeface="Arial"/>
              </a:rPr>
              <a:t>switched?</a:t>
            </a:r>
            <a:endParaRPr sz="2400" dirty="0">
              <a:latin typeface="Arial"/>
              <a:cs typeface="Arial"/>
            </a:endParaRPr>
          </a:p>
          <a:p>
            <a:pPr marL="756920" lvl="1" indent="-287655">
              <a:lnSpc>
                <a:spcPct val="100000"/>
              </a:lnSpc>
              <a:spcBef>
                <a:spcPts val="260"/>
              </a:spcBef>
              <a:buChar char="–"/>
              <a:tabLst>
                <a:tab pos="756920" algn="l"/>
                <a:tab pos="757555" algn="l"/>
              </a:tabLst>
            </a:pPr>
            <a:r>
              <a:rPr sz="2000" spc="-5" dirty="0">
                <a:latin typeface="Arial"/>
                <a:cs typeface="Arial"/>
              </a:rPr>
              <a:t>Answer: </a:t>
            </a:r>
            <a:r>
              <a:rPr sz="2000" dirty="0">
                <a:latin typeface="Arial"/>
                <a:cs typeface="Arial"/>
              </a:rPr>
              <a:t>Through Controlled </a:t>
            </a:r>
            <a:r>
              <a:rPr sz="2000" spc="-5" dirty="0">
                <a:latin typeface="Arial"/>
                <a:cs typeface="Arial"/>
              </a:rPr>
              <a:t>invocation </a:t>
            </a:r>
            <a:r>
              <a:rPr sz="2000" dirty="0">
                <a:latin typeface="Arial"/>
                <a:cs typeface="Arial"/>
              </a:rPr>
              <a:t>of code</a:t>
            </a:r>
            <a:r>
              <a:rPr sz="2000" spc="-85" dirty="0">
                <a:latin typeface="Arial"/>
                <a:cs typeface="Arial"/>
              </a:rPr>
              <a:t> </a:t>
            </a:r>
            <a:r>
              <a:rPr sz="2000" dirty="0">
                <a:latin typeface="Arial"/>
                <a:cs typeface="Arial"/>
              </a:rPr>
              <a:t>segments</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547" y="147573"/>
            <a:ext cx="8142605" cy="574040"/>
          </a:xfrm>
          <a:prstGeom prst="rect">
            <a:avLst/>
          </a:prstGeom>
        </p:spPr>
        <p:txBody>
          <a:bodyPr vert="horz" wrap="square" lIns="0" tIns="12700" rIns="0" bIns="0" rtlCol="0">
            <a:spAutoFit/>
          </a:bodyPr>
          <a:lstStyle/>
          <a:p>
            <a:pPr marL="12700">
              <a:lnSpc>
                <a:spcPct val="100000"/>
              </a:lnSpc>
              <a:spcBef>
                <a:spcPts val="100"/>
              </a:spcBef>
            </a:pPr>
            <a:r>
              <a:rPr spc="-5" dirty="0">
                <a:solidFill>
                  <a:srgbClr val="000000"/>
                </a:solidFill>
                <a:latin typeface="Trebuchet MS"/>
                <a:cs typeface="Trebuchet MS"/>
              </a:rPr>
              <a:t>Controlled Invocation </a:t>
            </a:r>
            <a:r>
              <a:rPr dirty="0">
                <a:solidFill>
                  <a:srgbClr val="000000"/>
                </a:solidFill>
                <a:latin typeface="Trebuchet MS"/>
                <a:cs typeface="Trebuchet MS"/>
              </a:rPr>
              <a:t>of </a:t>
            </a:r>
            <a:r>
              <a:rPr spc="-5" dirty="0">
                <a:solidFill>
                  <a:srgbClr val="000000"/>
                </a:solidFill>
                <a:latin typeface="Trebuchet MS"/>
                <a:cs typeface="Trebuchet MS"/>
              </a:rPr>
              <a:t>code segments</a:t>
            </a:r>
          </a:p>
        </p:txBody>
      </p:sp>
      <p:sp>
        <p:nvSpPr>
          <p:cNvPr id="3" name="object 3"/>
          <p:cNvSpPr txBox="1"/>
          <p:nvPr/>
        </p:nvSpPr>
        <p:spPr>
          <a:xfrm>
            <a:off x="760094" y="1922462"/>
            <a:ext cx="908685"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Arial"/>
                <a:cs typeface="Arial"/>
              </a:rPr>
              <a:t>Ring</a:t>
            </a:r>
            <a:r>
              <a:rPr sz="2400" spc="-80" dirty="0">
                <a:latin typeface="Arial"/>
                <a:cs typeface="Arial"/>
              </a:rPr>
              <a:t> </a:t>
            </a:r>
            <a:r>
              <a:rPr sz="2400" dirty="0">
                <a:latin typeface="Arial"/>
                <a:cs typeface="Arial"/>
              </a:rPr>
              <a:t>3</a:t>
            </a:r>
            <a:endParaRPr sz="2400">
              <a:latin typeface="Arial"/>
              <a:cs typeface="Arial"/>
            </a:endParaRPr>
          </a:p>
        </p:txBody>
      </p:sp>
      <p:sp>
        <p:nvSpPr>
          <p:cNvPr id="4" name="object 4"/>
          <p:cNvSpPr txBox="1"/>
          <p:nvPr/>
        </p:nvSpPr>
        <p:spPr>
          <a:xfrm>
            <a:off x="5816600" y="3738879"/>
            <a:ext cx="2087880" cy="647700"/>
          </a:xfrm>
          <a:prstGeom prst="rect">
            <a:avLst/>
          </a:prstGeom>
          <a:solidFill>
            <a:srgbClr val="FFC000"/>
          </a:solidFill>
          <a:ln w="25400">
            <a:solidFill>
              <a:srgbClr val="88A3A7"/>
            </a:solidFill>
          </a:ln>
        </p:spPr>
        <p:txBody>
          <a:bodyPr vert="horz" wrap="square" lIns="0" tIns="12700" rIns="0" bIns="0" rtlCol="0">
            <a:spAutoFit/>
          </a:bodyPr>
          <a:lstStyle/>
          <a:p>
            <a:pPr algn="ctr">
              <a:lnSpc>
                <a:spcPct val="100000"/>
              </a:lnSpc>
              <a:spcBef>
                <a:spcPts val="100"/>
              </a:spcBef>
            </a:pPr>
            <a:r>
              <a:rPr sz="2000" dirty="0">
                <a:latin typeface="Arial"/>
                <a:cs typeface="Arial"/>
              </a:rPr>
              <a:t>Kernel</a:t>
            </a:r>
            <a:endParaRPr sz="2000">
              <a:latin typeface="Arial"/>
              <a:cs typeface="Arial"/>
            </a:endParaRPr>
          </a:p>
          <a:p>
            <a:pPr algn="ctr">
              <a:lnSpc>
                <a:spcPct val="100000"/>
              </a:lnSpc>
            </a:pPr>
            <a:r>
              <a:rPr sz="2000" dirty="0">
                <a:latin typeface="Arial"/>
                <a:cs typeface="Arial"/>
              </a:rPr>
              <a:t>Code</a:t>
            </a:r>
            <a:r>
              <a:rPr sz="2000" spc="-35" dirty="0">
                <a:latin typeface="Arial"/>
                <a:cs typeface="Arial"/>
              </a:rPr>
              <a:t> </a:t>
            </a:r>
            <a:r>
              <a:rPr sz="2000" dirty="0">
                <a:latin typeface="Arial"/>
                <a:cs typeface="Arial"/>
              </a:rPr>
              <a:t>Segments</a:t>
            </a:r>
            <a:endParaRPr sz="2000">
              <a:latin typeface="Arial"/>
              <a:cs typeface="Arial"/>
            </a:endParaRPr>
          </a:p>
        </p:txBody>
      </p:sp>
      <p:sp>
        <p:nvSpPr>
          <p:cNvPr id="5" name="object 5"/>
          <p:cNvSpPr txBox="1"/>
          <p:nvPr/>
        </p:nvSpPr>
        <p:spPr>
          <a:xfrm>
            <a:off x="2169160" y="1785620"/>
            <a:ext cx="2087880" cy="647700"/>
          </a:xfrm>
          <a:prstGeom prst="rect">
            <a:avLst/>
          </a:prstGeom>
          <a:solidFill>
            <a:srgbClr val="00FF99"/>
          </a:solidFill>
          <a:ln w="25400">
            <a:solidFill>
              <a:srgbClr val="88A3A7"/>
            </a:solidFill>
          </a:ln>
        </p:spPr>
        <p:txBody>
          <a:bodyPr vert="horz" wrap="square" lIns="0" tIns="10795" rIns="0" bIns="0" rtlCol="0">
            <a:spAutoFit/>
          </a:bodyPr>
          <a:lstStyle/>
          <a:p>
            <a:pPr marL="317500" marR="67310" indent="-241300">
              <a:lnSpc>
                <a:spcPct val="100000"/>
              </a:lnSpc>
              <a:spcBef>
                <a:spcPts val="85"/>
              </a:spcBef>
            </a:pPr>
            <a:r>
              <a:rPr sz="2000" dirty="0">
                <a:latin typeface="Arial"/>
                <a:cs typeface="Arial"/>
              </a:rPr>
              <a:t>Code segment</a:t>
            </a:r>
            <a:r>
              <a:rPr sz="2000" spc="-110" dirty="0">
                <a:latin typeface="Arial"/>
                <a:cs typeface="Arial"/>
              </a:rPr>
              <a:t> </a:t>
            </a:r>
            <a:r>
              <a:rPr sz="2000" spc="5" dirty="0" smtClean="0">
                <a:latin typeface="Arial"/>
                <a:cs typeface="Arial"/>
              </a:rPr>
              <a:t>of</a:t>
            </a:r>
            <a:r>
              <a:rPr lang="tr-TR" sz="2000" spc="5" dirty="0" smtClean="0">
                <a:latin typeface="Arial"/>
                <a:cs typeface="Arial"/>
              </a:rPr>
              <a:t> </a:t>
            </a:r>
            <a:r>
              <a:rPr sz="2000" dirty="0" smtClean="0">
                <a:latin typeface="Arial"/>
                <a:cs typeface="Arial"/>
              </a:rPr>
              <a:t>user</a:t>
            </a:r>
            <a:r>
              <a:rPr sz="2000" spc="-40" dirty="0" smtClean="0">
                <a:latin typeface="Arial"/>
                <a:cs typeface="Arial"/>
              </a:rPr>
              <a:t> </a:t>
            </a:r>
            <a:r>
              <a:rPr sz="2000" dirty="0">
                <a:latin typeface="Arial"/>
                <a:cs typeface="Arial"/>
              </a:rPr>
              <a:t>process</a:t>
            </a:r>
          </a:p>
        </p:txBody>
      </p:sp>
      <p:sp>
        <p:nvSpPr>
          <p:cNvPr id="6" name="object 6"/>
          <p:cNvSpPr/>
          <p:nvPr/>
        </p:nvSpPr>
        <p:spPr>
          <a:xfrm>
            <a:off x="615950" y="2574289"/>
            <a:ext cx="7199630" cy="0"/>
          </a:xfrm>
          <a:custGeom>
            <a:avLst/>
            <a:gdLst/>
            <a:ahLst/>
            <a:cxnLst/>
            <a:rect l="l" t="t" r="r" b="b"/>
            <a:pathLst>
              <a:path w="7199630">
                <a:moveTo>
                  <a:pt x="0" y="0"/>
                </a:moveTo>
                <a:lnTo>
                  <a:pt x="7199249" y="0"/>
                </a:lnTo>
              </a:path>
            </a:pathLst>
          </a:custGeom>
          <a:ln w="27940">
            <a:solidFill>
              <a:srgbClr val="000000"/>
            </a:solidFill>
            <a:prstDash val="lgDash"/>
          </a:ln>
        </p:spPr>
        <p:txBody>
          <a:bodyPr wrap="square" lIns="0" tIns="0" rIns="0" bIns="0" rtlCol="0"/>
          <a:lstStyle/>
          <a:p>
            <a:endParaRPr/>
          </a:p>
        </p:txBody>
      </p:sp>
      <p:sp>
        <p:nvSpPr>
          <p:cNvPr id="7" name="object 7"/>
          <p:cNvSpPr/>
          <p:nvPr/>
        </p:nvSpPr>
        <p:spPr>
          <a:xfrm>
            <a:off x="618490" y="4527550"/>
            <a:ext cx="7199630" cy="0"/>
          </a:xfrm>
          <a:custGeom>
            <a:avLst/>
            <a:gdLst/>
            <a:ahLst/>
            <a:cxnLst/>
            <a:rect l="l" t="t" r="r" b="b"/>
            <a:pathLst>
              <a:path w="7199630">
                <a:moveTo>
                  <a:pt x="0" y="0"/>
                </a:moveTo>
                <a:lnTo>
                  <a:pt x="7199249" y="0"/>
                </a:lnTo>
              </a:path>
            </a:pathLst>
          </a:custGeom>
          <a:ln w="27940">
            <a:solidFill>
              <a:srgbClr val="000000"/>
            </a:solidFill>
            <a:prstDash val="lgDash"/>
          </a:ln>
        </p:spPr>
        <p:txBody>
          <a:bodyPr wrap="square" lIns="0" tIns="0" rIns="0" bIns="0" rtlCol="0"/>
          <a:lstStyle/>
          <a:p>
            <a:endParaRPr/>
          </a:p>
        </p:txBody>
      </p:sp>
      <p:sp>
        <p:nvSpPr>
          <p:cNvPr id="8" name="object 8"/>
          <p:cNvSpPr txBox="1"/>
          <p:nvPr/>
        </p:nvSpPr>
        <p:spPr>
          <a:xfrm>
            <a:off x="5963920" y="1788160"/>
            <a:ext cx="1653539" cy="647700"/>
          </a:xfrm>
          <a:prstGeom prst="rect">
            <a:avLst/>
          </a:prstGeom>
          <a:solidFill>
            <a:srgbClr val="00FF99"/>
          </a:solidFill>
          <a:ln w="25400">
            <a:solidFill>
              <a:srgbClr val="88A3A7"/>
            </a:solidFill>
          </a:ln>
        </p:spPr>
        <p:txBody>
          <a:bodyPr vert="horz" wrap="square" lIns="0" tIns="163830" rIns="0" bIns="0" rtlCol="0">
            <a:spAutoFit/>
          </a:bodyPr>
          <a:lstStyle/>
          <a:p>
            <a:pPr marL="295275">
              <a:lnSpc>
                <a:spcPct val="100000"/>
              </a:lnSpc>
              <a:spcBef>
                <a:spcPts val="1290"/>
              </a:spcBef>
            </a:pPr>
            <a:r>
              <a:rPr sz="2000" spc="-5" dirty="0">
                <a:latin typeface="Arial"/>
                <a:cs typeface="Arial"/>
              </a:rPr>
              <a:t>Call</a:t>
            </a:r>
            <a:r>
              <a:rPr sz="2000" dirty="0">
                <a:latin typeface="Arial"/>
                <a:cs typeface="Arial"/>
              </a:rPr>
              <a:t> Gate</a:t>
            </a:r>
            <a:endParaRPr sz="2000">
              <a:latin typeface="Arial"/>
              <a:cs typeface="Arial"/>
            </a:endParaRPr>
          </a:p>
        </p:txBody>
      </p:sp>
      <p:sp>
        <p:nvSpPr>
          <p:cNvPr id="9" name="object 9"/>
          <p:cNvSpPr txBox="1"/>
          <p:nvPr/>
        </p:nvSpPr>
        <p:spPr>
          <a:xfrm>
            <a:off x="748982" y="2843466"/>
            <a:ext cx="4467225" cy="391795"/>
          </a:xfrm>
          <a:prstGeom prst="rect">
            <a:avLst/>
          </a:prstGeom>
        </p:spPr>
        <p:txBody>
          <a:bodyPr vert="horz" wrap="square" lIns="0" tIns="12700" rIns="0" bIns="0" rtlCol="0">
            <a:spAutoFit/>
          </a:bodyPr>
          <a:lstStyle/>
          <a:p>
            <a:pPr marL="12700">
              <a:lnSpc>
                <a:spcPct val="100000"/>
              </a:lnSpc>
              <a:spcBef>
                <a:spcPts val="100"/>
              </a:spcBef>
              <a:tabLst>
                <a:tab pos="1756410" algn="l"/>
              </a:tabLst>
            </a:pPr>
            <a:r>
              <a:rPr sz="2400" dirty="0">
                <a:latin typeface="Arial"/>
                <a:cs typeface="Arial"/>
              </a:rPr>
              <a:t>Rings 1</a:t>
            </a:r>
            <a:r>
              <a:rPr sz="2400" spc="-5" dirty="0">
                <a:latin typeface="Arial"/>
                <a:cs typeface="Arial"/>
              </a:rPr>
              <a:t> </a:t>
            </a:r>
            <a:r>
              <a:rPr sz="2400" dirty="0">
                <a:latin typeface="Arial"/>
                <a:cs typeface="Arial"/>
              </a:rPr>
              <a:t>&amp;</a:t>
            </a:r>
            <a:r>
              <a:rPr sz="2400" spc="-10" dirty="0">
                <a:latin typeface="Arial"/>
                <a:cs typeface="Arial"/>
              </a:rPr>
              <a:t> </a:t>
            </a:r>
            <a:r>
              <a:rPr sz="2400" dirty="0">
                <a:latin typeface="Arial"/>
                <a:cs typeface="Arial"/>
              </a:rPr>
              <a:t>2	(no code</a:t>
            </a:r>
            <a:r>
              <a:rPr sz="2400" spc="-75" dirty="0">
                <a:latin typeface="Arial"/>
                <a:cs typeface="Arial"/>
              </a:rPr>
              <a:t> </a:t>
            </a:r>
            <a:r>
              <a:rPr sz="2400" dirty="0">
                <a:latin typeface="Arial"/>
                <a:cs typeface="Arial"/>
              </a:rPr>
              <a:t>segments)</a:t>
            </a:r>
            <a:endParaRPr sz="2400">
              <a:latin typeface="Arial"/>
              <a:cs typeface="Arial"/>
            </a:endParaRPr>
          </a:p>
        </p:txBody>
      </p:sp>
      <p:sp>
        <p:nvSpPr>
          <p:cNvPr id="10" name="object 10"/>
          <p:cNvSpPr txBox="1"/>
          <p:nvPr/>
        </p:nvSpPr>
        <p:spPr>
          <a:xfrm>
            <a:off x="748982" y="3811270"/>
            <a:ext cx="909319"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a:cs typeface="Arial"/>
              </a:rPr>
              <a:t>Ring</a:t>
            </a:r>
            <a:r>
              <a:rPr sz="2400" spc="-70" dirty="0">
                <a:latin typeface="Arial"/>
                <a:cs typeface="Arial"/>
              </a:rPr>
              <a:t> </a:t>
            </a:r>
            <a:r>
              <a:rPr sz="2400" spc="-5" dirty="0">
                <a:latin typeface="Arial"/>
                <a:cs typeface="Arial"/>
              </a:rPr>
              <a:t>0</a:t>
            </a:r>
            <a:endParaRPr sz="2400">
              <a:latin typeface="Arial"/>
              <a:cs typeface="Arial"/>
            </a:endParaRPr>
          </a:p>
        </p:txBody>
      </p:sp>
      <p:sp>
        <p:nvSpPr>
          <p:cNvPr id="11" name="object 11"/>
          <p:cNvSpPr txBox="1"/>
          <p:nvPr/>
        </p:nvSpPr>
        <p:spPr>
          <a:xfrm>
            <a:off x="752157" y="4737417"/>
            <a:ext cx="1010919"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Arial"/>
                <a:cs typeface="Arial"/>
              </a:rPr>
              <a:t>Ring</a:t>
            </a:r>
            <a:r>
              <a:rPr sz="2400" spc="-80" dirty="0">
                <a:latin typeface="Arial"/>
                <a:cs typeface="Arial"/>
              </a:rPr>
              <a:t> </a:t>
            </a:r>
            <a:r>
              <a:rPr sz="2400" dirty="0">
                <a:latin typeface="Arial"/>
                <a:cs typeface="Arial"/>
              </a:rPr>
              <a:t>-1</a:t>
            </a:r>
            <a:endParaRPr sz="2400">
              <a:latin typeface="Arial"/>
              <a:cs typeface="Arial"/>
            </a:endParaRPr>
          </a:p>
        </p:txBody>
      </p:sp>
      <p:grpSp>
        <p:nvGrpSpPr>
          <p:cNvPr id="12" name="object 12"/>
          <p:cNvGrpSpPr/>
          <p:nvPr/>
        </p:nvGrpSpPr>
        <p:grpSpPr>
          <a:xfrm>
            <a:off x="4257040" y="1729739"/>
            <a:ext cx="1704975" cy="350520"/>
            <a:chOff x="4257040" y="1729739"/>
            <a:chExt cx="1704975" cy="350520"/>
          </a:xfrm>
        </p:grpSpPr>
        <p:sp>
          <p:nvSpPr>
            <p:cNvPr id="13" name="object 13"/>
            <p:cNvSpPr/>
            <p:nvPr/>
          </p:nvSpPr>
          <p:spPr>
            <a:xfrm>
              <a:off x="4257040" y="1838832"/>
              <a:ext cx="1704975" cy="112395"/>
            </a:xfrm>
            <a:custGeom>
              <a:avLst/>
              <a:gdLst/>
              <a:ahLst/>
              <a:cxnLst/>
              <a:rect l="l" t="t" r="r" b="b"/>
              <a:pathLst>
                <a:path w="1704975" h="112394">
                  <a:moveTo>
                    <a:pt x="1664679" y="56006"/>
                  </a:moveTo>
                  <a:lnTo>
                    <a:pt x="1598676" y="94487"/>
                  </a:lnTo>
                  <a:lnTo>
                    <a:pt x="1597025" y="100711"/>
                  </a:lnTo>
                  <a:lnTo>
                    <a:pt x="1599819" y="105537"/>
                  </a:lnTo>
                  <a:lnTo>
                    <a:pt x="1602739" y="110362"/>
                  </a:lnTo>
                  <a:lnTo>
                    <a:pt x="1608963" y="112013"/>
                  </a:lnTo>
                  <a:lnTo>
                    <a:pt x="1687564" y="66166"/>
                  </a:lnTo>
                  <a:lnTo>
                    <a:pt x="1684909" y="66166"/>
                  </a:lnTo>
                  <a:lnTo>
                    <a:pt x="1684909" y="64769"/>
                  </a:lnTo>
                  <a:lnTo>
                    <a:pt x="1679702" y="64769"/>
                  </a:lnTo>
                  <a:lnTo>
                    <a:pt x="1664679" y="56006"/>
                  </a:lnTo>
                  <a:close/>
                </a:path>
                <a:path w="1704975" h="112394">
                  <a:moveTo>
                    <a:pt x="1647262" y="45846"/>
                  </a:moveTo>
                  <a:lnTo>
                    <a:pt x="0" y="45846"/>
                  </a:lnTo>
                  <a:lnTo>
                    <a:pt x="0" y="66166"/>
                  </a:lnTo>
                  <a:lnTo>
                    <a:pt x="1647262" y="66166"/>
                  </a:lnTo>
                  <a:lnTo>
                    <a:pt x="1664679" y="56006"/>
                  </a:lnTo>
                  <a:lnTo>
                    <a:pt x="1647262" y="45846"/>
                  </a:lnTo>
                  <a:close/>
                </a:path>
                <a:path w="1704975" h="112394">
                  <a:moveTo>
                    <a:pt x="1687564" y="45846"/>
                  </a:moveTo>
                  <a:lnTo>
                    <a:pt x="1684909" y="45846"/>
                  </a:lnTo>
                  <a:lnTo>
                    <a:pt x="1684909" y="66166"/>
                  </a:lnTo>
                  <a:lnTo>
                    <a:pt x="1687564" y="66166"/>
                  </a:lnTo>
                  <a:lnTo>
                    <a:pt x="1704975" y="56006"/>
                  </a:lnTo>
                  <a:lnTo>
                    <a:pt x="1687564" y="45846"/>
                  </a:lnTo>
                  <a:close/>
                </a:path>
                <a:path w="1704975" h="112394">
                  <a:moveTo>
                    <a:pt x="1679702" y="47243"/>
                  </a:moveTo>
                  <a:lnTo>
                    <a:pt x="1664679" y="56006"/>
                  </a:lnTo>
                  <a:lnTo>
                    <a:pt x="1679702" y="64769"/>
                  </a:lnTo>
                  <a:lnTo>
                    <a:pt x="1679702" y="47243"/>
                  </a:lnTo>
                  <a:close/>
                </a:path>
                <a:path w="1704975" h="112394">
                  <a:moveTo>
                    <a:pt x="1684909" y="47243"/>
                  </a:moveTo>
                  <a:lnTo>
                    <a:pt x="1679702" y="47243"/>
                  </a:lnTo>
                  <a:lnTo>
                    <a:pt x="1679702" y="64769"/>
                  </a:lnTo>
                  <a:lnTo>
                    <a:pt x="1684909" y="64769"/>
                  </a:lnTo>
                  <a:lnTo>
                    <a:pt x="1684909" y="47243"/>
                  </a:lnTo>
                  <a:close/>
                </a:path>
                <a:path w="1704975" h="112394">
                  <a:moveTo>
                    <a:pt x="1608963" y="0"/>
                  </a:moveTo>
                  <a:lnTo>
                    <a:pt x="1602739" y="1650"/>
                  </a:lnTo>
                  <a:lnTo>
                    <a:pt x="1599819" y="6476"/>
                  </a:lnTo>
                  <a:lnTo>
                    <a:pt x="1597025" y="11302"/>
                  </a:lnTo>
                  <a:lnTo>
                    <a:pt x="1598676" y="17525"/>
                  </a:lnTo>
                  <a:lnTo>
                    <a:pt x="1664679" y="56006"/>
                  </a:lnTo>
                  <a:lnTo>
                    <a:pt x="1679702" y="47243"/>
                  </a:lnTo>
                  <a:lnTo>
                    <a:pt x="1684909" y="47243"/>
                  </a:lnTo>
                  <a:lnTo>
                    <a:pt x="1684909" y="45846"/>
                  </a:lnTo>
                  <a:lnTo>
                    <a:pt x="1687564" y="45846"/>
                  </a:lnTo>
                  <a:lnTo>
                    <a:pt x="1608963" y="0"/>
                  </a:lnTo>
                  <a:close/>
                </a:path>
              </a:pathLst>
            </a:custGeom>
            <a:solidFill>
              <a:srgbClr val="000000"/>
            </a:solidFill>
          </p:spPr>
          <p:txBody>
            <a:bodyPr wrap="square" lIns="0" tIns="0" rIns="0" bIns="0" rtlCol="0"/>
            <a:lstStyle/>
            <a:p>
              <a:endParaRPr/>
            </a:p>
          </p:txBody>
        </p:sp>
        <p:sp>
          <p:nvSpPr>
            <p:cNvPr id="14" name="object 14"/>
            <p:cNvSpPr/>
            <p:nvPr/>
          </p:nvSpPr>
          <p:spPr>
            <a:xfrm>
              <a:off x="5069840" y="1742439"/>
              <a:ext cx="325120" cy="325120"/>
            </a:xfrm>
            <a:custGeom>
              <a:avLst/>
              <a:gdLst/>
              <a:ahLst/>
              <a:cxnLst/>
              <a:rect l="l" t="t" r="r" b="b"/>
              <a:pathLst>
                <a:path w="325120" h="325119">
                  <a:moveTo>
                    <a:pt x="162560" y="0"/>
                  </a:moveTo>
                  <a:lnTo>
                    <a:pt x="119341" y="5806"/>
                  </a:lnTo>
                  <a:lnTo>
                    <a:pt x="80508" y="22192"/>
                  </a:lnTo>
                  <a:lnTo>
                    <a:pt x="47609" y="47609"/>
                  </a:lnTo>
                  <a:lnTo>
                    <a:pt x="22192" y="80508"/>
                  </a:lnTo>
                  <a:lnTo>
                    <a:pt x="5806" y="119341"/>
                  </a:lnTo>
                  <a:lnTo>
                    <a:pt x="0" y="162560"/>
                  </a:lnTo>
                  <a:lnTo>
                    <a:pt x="5806" y="205778"/>
                  </a:lnTo>
                  <a:lnTo>
                    <a:pt x="22192" y="244611"/>
                  </a:lnTo>
                  <a:lnTo>
                    <a:pt x="47609" y="277510"/>
                  </a:lnTo>
                  <a:lnTo>
                    <a:pt x="80508" y="302927"/>
                  </a:lnTo>
                  <a:lnTo>
                    <a:pt x="119341" y="319313"/>
                  </a:lnTo>
                  <a:lnTo>
                    <a:pt x="162560" y="325120"/>
                  </a:lnTo>
                  <a:lnTo>
                    <a:pt x="205778" y="319313"/>
                  </a:lnTo>
                  <a:lnTo>
                    <a:pt x="244611" y="302927"/>
                  </a:lnTo>
                  <a:lnTo>
                    <a:pt x="277510" y="277510"/>
                  </a:lnTo>
                  <a:lnTo>
                    <a:pt x="302927" y="244611"/>
                  </a:lnTo>
                  <a:lnTo>
                    <a:pt x="319313" y="205778"/>
                  </a:lnTo>
                  <a:lnTo>
                    <a:pt x="325120" y="162560"/>
                  </a:lnTo>
                  <a:lnTo>
                    <a:pt x="319313" y="119341"/>
                  </a:lnTo>
                  <a:lnTo>
                    <a:pt x="302927" y="80508"/>
                  </a:lnTo>
                  <a:lnTo>
                    <a:pt x="277510" y="47609"/>
                  </a:lnTo>
                  <a:lnTo>
                    <a:pt x="244611" y="22192"/>
                  </a:lnTo>
                  <a:lnTo>
                    <a:pt x="205778" y="5806"/>
                  </a:lnTo>
                  <a:lnTo>
                    <a:pt x="162560" y="0"/>
                  </a:lnTo>
                  <a:close/>
                </a:path>
              </a:pathLst>
            </a:custGeom>
            <a:solidFill>
              <a:srgbClr val="FFFFFF"/>
            </a:solidFill>
          </p:spPr>
          <p:txBody>
            <a:bodyPr wrap="square" lIns="0" tIns="0" rIns="0" bIns="0" rtlCol="0"/>
            <a:lstStyle/>
            <a:p>
              <a:endParaRPr/>
            </a:p>
          </p:txBody>
        </p:sp>
        <p:sp>
          <p:nvSpPr>
            <p:cNvPr id="15" name="object 15"/>
            <p:cNvSpPr/>
            <p:nvPr/>
          </p:nvSpPr>
          <p:spPr>
            <a:xfrm>
              <a:off x="5069840" y="1742439"/>
              <a:ext cx="325120" cy="325120"/>
            </a:xfrm>
            <a:custGeom>
              <a:avLst/>
              <a:gdLst/>
              <a:ahLst/>
              <a:cxnLst/>
              <a:rect l="l" t="t" r="r" b="b"/>
              <a:pathLst>
                <a:path w="325120" h="325119">
                  <a:moveTo>
                    <a:pt x="0" y="162560"/>
                  </a:moveTo>
                  <a:lnTo>
                    <a:pt x="5806" y="119341"/>
                  </a:lnTo>
                  <a:lnTo>
                    <a:pt x="22192" y="80508"/>
                  </a:lnTo>
                  <a:lnTo>
                    <a:pt x="47609" y="47609"/>
                  </a:lnTo>
                  <a:lnTo>
                    <a:pt x="80508" y="22192"/>
                  </a:lnTo>
                  <a:lnTo>
                    <a:pt x="119341" y="5806"/>
                  </a:lnTo>
                  <a:lnTo>
                    <a:pt x="162560" y="0"/>
                  </a:lnTo>
                  <a:lnTo>
                    <a:pt x="205778" y="5806"/>
                  </a:lnTo>
                  <a:lnTo>
                    <a:pt x="244611" y="22192"/>
                  </a:lnTo>
                  <a:lnTo>
                    <a:pt x="277510" y="47609"/>
                  </a:lnTo>
                  <a:lnTo>
                    <a:pt x="302927" y="80508"/>
                  </a:lnTo>
                  <a:lnTo>
                    <a:pt x="319313" y="119341"/>
                  </a:lnTo>
                  <a:lnTo>
                    <a:pt x="325120" y="162560"/>
                  </a:lnTo>
                  <a:lnTo>
                    <a:pt x="319313" y="205778"/>
                  </a:lnTo>
                  <a:lnTo>
                    <a:pt x="302927" y="244611"/>
                  </a:lnTo>
                  <a:lnTo>
                    <a:pt x="277510" y="277510"/>
                  </a:lnTo>
                  <a:lnTo>
                    <a:pt x="244611" y="302927"/>
                  </a:lnTo>
                  <a:lnTo>
                    <a:pt x="205778" y="319313"/>
                  </a:lnTo>
                  <a:lnTo>
                    <a:pt x="162560" y="325120"/>
                  </a:lnTo>
                  <a:lnTo>
                    <a:pt x="119341" y="319313"/>
                  </a:lnTo>
                  <a:lnTo>
                    <a:pt x="80508" y="302927"/>
                  </a:lnTo>
                  <a:lnTo>
                    <a:pt x="47609" y="277510"/>
                  </a:lnTo>
                  <a:lnTo>
                    <a:pt x="22192" y="244611"/>
                  </a:lnTo>
                  <a:lnTo>
                    <a:pt x="5806" y="205778"/>
                  </a:lnTo>
                  <a:lnTo>
                    <a:pt x="0" y="162560"/>
                  </a:lnTo>
                  <a:close/>
                </a:path>
              </a:pathLst>
            </a:custGeom>
            <a:ln w="25400">
              <a:solidFill>
                <a:srgbClr val="000000"/>
              </a:solidFill>
            </a:ln>
          </p:spPr>
          <p:txBody>
            <a:bodyPr wrap="square" lIns="0" tIns="0" rIns="0" bIns="0" rtlCol="0"/>
            <a:lstStyle/>
            <a:p>
              <a:endParaRPr/>
            </a:p>
          </p:txBody>
        </p:sp>
      </p:grpSp>
      <p:grpSp>
        <p:nvGrpSpPr>
          <p:cNvPr id="16" name="object 16"/>
          <p:cNvGrpSpPr/>
          <p:nvPr/>
        </p:nvGrpSpPr>
        <p:grpSpPr>
          <a:xfrm>
            <a:off x="599440" y="2273173"/>
            <a:ext cx="7227570" cy="1466215"/>
            <a:chOff x="599440" y="2273173"/>
            <a:chExt cx="7227570" cy="1466215"/>
          </a:xfrm>
        </p:grpSpPr>
        <p:sp>
          <p:nvSpPr>
            <p:cNvPr id="17" name="object 17"/>
            <p:cNvSpPr/>
            <p:nvPr/>
          </p:nvSpPr>
          <p:spPr>
            <a:xfrm>
              <a:off x="613410" y="3590290"/>
              <a:ext cx="7199630" cy="0"/>
            </a:xfrm>
            <a:custGeom>
              <a:avLst/>
              <a:gdLst/>
              <a:ahLst/>
              <a:cxnLst/>
              <a:rect l="l" t="t" r="r" b="b"/>
              <a:pathLst>
                <a:path w="7199630">
                  <a:moveTo>
                    <a:pt x="0" y="0"/>
                  </a:moveTo>
                  <a:lnTo>
                    <a:pt x="7199249" y="0"/>
                  </a:lnTo>
                </a:path>
              </a:pathLst>
            </a:custGeom>
            <a:ln w="27940">
              <a:solidFill>
                <a:srgbClr val="000000"/>
              </a:solidFill>
              <a:prstDash val="lgDash"/>
            </a:ln>
          </p:spPr>
          <p:txBody>
            <a:bodyPr wrap="square" lIns="0" tIns="0" rIns="0" bIns="0" rtlCol="0"/>
            <a:lstStyle/>
            <a:p>
              <a:endParaRPr/>
            </a:p>
          </p:txBody>
        </p:sp>
        <p:sp>
          <p:nvSpPr>
            <p:cNvPr id="18" name="object 18"/>
            <p:cNvSpPr/>
            <p:nvPr/>
          </p:nvSpPr>
          <p:spPr>
            <a:xfrm>
              <a:off x="6321933" y="2430779"/>
              <a:ext cx="1039494" cy="1308735"/>
            </a:xfrm>
            <a:custGeom>
              <a:avLst/>
              <a:gdLst/>
              <a:ahLst/>
              <a:cxnLst/>
              <a:rect l="l" t="t" r="r" b="b"/>
              <a:pathLst>
                <a:path w="1039495" h="1308735">
                  <a:moveTo>
                    <a:pt x="112014" y="96012"/>
                  </a:moveTo>
                  <a:lnTo>
                    <a:pt x="109220" y="91186"/>
                  </a:lnTo>
                  <a:lnTo>
                    <a:pt x="67716" y="20066"/>
                  </a:lnTo>
                  <a:lnTo>
                    <a:pt x="56007" y="0"/>
                  </a:lnTo>
                  <a:lnTo>
                    <a:pt x="2794" y="91186"/>
                  </a:lnTo>
                  <a:lnTo>
                    <a:pt x="0" y="96012"/>
                  </a:lnTo>
                  <a:lnTo>
                    <a:pt x="1651" y="102235"/>
                  </a:lnTo>
                  <a:lnTo>
                    <a:pt x="6477" y="105156"/>
                  </a:lnTo>
                  <a:lnTo>
                    <a:pt x="11303" y="107950"/>
                  </a:lnTo>
                  <a:lnTo>
                    <a:pt x="17526" y="106299"/>
                  </a:lnTo>
                  <a:lnTo>
                    <a:pt x="20320" y="101473"/>
                  </a:lnTo>
                  <a:lnTo>
                    <a:pt x="45847" y="57721"/>
                  </a:lnTo>
                  <a:lnTo>
                    <a:pt x="45847" y="1301750"/>
                  </a:lnTo>
                  <a:lnTo>
                    <a:pt x="66167" y="1301750"/>
                  </a:lnTo>
                  <a:lnTo>
                    <a:pt x="66167" y="57721"/>
                  </a:lnTo>
                  <a:lnTo>
                    <a:pt x="91694" y="101473"/>
                  </a:lnTo>
                  <a:lnTo>
                    <a:pt x="94488" y="106299"/>
                  </a:lnTo>
                  <a:lnTo>
                    <a:pt x="100711" y="107950"/>
                  </a:lnTo>
                  <a:lnTo>
                    <a:pt x="105537" y="105156"/>
                  </a:lnTo>
                  <a:lnTo>
                    <a:pt x="110363" y="102235"/>
                  </a:lnTo>
                  <a:lnTo>
                    <a:pt x="112014" y="96012"/>
                  </a:lnTo>
                  <a:close/>
                </a:path>
                <a:path w="1039495" h="1308735">
                  <a:moveTo>
                    <a:pt x="1039114" y="1212342"/>
                  </a:moveTo>
                  <a:lnTo>
                    <a:pt x="1037463" y="1206119"/>
                  </a:lnTo>
                  <a:lnTo>
                    <a:pt x="1027811" y="1200531"/>
                  </a:lnTo>
                  <a:lnTo>
                    <a:pt x="1021588" y="1202182"/>
                  </a:lnTo>
                  <a:lnTo>
                    <a:pt x="1018794" y="1207008"/>
                  </a:lnTo>
                  <a:lnTo>
                    <a:pt x="993267" y="1250772"/>
                  </a:lnTo>
                  <a:lnTo>
                    <a:pt x="993267" y="5080"/>
                  </a:lnTo>
                  <a:lnTo>
                    <a:pt x="972947" y="5080"/>
                  </a:lnTo>
                  <a:lnTo>
                    <a:pt x="972947" y="1250772"/>
                  </a:lnTo>
                  <a:lnTo>
                    <a:pt x="947420" y="1207008"/>
                  </a:lnTo>
                  <a:lnTo>
                    <a:pt x="944626" y="1202182"/>
                  </a:lnTo>
                  <a:lnTo>
                    <a:pt x="938403" y="1200531"/>
                  </a:lnTo>
                  <a:lnTo>
                    <a:pt x="928751" y="1206119"/>
                  </a:lnTo>
                  <a:lnTo>
                    <a:pt x="927100" y="1212342"/>
                  </a:lnTo>
                  <a:lnTo>
                    <a:pt x="929894" y="1217168"/>
                  </a:lnTo>
                  <a:lnTo>
                    <a:pt x="983107" y="1308481"/>
                  </a:lnTo>
                  <a:lnTo>
                    <a:pt x="994867" y="1288288"/>
                  </a:lnTo>
                  <a:lnTo>
                    <a:pt x="1036320" y="1217168"/>
                  </a:lnTo>
                  <a:lnTo>
                    <a:pt x="1039114" y="1212342"/>
                  </a:lnTo>
                  <a:close/>
                </a:path>
              </a:pathLst>
            </a:custGeom>
            <a:solidFill>
              <a:srgbClr val="000000"/>
            </a:solidFill>
          </p:spPr>
          <p:txBody>
            <a:bodyPr wrap="square" lIns="0" tIns="0" rIns="0" bIns="0" rtlCol="0"/>
            <a:lstStyle/>
            <a:p>
              <a:endParaRPr/>
            </a:p>
          </p:txBody>
        </p:sp>
        <p:sp>
          <p:nvSpPr>
            <p:cNvPr id="19" name="object 19"/>
            <p:cNvSpPr/>
            <p:nvPr/>
          </p:nvSpPr>
          <p:spPr>
            <a:xfrm>
              <a:off x="7134859" y="2890520"/>
              <a:ext cx="325120" cy="322580"/>
            </a:xfrm>
            <a:custGeom>
              <a:avLst/>
              <a:gdLst/>
              <a:ahLst/>
              <a:cxnLst/>
              <a:rect l="l" t="t" r="r" b="b"/>
              <a:pathLst>
                <a:path w="325120" h="322580">
                  <a:moveTo>
                    <a:pt x="162560" y="0"/>
                  </a:moveTo>
                  <a:lnTo>
                    <a:pt x="119341" y="5764"/>
                  </a:lnTo>
                  <a:lnTo>
                    <a:pt x="80508" y="22032"/>
                  </a:lnTo>
                  <a:lnTo>
                    <a:pt x="47609" y="47259"/>
                  </a:lnTo>
                  <a:lnTo>
                    <a:pt x="22192" y="79906"/>
                  </a:lnTo>
                  <a:lnTo>
                    <a:pt x="5806" y="118430"/>
                  </a:lnTo>
                  <a:lnTo>
                    <a:pt x="0" y="161289"/>
                  </a:lnTo>
                  <a:lnTo>
                    <a:pt x="5806" y="204149"/>
                  </a:lnTo>
                  <a:lnTo>
                    <a:pt x="22192" y="242673"/>
                  </a:lnTo>
                  <a:lnTo>
                    <a:pt x="47609" y="275320"/>
                  </a:lnTo>
                  <a:lnTo>
                    <a:pt x="80508" y="300547"/>
                  </a:lnTo>
                  <a:lnTo>
                    <a:pt x="119341" y="316815"/>
                  </a:lnTo>
                  <a:lnTo>
                    <a:pt x="162560" y="322579"/>
                  </a:lnTo>
                  <a:lnTo>
                    <a:pt x="205778" y="316815"/>
                  </a:lnTo>
                  <a:lnTo>
                    <a:pt x="244611" y="300547"/>
                  </a:lnTo>
                  <a:lnTo>
                    <a:pt x="277510" y="275320"/>
                  </a:lnTo>
                  <a:lnTo>
                    <a:pt x="302927" y="242673"/>
                  </a:lnTo>
                  <a:lnTo>
                    <a:pt x="319313" y="204149"/>
                  </a:lnTo>
                  <a:lnTo>
                    <a:pt x="325120" y="161289"/>
                  </a:lnTo>
                  <a:lnTo>
                    <a:pt x="319313" y="118430"/>
                  </a:lnTo>
                  <a:lnTo>
                    <a:pt x="302927" y="79906"/>
                  </a:lnTo>
                  <a:lnTo>
                    <a:pt x="277510" y="47259"/>
                  </a:lnTo>
                  <a:lnTo>
                    <a:pt x="244611" y="22032"/>
                  </a:lnTo>
                  <a:lnTo>
                    <a:pt x="205778" y="5764"/>
                  </a:lnTo>
                  <a:lnTo>
                    <a:pt x="162560" y="0"/>
                  </a:lnTo>
                  <a:close/>
                </a:path>
              </a:pathLst>
            </a:custGeom>
            <a:solidFill>
              <a:srgbClr val="FFFFFF"/>
            </a:solidFill>
          </p:spPr>
          <p:txBody>
            <a:bodyPr wrap="square" lIns="0" tIns="0" rIns="0" bIns="0" rtlCol="0"/>
            <a:lstStyle/>
            <a:p>
              <a:endParaRPr/>
            </a:p>
          </p:txBody>
        </p:sp>
        <p:sp>
          <p:nvSpPr>
            <p:cNvPr id="20" name="object 20"/>
            <p:cNvSpPr/>
            <p:nvPr/>
          </p:nvSpPr>
          <p:spPr>
            <a:xfrm>
              <a:off x="7134859" y="2890520"/>
              <a:ext cx="325120" cy="322580"/>
            </a:xfrm>
            <a:custGeom>
              <a:avLst/>
              <a:gdLst/>
              <a:ahLst/>
              <a:cxnLst/>
              <a:rect l="l" t="t" r="r" b="b"/>
              <a:pathLst>
                <a:path w="325120" h="322580">
                  <a:moveTo>
                    <a:pt x="0" y="161289"/>
                  </a:moveTo>
                  <a:lnTo>
                    <a:pt x="5806" y="118430"/>
                  </a:lnTo>
                  <a:lnTo>
                    <a:pt x="22192" y="79906"/>
                  </a:lnTo>
                  <a:lnTo>
                    <a:pt x="47609" y="47259"/>
                  </a:lnTo>
                  <a:lnTo>
                    <a:pt x="80508" y="22032"/>
                  </a:lnTo>
                  <a:lnTo>
                    <a:pt x="119341" y="5764"/>
                  </a:lnTo>
                  <a:lnTo>
                    <a:pt x="162560" y="0"/>
                  </a:lnTo>
                  <a:lnTo>
                    <a:pt x="205778" y="5764"/>
                  </a:lnTo>
                  <a:lnTo>
                    <a:pt x="244611" y="22032"/>
                  </a:lnTo>
                  <a:lnTo>
                    <a:pt x="277510" y="47259"/>
                  </a:lnTo>
                  <a:lnTo>
                    <a:pt x="302927" y="79906"/>
                  </a:lnTo>
                  <a:lnTo>
                    <a:pt x="319313" y="118430"/>
                  </a:lnTo>
                  <a:lnTo>
                    <a:pt x="325120" y="161289"/>
                  </a:lnTo>
                  <a:lnTo>
                    <a:pt x="319313" y="204149"/>
                  </a:lnTo>
                  <a:lnTo>
                    <a:pt x="302927" y="242673"/>
                  </a:lnTo>
                  <a:lnTo>
                    <a:pt x="277510" y="275320"/>
                  </a:lnTo>
                  <a:lnTo>
                    <a:pt x="244611" y="300547"/>
                  </a:lnTo>
                  <a:lnTo>
                    <a:pt x="205778" y="316815"/>
                  </a:lnTo>
                  <a:lnTo>
                    <a:pt x="162560" y="322579"/>
                  </a:lnTo>
                  <a:lnTo>
                    <a:pt x="119341" y="316815"/>
                  </a:lnTo>
                  <a:lnTo>
                    <a:pt x="80508" y="300547"/>
                  </a:lnTo>
                  <a:lnTo>
                    <a:pt x="47609" y="275320"/>
                  </a:lnTo>
                  <a:lnTo>
                    <a:pt x="22192" y="242673"/>
                  </a:lnTo>
                  <a:lnTo>
                    <a:pt x="5806" y="204149"/>
                  </a:lnTo>
                  <a:lnTo>
                    <a:pt x="0" y="161289"/>
                  </a:lnTo>
                  <a:close/>
                </a:path>
              </a:pathLst>
            </a:custGeom>
            <a:ln w="25400">
              <a:solidFill>
                <a:srgbClr val="000000"/>
              </a:solidFill>
            </a:ln>
          </p:spPr>
          <p:txBody>
            <a:bodyPr wrap="square" lIns="0" tIns="0" rIns="0" bIns="0" rtlCol="0"/>
            <a:lstStyle/>
            <a:p>
              <a:endParaRPr/>
            </a:p>
          </p:txBody>
        </p:sp>
        <p:sp>
          <p:nvSpPr>
            <p:cNvPr id="21" name="object 21"/>
            <p:cNvSpPr/>
            <p:nvPr/>
          </p:nvSpPr>
          <p:spPr>
            <a:xfrm>
              <a:off x="4262119" y="2273173"/>
              <a:ext cx="1703705" cy="112395"/>
            </a:xfrm>
            <a:custGeom>
              <a:avLst/>
              <a:gdLst/>
              <a:ahLst/>
              <a:cxnLst/>
              <a:rect l="l" t="t" r="r" b="b"/>
              <a:pathLst>
                <a:path w="1703704" h="112394">
                  <a:moveTo>
                    <a:pt x="96012" y="0"/>
                  </a:moveTo>
                  <a:lnTo>
                    <a:pt x="0" y="56006"/>
                  </a:lnTo>
                  <a:lnTo>
                    <a:pt x="96012" y="112013"/>
                  </a:lnTo>
                  <a:lnTo>
                    <a:pt x="102234" y="110362"/>
                  </a:lnTo>
                  <a:lnTo>
                    <a:pt x="105155" y="105537"/>
                  </a:lnTo>
                  <a:lnTo>
                    <a:pt x="107950" y="100711"/>
                  </a:lnTo>
                  <a:lnTo>
                    <a:pt x="106299" y="94487"/>
                  </a:lnTo>
                  <a:lnTo>
                    <a:pt x="57712" y="66166"/>
                  </a:lnTo>
                  <a:lnTo>
                    <a:pt x="20065" y="66166"/>
                  </a:lnTo>
                  <a:lnTo>
                    <a:pt x="20065" y="45847"/>
                  </a:lnTo>
                  <a:lnTo>
                    <a:pt x="57712" y="45847"/>
                  </a:lnTo>
                  <a:lnTo>
                    <a:pt x="106299" y="17525"/>
                  </a:lnTo>
                  <a:lnTo>
                    <a:pt x="107950" y="11302"/>
                  </a:lnTo>
                  <a:lnTo>
                    <a:pt x="105155" y="6476"/>
                  </a:lnTo>
                  <a:lnTo>
                    <a:pt x="102234" y="1650"/>
                  </a:lnTo>
                  <a:lnTo>
                    <a:pt x="96012" y="0"/>
                  </a:lnTo>
                  <a:close/>
                </a:path>
                <a:path w="1703704" h="112394">
                  <a:moveTo>
                    <a:pt x="57712" y="45847"/>
                  </a:moveTo>
                  <a:lnTo>
                    <a:pt x="20065" y="45847"/>
                  </a:lnTo>
                  <a:lnTo>
                    <a:pt x="20065" y="66166"/>
                  </a:lnTo>
                  <a:lnTo>
                    <a:pt x="57712" y="66166"/>
                  </a:lnTo>
                  <a:lnTo>
                    <a:pt x="55317" y="64769"/>
                  </a:lnTo>
                  <a:lnTo>
                    <a:pt x="25272" y="64769"/>
                  </a:lnTo>
                  <a:lnTo>
                    <a:pt x="25272" y="47243"/>
                  </a:lnTo>
                  <a:lnTo>
                    <a:pt x="55317" y="47243"/>
                  </a:lnTo>
                  <a:lnTo>
                    <a:pt x="57712" y="45847"/>
                  </a:lnTo>
                  <a:close/>
                </a:path>
                <a:path w="1703704" h="112394">
                  <a:moveTo>
                    <a:pt x="1703451" y="45847"/>
                  </a:moveTo>
                  <a:lnTo>
                    <a:pt x="57712" y="45847"/>
                  </a:lnTo>
                  <a:lnTo>
                    <a:pt x="40295" y="56006"/>
                  </a:lnTo>
                  <a:lnTo>
                    <a:pt x="57712" y="66166"/>
                  </a:lnTo>
                  <a:lnTo>
                    <a:pt x="1703451" y="66166"/>
                  </a:lnTo>
                  <a:lnTo>
                    <a:pt x="1703451" y="45847"/>
                  </a:lnTo>
                  <a:close/>
                </a:path>
                <a:path w="1703704" h="112394">
                  <a:moveTo>
                    <a:pt x="25272" y="47243"/>
                  </a:moveTo>
                  <a:lnTo>
                    <a:pt x="25272" y="64769"/>
                  </a:lnTo>
                  <a:lnTo>
                    <a:pt x="40295" y="56006"/>
                  </a:lnTo>
                  <a:lnTo>
                    <a:pt x="25272" y="47243"/>
                  </a:lnTo>
                  <a:close/>
                </a:path>
                <a:path w="1703704" h="112394">
                  <a:moveTo>
                    <a:pt x="40295" y="56006"/>
                  </a:moveTo>
                  <a:lnTo>
                    <a:pt x="25272" y="64769"/>
                  </a:lnTo>
                  <a:lnTo>
                    <a:pt x="55317" y="64769"/>
                  </a:lnTo>
                  <a:lnTo>
                    <a:pt x="40295" y="56006"/>
                  </a:lnTo>
                  <a:close/>
                </a:path>
                <a:path w="1703704" h="112394">
                  <a:moveTo>
                    <a:pt x="55317" y="47243"/>
                  </a:moveTo>
                  <a:lnTo>
                    <a:pt x="25272" y="47243"/>
                  </a:lnTo>
                  <a:lnTo>
                    <a:pt x="40295" y="56006"/>
                  </a:lnTo>
                  <a:lnTo>
                    <a:pt x="55317" y="47243"/>
                  </a:lnTo>
                  <a:close/>
                </a:path>
              </a:pathLst>
            </a:custGeom>
            <a:solidFill>
              <a:srgbClr val="000000"/>
            </a:solidFill>
          </p:spPr>
          <p:txBody>
            <a:bodyPr wrap="square" lIns="0" tIns="0" rIns="0" bIns="0" rtlCol="0"/>
            <a:lstStyle/>
            <a:p>
              <a:endParaRPr/>
            </a:p>
          </p:txBody>
        </p:sp>
      </p:grpSp>
      <p:sp>
        <p:nvSpPr>
          <p:cNvPr id="22" name="object 22"/>
          <p:cNvSpPr txBox="1"/>
          <p:nvPr/>
        </p:nvSpPr>
        <p:spPr>
          <a:xfrm>
            <a:off x="5157851" y="1751584"/>
            <a:ext cx="153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1</a:t>
            </a:r>
            <a:endParaRPr sz="1800">
              <a:latin typeface="Arial"/>
              <a:cs typeface="Arial"/>
            </a:endParaRPr>
          </a:p>
        </p:txBody>
      </p:sp>
      <p:sp>
        <p:nvSpPr>
          <p:cNvPr id="23" name="object 23"/>
          <p:cNvSpPr txBox="1"/>
          <p:nvPr/>
        </p:nvSpPr>
        <p:spPr>
          <a:xfrm>
            <a:off x="7223506" y="2897504"/>
            <a:ext cx="153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2</a:t>
            </a:r>
            <a:endParaRPr sz="1800">
              <a:latin typeface="Arial"/>
              <a:cs typeface="Arial"/>
            </a:endParaRPr>
          </a:p>
        </p:txBody>
      </p:sp>
      <p:grpSp>
        <p:nvGrpSpPr>
          <p:cNvPr id="24" name="object 24"/>
          <p:cNvGrpSpPr/>
          <p:nvPr/>
        </p:nvGrpSpPr>
        <p:grpSpPr>
          <a:xfrm>
            <a:off x="6192520" y="2898139"/>
            <a:ext cx="347980" cy="350520"/>
            <a:chOff x="6192520" y="2898139"/>
            <a:chExt cx="347980" cy="350520"/>
          </a:xfrm>
        </p:grpSpPr>
        <p:sp>
          <p:nvSpPr>
            <p:cNvPr id="25" name="object 25"/>
            <p:cNvSpPr/>
            <p:nvPr/>
          </p:nvSpPr>
          <p:spPr>
            <a:xfrm>
              <a:off x="6205220" y="2910839"/>
              <a:ext cx="322580" cy="325120"/>
            </a:xfrm>
            <a:custGeom>
              <a:avLst/>
              <a:gdLst/>
              <a:ahLst/>
              <a:cxnLst/>
              <a:rect l="l" t="t" r="r" b="b"/>
              <a:pathLst>
                <a:path w="322579" h="325119">
                  <a:moveTo>
                    <a:pt x="161289" y="0"/>
                  </a:moveTo>
                  <a:lnTo>
                    <a:pt x="118430" y="5806"/>
                  </a:lnTo>
                  <a:lnTo>
                    <a:pt x="79906" y="22192"/>
                  </a:lnTo>
                  <a:lnTo>
                    <a:pt x="47259" y="47609"/>
                  </a:lnTo>
                  <a:lnTo>
                    <a:pt x="22032" y="80508"/>
                  </a:lnTo>
                  <a:lnTo>
                    <a:pt x="5764" y="119341"/>
                  </a:lnTo>
                  <a:lnTo>
                    <a:pt x="0" y="162560"/>
                  </a:lnTo>
                  <a:lnTo>
                    <a:pt x="5764" y="205778"/>
                  </a:lnTo>
                  <a:lnTo>
                    <a:pt x="22032" y="244611"/>
                  </a:lnTo>
                  <a:lnTo>
                    <a:pt x="47259" y="277510"/>
                  </a:lnTo>
                  <a:lnTo>
                    <a:pt x="79906" y="302927"/>
                  </a:lnTo>
                  <a:lnTo>
                    <a:pt x="118430" y="319313"/>
                  </a:lnTo>
                  <a:lnTo>
                    <a:pt x="161289" y="325120"/>
                  </a:lnTo>
                  <a:lnTo>
                    <a:pt x="204149" y="319313"/>
                  </a:lnTo>
                  <a:lnTo>
                    <a:pt x="242673" y="302927"/>
                  </a:lnTo>
                  <a:lnTo>
                    <a:pt x="275320" y="277510"/>
                  </a:lnTo>
                  <a:lnTo>
                    <a:pt x="300547" y="244611"/>
                  </a:lnTo>
                  <a:lnTo>
                    <a:pt x="316815" y="205778"/>
                  </a:lnTo>
                  <a:lnTo>
                    <a:pt x="322579" y="162560"/>
                  </a:lnTo>
                  <a:lnTo>
                    <a:pt x="316815" y="119341"/>
                  </a:lnTo>
                  <a:lnTo>
                    <a:pt x="300547" y="80508"/>
                  </a:lnTo>
                  <a:lnTo>
                    <a:pt x="275320" y="47609"/>
                  </a:lnTo>
                  <a:lnTo>
                    <a:pt x="242673" y="22192"/>
                  </a:lnTo>
                  <a:lnTo>
                    <a:pt x="204149" y="5806"/>
                  </a:lnTo>
                  <a:lnTo>
                    <a:pt x="161289" y="0"/>
                  </a:lnTo>
                  <a:close/>
                </a:path>
              </a:pathLst>
            </a:custGeom>
            <a:solidFill>
              <a:srgbClr val="FFFFFF"/>
            </a:solidFill>
          </p:spPr>
          <p:txBody>
            <a:bodyPr wrap="square" lIns="0" tIns="0" rIns="0" bIns="0" rtlCol="0"/>
            <a:lstStyle/>
            <a:p>
              <a:endParaRPr/>
            </a:p>
          </p:txBody>
        </p:sp>
        <p:sp>
          <p:nvSpPr>
            <p:cNvPr id="26" name="object 26"/>
            <p:cNvSpPr/>
            <p:nvPr/>
          </p:nvSpPr>
          <p:spPr>
            <a:xfrm>
              <a:off x="6205220" y="2910839"/>
              <a:ext cx="322580" cy="325120"/>
            </a:xfrm>
            <a:custGeom>
              <a:avLst/>
              <a:gdLst/>
              <a:ahLst/>
              <a:cxnLst/>
              <a:rect l="l" t="t" r="r" b="b"/>
              <a:pathLst>
                <a:path w="322579" h="325119">
                  <a:moveTo>
                    <a:pt x="0" y="162560"/>
                  </a:moveTo>
                  <a:lnTo>
                    <a:pt x="5764" y="119341"/>
                  </a:lnTo>
                  <a:lnTo>
                    <a:pt x="22032" y="80508"/>
                  </a:lnTo>
                  <a:lnTo>
                    <a:pt x="47259" y="47609"/>
                  </a:lnTo>
                  <a:lnTo>
                    <a:pt x="79906" y="22192"/>
                  </a:lnTo>
                  <a:lnTo>
                    <a:pt x="118430" y="5806"/>
                  </a:lnTo>
                  <a:lnTo>
                    <a:pt x="161289" y="0"/>
                  </a:lnTo>
                  <a:lnTo>
                    <a:pt x="204149" y="5806"/>
                  </a:lnTo>
                  <a:lnTo>
                    <a:pt x="242673" y="22192"/>
                  </a:lnTo>
                  <a:lnTo>
                    <a:pt x="275320" y="47609"/>
                  </a:lnTo>
                  <a:lnTo>
                    <a:pt x="300547" y="80508"/>
                  </a:lnTo>
                  <a:lnTo>
                    <a:pt x="316815" y="119341"/>
                  </a:lnTo>
                  <a:lnTo>
                    <a:pt x="322579" y="162560"/>
                  </a:lnTo>
                  <a:lnTo>
                    <a:pt x="316815" y="205778"/>
                  </a:lnTo>
                  <a:lnTo>
                    <a:pt x="300547" y="244611"/>
                  </a:lnTo>
                  <a:lnTo>
                    <a:pt x="275320" y="277510"/>
                  </a:lnTo>
                  <a:lnTo>
                    <a:pt x="242673" y="302927"/>
                  </a:lnTo>
                  <a:lnTo>
                    <a:pt x="204149" y="319313"/>
                  </a:lnTo>
                  <a:lnTo>
                    <a:pt x="161289" y="325120"/>
                  </a:lnTo>
                  <a:lnTo>
                    <a:pt x="118430" y="319313"/>
                  </a:lnTo>
                  <a:lnTo>
                    <a:pt x="79906" y="302927"/>
                  </a:lnTo>
                  <a:lnTo>
                    <a:pt x="47259" y="277510"/>
                  </a:lnTo>
                  <a:lnTo>
                    <a:pt x="22032" y="244611"/>
                  </a:lnTo>
                  <a:lnTo>
                    <a:pt x="5764" y="205778"/>
                  </a:lnTo>
                  <a:lnTo>
                    <a:pt x="0" y="162560"/>
                  </a:lnTo>
                  <a:close/>
                </a:path>
              </a:pathLst>
            </a:custGeom>
            <a:ln w="25400">
              <a:solidFill>
                <a:srgbClr val="000000"/>
              </a:solidFill>
            </a:ln>
          </p:spPr>
          <p:txBody>
            <a:bodyPr wrap="square" lIns="0" tIns="0" rIns="0" bIns="0" rtlCol="0"/>
            <a:lstStyle/>
            <a:p>
              <a:endParaRPr/>
            </a:p>
          </p:txBody>
        </p:sp>
      </p:grpSp>
      <p:sp>
        <p:nvSpPr>
          <p:cNvPr id="27" name="object 27"/>
          <p:cNvSpPr txBox="1"/>
          <p:nvPr/>
        </p:nvSpPr>
        <p:spPr>
          <a:xfrm>
            <a:off x="6291579" y="2920047"/>
            <a:ext cx="153035" cy="300355"/>
          </a:xfrm>
          <a:prstGeom prst="rect">
            <a:avLst/>
          </a:prstGeom>
        </p:spPr>
        <p:txBody>
          <a:bodyPr vert="horz" wrap="square" lIns="0" tIns="12700" rIns="0" bIns="0" rtlCol="0">
            <a:spAutoFit/>
          </a:bodyPr>
          <a:lstStyle/>
          <a:p>
            <a:pPr marL="12700">
              <a:lnSpc>
                <a:spcPct val="100000"/>
              </a:lnSpc>
              <a:spcBef>
                <a:spcPts val="100"/>
              </a:spcBef>
            </a:pPr>
            <a:r>
              <a:rPr sz="1800" dirty="0">
                <a:latin typeface="Arial"/>
                <a:cs typeface="Arial"/>
              </a:rPr>
              <a:t>3</a:t>
            </a:r>
            <a:endParaRPr sz="1800">
              <a:latin typeface="Arial"/>
              <a:cs typeface="Arial"/>
            </a:endParaRPr>
          </a:p>
        </p:txBody>
      </p:sp>
      <p:grpSp>
        <p:nvGrpSpPr>
          <p:cNvPr id="28" name="object 28"/>
          <p:cNvGrpSpPr/>
          <p:nvPr/>
        </p:nvGrpSpPr>
        <p:grpSpPr>
          <a:xfrm>
            <a:off x="4671059" y="2141220"/>
            <a:ext cx="347980" cy="350520"/>
            <a:chOff x="4671059" y="2141220"/>
            <a:chExt cx="347980" cy="350520"/>
          </a:xfrm>
        </p:grpSpPr>
        <p:sp>
          <p:nvSpPr>
            <p:cNvPr id="29" name="object 29"/>
            <p:cNvSpPr/>
            <p:nvPr/>
          </p:nvSpPr>
          <p:spPr>
            <a:xfrm>
              <a:off x="4683759" y="2153920"/>
              <a:ext cx="322580" cy="325120"/>
            </a:xfrm>
            <a:custGeom>
              <a:avLst/>
              <a:gdLst/>
              <a:ahLst/>
              <a:cxnLst/>
              <a:rect l="l" t="t" r="r" b="b"/>
              <a:pathLst>
                <a:path w="322579" h="325119">
                  <a:moveTo>
                    <a:pt x="161289" y="0"/>
                  </a:moveTo>
                  <a:lnTo>
                    <a:pt x="118430" y="5806"/>
                  </a:lnTo>
                  <a:lnTo>
                    <a:pt x="79906" y="22192"/>
                  </a:lnTo>
                  <a:lnTo>
                    <a:pt x="47259" y="47609"/>
                  </a:lnTo>
                  <a:lnTo>
                    <a:pt x="22032" y="80508"/>
                  </a:lnTo>
                  <a:lnTo>
                    <a:pt x="5764" y="119341"/>
                  </a:lnTo>
                  <a:lnTo>
                    <a:pt x="0" y="162559"/>
                  </a:lnTo>
                  <a:lnTo>
                    <a:pt x="5764" y="205778"/>
                  </a:lnTo>
                  <a:lnTo>
                    <a:pt x="22032" y="244611"/>
                  </a:lnTo>
                  <a:lnTo>
                    <a:pt x="47259" y="277510"/>
                  </a:lnTo>
                  <a:lnTo>
                    <a:pt x="79906" y="302927"/>
                  </a:lnTo>
                  <a:lnTo>
                    <a:pt x="118430" y="319313"/>
                  </a:lnTo>
                  <a:lnTo>
                    <a:pt x="161289" y="325119"/>
                  </a:lnTo>
                  <a:lnTo>
                    <a:pt x="204149" y="319313"/>
                  </a:lnTo>
                  <a:lnTo>
                    <a:pt x="242673" y="302927"/>
                  </a:lnTo>
                  <a:lnTo>
                    <a:pt x="275320" y="277510"/>
                  </a:lnTo>
                  <a:lnTo>
                    <a:pt x="300547" y="244611"/>
                  </a:lnTo>
                  <a:lnTo>
                    <a:pt x="316815" y="205778"/>
                  </a:lnTo>
                  <a:lnTo>
                    <a:pt x="322579" y="162559"/>
                  </a:lnTo>
                  <a:lnTo>
                    <a:pt x="316815" y="119341"/>
                  </a:lnTo>
                  <a:lnTo>
                    <a:pt x="300547" y="80508"/>
                  </a:lnTo>
                  <a:lnTo>
                    <a:pt x="275320" y="47609"/>
                  </a:lnTo>
                  <a:lnTo>
                    <a:pt x="242673" y="22192"/>
                  </a:lnTo>
                  <a:lnTo>
                    <a:pt x="204149" y="5806"/>
                  </a:lnTo>
                  <a:lnTo>
                    <a:pt x="161289" y="0"/>
                  </a:lnTo>
                  <a:close/>
                </a:path>
              </a:pathLst>
            </a:custGeom>
            <a:solidFill>
              <a:srgbClr val="FFFFFF"/>
            </a:solidFill>
          </p:spPr>
          <p:txBody>
            <a:bodyPr wrap="square" lIns="0" tIns="0" rIns="0" bIns="0" rtlCol="0"/>
            <a:lstStyle/>
            <a:p>
              <a:endParaRPr/>
            </a:p>
          </p:txBody>
        </p:sp>
        <p:sp>
          <p:nvSpPr>
            <p:cNvPr id="30" name="object 30"/>
            <p:cNvSpPr/>
            <p:nvPr/>
          </p:nvSpPr>
          <p:spPr>
            <a:xfrm>
              <a:off x="4683759" y="2153920"/>
              <a:ext cx="322580" cy="325120"/>
            </a:xfrm>
            <a:custGeom>
              <a:avLst/>
              <a:gdLst/>
              <a:ahLst/>
              <a:cxnLst/>
              <a:rect l="l" t="t" r="r" b="b"/>
              <a:pathLst>
                <a:path w="322579" h="325119">
                  <a:moveTo>
                    <a:pt x="0" y="162559"/>
                  </a:moveTo>
                  <a:lnTo>
                    <a:pt x="5764" y="119341"/>
                  </a:lnTo>
                  <a:lnTo>
                    <a:pt x="22032" y="80508"/>
                  </a:lnTo>
                  <a:lnTo>
                    <a:pt x="47259" y="47609"/>
                  </a:lnTo>
                  <a:lnTo>
                    <a:pt x="79906" y="22192"/>
                  </a:lnTo>
                  <a:lnTo>
                    <a:pt x="118430" y="5806"/>
                  </a:lnTo>
                  <a:lnTo>
                    <a:pt x="161289" y="0"/>
                  </a:lnTo>
                  <a:lnTo>
                    <a:pt x="204149" y="5806"/>
                  </a:lnTo>
                  <a:lnTo>
                    <a:pt x="242673" y="22192"/>
                  </a:lnTo>
                  <a:lnTo>
                    <a:pt x="275320" y="47609"/>
                  </a:lnTo>
                  <a:lnTo>
                    <a:pt x="300547" y="80508"/>
                  </a:lnTo>
                  <a:lnTo>
                    <a:pt x="316815" y="119341"/>
                  </a:lnTo>
                  <a:lnTo>
                    <a:pt x="322579" y="162559"/>
                  </a:lnTo>
                  <a:lnTo>
                    <a:pt x="316815" y="205778"/>
                  </a:lnTo>
                  <a:lnTo>
                    <a:pt x="300547" y="244611"/>
                  </a:lnTo>
                  <a:lnTo>
                    <a:pt x="275320" y="277510"/>
                  </a:lnTo>
                  <a:lnTo>
                    <a:pt x="242673" y="302927"/>
                  </a:lnTo>
                  <a:lnTo>
                    <a:pt x="204149" y="319313"/>
                  </a:lnTo>
                  <a:lnTo>
                    <a:pt x="161289" y="325119"/>
                  </a:lnTo>
                  <a:lnTo>
                    <a:pt x="118430" y="319313"/>
                  </a:lnTo>
                  <a:lnTo>
                    <a:pt x="79906" y="302927"/>
                  </a:lnTo>
                  <a:lnTo>
                    <a:pt x="47259" y="277510"/>
                  </a:lnTo>
                  <a:lnTo>
                    <a:pt x="22032" y="244611"/>
                  </a:lnTo>
                  <a:lnTo>
                    <a:pt x="5764" y="205778"/>
                  </a:lnTo>
                  <a:lnTo>
                    <a:pt x="0" y="162559"/>
                  </a:lnTo>
                  <a:close/>
                </a:path>
              </a:pathLst>
            </a:custGeom>
            <a:ln w="25400">
              <a:solidFill>
                <a:srgbClr val="000000"/>
              </a:solidFill>
            </a:ln>
          </p:spPr>
          <p:txBody>
            <a:bodyPr wrap="square" lIns="0" tIns="0" rIns="0" bIns="0" rtlCol="0"/>
            <a:lstStyle/>
            <a:p>
              <a:endParaRPr/>
            </a:p>
          </p:txBody>
        </p:sp>
      </p:grpSp>
      <p:sp>
        <p:nvSpPr>
          <p:cNvPr id="31" name="object 31"/>
          <p:cNvSpPr txBox="1"/>
          <p:nvPr/>
        </p:nvSpPr>
        <p:spPr>
          <a:xfrm>
            <a:off x="4770120" y="2162175"/>
            <a:ext cx="153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4</a:t>
            </a:r>
            <a:endParaRPr sz="1800">
              <a:latin typeface="Arial"/>
              <a:cs typeface="Arial"/>
            </a:endParaRPr>
          </a:p>
        </p:txBody>
      </p:sp>
      <p:sp>
        <p:nvSpPr>
          <p:cNvPr id="34" name="object 3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35" name="object 3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36" name="object 36"/>
          <p:cNvSpPr txBox="1"/>
          <p:nvPr/>
        </p:nvSpPr>
        <p:spPr>
          <a:xfrm>
            <a:off x="8361426" y="6292547"/>
            <a:ext cx="298450" cy="233679"/>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25</a:t>
            </a:fld>
            <a:endParaRPr sz="1400">
              <a:latin typeface="Arial"/>
              <a:cs typeface="Arial"/>
            </a:endParaRPr>
          </a:p>
        </p:txBody>
      </p:sp>
      <p:sp>
        <p:nvSpPr>
          <p:cNvPr id="32" name="object 32"/>
          <p:cNvSpPr txBox="1"/>
          <p:nvPr/>
        </p:nvSpPr>
        <p:spPr>
          <a:xfrm>
            <a:off x="5836920" y="4645659"/>
            <a:ext cx="2087880" cy="647700"/>
          </a:xfrm>
          <a:prstGeom prst="rect">
            <a:avLst/>
          </a:prstGeom>
          <a:solidFill>
            <a:srgbClr val="FFFF00"/>
          </a:solidFill>
          <a:ln w="25400">
            <a:solidFill>
              <a:srgbClr val="88A3A7"/>
            </a:solidFill>
          </a:ln>
        </p:spPr>
        <p:txBody>
          <a:bodyPr vert="horz" wrap="square" lIns="0" tIns="13970" rIns="0" bIns="0" rtlCol="0">
            <a:spAutoFit/>
          </a:bodyPr>
          <a:lstStyle/>
          <a:p>
            <a:pPr algn="ctr">
              <a:lnSpc>
                <a:spcPct val="100000"/>
              </a:lnSpc>
              <a:spcBef>
                <a:spcPts val="110"/>
              </a:spcBef>
            </a:pPr>
            <a:r>
              <a:rPr sz="2000" spc="-5" dirty="0">
                <a:latin typeface="Arial"/>
                <a:cs typeface="Arial"/>
              </a:rPr>
              <a:t>Hypervisor</a:t>
            </a:r>
            <a:endParaRPr sz="2000">
              <a:latin typeface="Arial"/>
              <a:cs typeface="Arial"/>
            </a:endParaRPr>
          </a:p>
          <a:p>
            <a:pPr algn="ctr">
              <a:lnSpc>
                <a:spcPct val="100000"/>
              </a:lnSpc>
            </a:pPr>
            <a:r>
              <a:rPr sz="2000" dirty="0">
                <a:latin typeface="Arial"/>
                <a:cs typeface="Arial"/>
              </a:rPr>
              <a:t>Code</a:t>
            </a:r>
            <a:r>
              <a:rPr sz="2000" spc="-35" dirty="0">
                <a:latin typeface="Arial"/>
                <a:cs typeface="Arial"/>
              </a:rPr>
              <a:t> </a:t>
            </a:r>
            <a:r>
              <a:rPr sz="2000" dirty="0">
                <a:latin typeface="Arial"/>
                <a:cs typeface="Arial"/>
              </a:rPr>
              <a:t>Segments</a:t>
            </a:r>
            <a:endParaRPr sz="2000">
              <a:latin typeface="Arial"/>
              <a:cs typeface="Arial"/>
            </a:endParaRPr>
          </a:p>
        </p:txBody>
      </p:sp>
      <p:sp>
        <p:nvSpPr>
          <p:cNvPr id="33" name="object 33"/>
          <p:cNvSpPr txBox="1"/>
          <p:nvPr/>
        </p:nvSpPr>
        <p:spPr>
          <a:xfrm>
            <a:off x="3365500" y="3741420"/>
            <a:ext cx="2090420" cy="647700"/>
          </a:xfrm>
          <a:prstGeom prst="rect">
            <a:avLst/>
          </a:prstGeom>
          <a:solidFill>
            <a:srgbClr val="FFC000"/>
          </a:solidFill>
          <a:ln w="25400">
            <a:solidFill>
              <a:srgbClr val="88A3A7"/>
            </a:solidFill>
          </a:ln>
        </p:spPr>
        <p:txBody>
          <a:bodyPr vert="horz" wrap="square" lIns="0" tIns="12065" rIns="0" bIns="0" rtlCol="0">
            <a:spAutoFit/>
          </a:bodyPr>
          <a:lstStyle/>
          <a:p>
            <a:pPr algn="ctr">
              <a:lnSpc>
                <a:spcPct val="100000"/>
              </a:lnSpc>
              <a:spcBef>
                <a:spcPts val="95"/>
              </a:spcBef>
            </a:pPr>
            <a:r>
              <a:rPr sz="2000" spc="-10" dirty="0">
                <a:latin typeface="Arial"/>
                <a:cs typeface="Arial"/>
              </a:rPr>
              <a:t>Driver</a:t>
            </a:r>
            <a:endParaRPr sz="2000">
              <a:latin typeface="Arial"/>
              <a:cs typeface="Arial"/>
            </a:endParaRPr>
          </a:p>
          <a:p>
            <a:pPr algn="ctr">
              <a:lnSpc>
                <a:spcPct val="100000"/>
              </a:lnSpc>
              <a:spcBef>
                <a:spcPts val="5"/>
              </a:spcBef>
            </a:pPr>
            <a:r>
              <a:rPr sz="2000" dirty="0">
                <a:latin typeface="Arial"/>
                <a:cs typeface="Arial"/>
              </a:rPr>
              <a:t>Code</a:t>
            </a:r>
            <a:r>
              <a:rPr sz="2000" spc="-30" dirty="0">
                <a:latin typeface="Arial"/>
                <a:cs typeface="Arial"/>
              </a:rPr>
              <a:t> </a:t>
            </a:r>
            <a:r>
              <a:rPr sz="2000" dirty="0">
                <a:latin typeface="Arial"/>
                <a:cs typeface="Arial"/>
              </a:rPr>
              <a:t>Segments</a:t>
            </a:r>
            <a:endParaRPr sz="2000">
              <a:latin typeface="Arial"/>
              <a:cs typeface="Arial"/>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275209"/>
            <a:ext cx="4316730" cy="574040"/>
          </a:xfrm>
          <a:prstGeom prst="rect">
            <a:avLst/>
          </a:prstGeom>
        </p:spPr>
        <p:txBody>
          <a:bodyPr vert="horz" wrap="square" lIns="0" tIns="12700" rIns="0" bIns="0" rtlCol="0">
            <a:spAutoFit/>
          </a:bodyPr>
          <a:lstStyle/>
          <a:p>
            <a:pPr marL="12700">
              <a:lnSpc>
                <a:spcPct val="100000"/>
              </a:lnSpc>
              <a:spcBef>
                <a:spcPts val="100"/>
              </a:spcBef>
            </a:pPr>
            <a:r>
              <a:rPr spc="-5" dirty="0"/>
              <a:t>Controlled</a:t>
            </a:r>
            <a:r>
              <a:rPr spc="-35" dirty="0"/>
              <a:t> </a:t>
            </a:r>
            <a:r>
              <a:rPr spc="-5" dirty="0"/>
              <a:t>Invocation</a:t>
            </a:r>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p:nvPr/>
        </p:nvSpPr>
        <p:spPr>
          <a:xfrm>
            <a:off x="8361426" y="6292547"/>
            <a:ext cx="298450" cy="233679"/>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26</a:t>
            </a:fld>
            <a:endParaRPr sz="1400">
              <a:latin typeface="Arial"/>
              <a:cs typeface="Arial"/>
            </a:endParaRPr>
          </a:p>
        </p:txBody>
      </p:sp>
      <p:sp>
        <p:nvSpPr>
          <p:cNvPr id="3" name="object 3"/>
          <p:cNvSpPr txBox="1"/>
          <p:nvPr/>
        </p:nvSpPr>
        <p:spPr>
          <a:xfrm>
            <a:off x="536257" y="1265809"/>
            <a:ext cx="7838440" cy="4307205"/>
          </a:xfrm>
          <a:prstGeom prst="rect">
            <a:avLst/>
          </a:prstGeom>
        </p:spPr>
        <p:txBody>
          <a:bodyPr vert="horz" wrap="square" lIns="0" tIns="12700" rIns="0" bIns="0" rtlCol="0">
            <a:spAutoFit/>
          </a:bodyPr>
          <a:lstStyle/>
          <a:p>
            <a:pPr marL="355600" indent="-342900">
              <a:lnSpc>
                <a:spcPts val="2740"/>
              </a:lnSpc>
              <a:spcBef>
                <a:spcPts val="100"/>
              </a:spcBef>
              <a:buChar char="•"/>
              <a:tabLst>
                <a:tab pos="354965" algn="l"/>
                <a:tab pos="355600" algn="l"/>
              </a:tabLst>
            </a:pPr>
            <a:r>
              <a:rPr sz="2400" dirty="0">
                <a:latin typeface="Arial"/>
                <a:cs typeface="Arial"/>
              </a:rPr>
              <a:t>The user process </a:t>
            </a:r>
            <a:r>
              <a:rPr sz="2400" spc="-5" dirty="0">
                <a:latin typeface="Arial"/>
                <a:cs typeface="Arial"/>
              </a:rPr>
              <a:t>executes </a:t>
            </a:r>
            <a:r>
              <a:rPr sz="2400" dirty="0">
                <a:latin typeface="Arial"/>
                <a:cs typeface="Arial"/>
              </a:rPr>
              <a:t>code </a:t>
            </a:r>
            <a:r>
              <a:rPr sz="2400" spc="-5" dirty="0">
                <a:latin typeface="Arial"/>
                <a:cs typeface="Arial"/>
              </a:rPr>
              <a:t>in specific</a:t>
            </a:r>
            <a:r>
              <a:rPr sz="2400" spc="-15" dirty="0">
                <a:latin typeface="Arial"/>
                <a:cs typeface="Arial"/>
              </a:rPr>
              <a:t> </a:t>
            </a:r>
            <a:r>
              <a:rPr sz="2400" dirty="0">
                <a:latin typeface="Arial"/>
                <a:cs typeface="Arial"/>
              </a:rPr>
              <a:t>code</a:t>
            </a:r>
          </a:p>
          <a:p>
            <a:pPr marL="354965">
              <a:lnSpc>
                <a:spcPts val="2740"/>
              </a:lnSpc>
            </a:pPr>
            <a:r>
              <a:rPr sz="2400" dirty="0">
                <a:latin typeface="Arial"/>
                <a:cs typeface="Arial"/>
              </a:rPr>
              <a:t>segments.</a:t>
            </a:r>
          </a:p>
          <a:p>
            <a:pPr marL="342265" marR="531495" indent="-342265" algn="r">
              <a:lnSpc>
                <a:spcPts val="2740"/>
              </a:lnSpc>
              <a:spcBef>
                <a:spcPts val="280"/>
              </a:spcBef>
              <a:buChar char="•"/>
              <a:tabLst>
                <a:tab pos="342265" algn="l"/>
                <a:tab pos="355600" algn="l"/>
              </a:tabLst>
            </a:pPr>
            <a:r>
              <a:rPr sz="2400" spc="-5" dirty="0">
                <a:latin typeface="Arial"/>
                <a:cs typeface="Arial"/>
              </a:rPr>
              <a:t>Each code </a:t>
            </a:r>
            <a:r>
              <a:rPr sz="2400" dirty="0">
                <a:latin typeface="Arial"/>
                <a:cs typeface="Arial"/>
              </a:rPr>
              <a:t>segment has </a:t>
            </a:r>
            <a:r>
              <a:rPr sz="2400" spc="-5" dirty="0">
                <a:latin typeface="Arial"/>
                <a:cs typeface="Arial"/>
              </a:rPr>
              <a:t>an </a:t>
            </a:r>
            <a:r>
              <a:rPr sz="2400" dirty="0">
                <a:latin typeface="Arial"/>
                <a:cs typeface="Arial"/>
              </a:rPr>
              <a:t>associated </a:t>
            </a:r>
            <a:r>
              <a:rPr sz="2400" spc="-5" dirty="0">
                <a:latin typeface="Arial"/>
                <a:cs typeface="Arial"/>
              </a:rPr>
              <a:t>mode</a:t>
            </a:r>
            <a:r>
              <a:rPr sz="2400" spc="-35" dirty="0">
                <a:latin typeface="Arial"/>
                <a:cs typeface="Arial"/>
              </a:rPr>
              <a:t> </a:t>
            </a:r>
            <a:r>
              <a:rPr sz="2400" spc="-10" dirty="0">
                <a:latin typeface="Arial"/>
                <a:cs typeface="Arial"/>
              </a:rPr>
              <a:t>which</a:t>
            </a:r>
            <a:endParaRPr sz="2400" dirty="0">
              <a:latin typeface="Arial"/>
              <a:cs typeface="Arial"/>
            </a:endParaRPr>
          </a:p>
          <a:p>
            <a:pPr marR="472440" algn="r">
              <a:lnSpc>
                <a:spcPts val="2740"/>
              </a:lnSpc>
            </a:pPr>
            <a:r>
              <a:rPr sz="2400" dirty="0">
                <a:latin typeface="Arial"/>
                <a:cs typeface="Arial"/>
              </a:rPr>
              <a:t>dictates </a:t>
            </a:r>
            <a:r>
              <a:rPr sz="2400" spc="-5" dirty="0">
                <a:latin typeface="Arial"/>
                <a:cs typeface="Arial"/>
              </a:rPr>
              <a:t>the </a:t>
            </a:r>
            <a:r>
              <a:rPr sz="2400" dirty="0">
                <a:latin typeface="Arial"/>
                <a:cs typeface="Arial"/>
              </a:rPr>
              <a:t>privilege </a:t>
            </a:r>
            <a:r>
              <a:rPr sz="2400" spc="-5" dirty="0">
                <a:latin typeface="Arial"/>
                <a:cs typeface="Arial"/>
              </a:rPr>
              <a:t>level the </a:t>
            </a:r>
            <a:r>
              <a:rPr sz="2400" dirty="0">
                <a:latin typeface="Arial"/>
                <a:cs typeface="Arial"/>
              </a:rPr>
              <a:t>code </a:t>
            </a:r>
            <a:r>
              <a:rPr sz="2400" spc="-5" dirty="0">
                <a:latin typeface="Arial"/>
                <a:cs typeface="Arial"/>
              </a:rPr>
              <a:t>executes</a:t>
            </a:r>
            <a:r>
              <a:rPr sz="2400" spc="10" dirty="0">
                <a:latin typeface="Arial"/>
                <a:cs typeface="Arial"/>
              </a:rPr>
              <a:t> </a:t>
            </a:r>
            <a:r>
              <a:rPr sz="2400" dirty="0">
                <a:latin typeface="Arial"/>
                <a:cs typeface="Arial"/>
              </a:rPr>
              <a:t>under.</a:t>
            </a:r>
          </a:p>
          <a:p>
            <a:pPr marL="354965" marR="5080" indent="-342900" algn="just">
              <a:lnSpc>
                <a:spcPct val="90300"/>
              </a:lnSpc>
              <a:spcBef>
                <a:spcPts val="565"/>
              </a:spcBef>
              <a:buChar char="•"/>
              <a:tabLst>
                <a:tab pos="355600" algn="l"/>
              </a:tabLst>
            </a:pPr>
            <a:r>
              <a:rPr sz="2400" dirty="0">
                <a:latin typeface="Arial"/>
                <a:cs typeface="Arial"/>
              </a:rPr>
              <a:t>Simply </a:t>
            </a:r>
            <a:r>
              <a:rPr sz="2400" spc="-5" dirty="0">
                <a:latin typeface="Arial"/>
                <a:cs typeface="Arial"/>
              </a:rPr>
              <a:t>setting </a:t>
            </a:r>
            <a:r>
              <a:rPr sz="2400" spc="-10" dirty="0">
                <a:latin typeface="Arial"/>
                <a:cs typeface="Arial"/>
              </a:rPr>
              <a:t>the </a:t>
            </a:r>
            <a:r>
              <a:rPr sz="2400" spc="-5" dirty="0">
                <a:latin typeface="Arial"/>
                <a:cs typeface="Arial"/>
              </a:rPr>
              <a:t>mode </a:t>
            </a:r>
            <a:r>
              <a:rPr sz="2400" dirty="0">
                <a:latin typeface="Arial"/>
                <a:cs typeface="Arial"/>
              </a:rPr>
              <a:t>of user process code </a:t>
            </a:r>
            <a:r>
              <a:rPr sz="2400" spc="-5" dirty="0">
                <a:latin typeface="Arial"/>
                <a:cs typeface="Arial"/>
              </a:rPr>
              <a:t>to </a:t>
            </a:r>
            <a:r>
              <a:rPr sz="2400" dirty="0" smtClean="0">
                <a:latin typeface="Arial"/>
                <a:cs typeface="Arial"/>
              </a:rPr>
              <a:t>Kernel</a:t>
            </a:r>
            <a:r>
              <a:rPr lang="tr-TR" sz="2400" dirty="0" smtClean="0">
                <a:latin typeface="Arial"/>
                <a:cs typeface="Arial"/>
              </a:rPr>
              <a:t> </a:t>
            </a:r>
            <a:r>
              <a:rPr sz="2400" spc="-10" dirty="0" smtClean="0">
                <a:latin typeface="Arial"/>
                <a:cs typeface="Arial"/>
              </a:rPr>
              <a:t>would </a:t>
            </a:r>
            <a:r>
              <a:rPr sz="2400" spc="-5" dirty="0">
                <a:latin typeface="Arial"/>
                <a:cs typeface="Arial"/>
              </a:rPr>
              <a:t>give </a:t>
            </a:r>
            <a:r>
              <a:rPr sz="2400" dirty="0">
                <a:latin typeface="Arial"/>
                <a:cs typeface="Arial"/>
              </a:rPr>
              <a:t>kernel-privilege </a:t>
            </a:r>
            <a:r>
              <a:rPr sz="2400" spc="-5" dirty="0">
                <a:latin typeface="Arial"/>
                <a:cs typeface="Arial"/>
              </a:rPr>
              <a:t>to </a:t>
            </a:r>
            <a:r>
              <a:rPr sz="2400" dirty="0">
                <a:latin typeface="Arial"/>
                <a:cs typeface="Arial"/>
              </a:rPr>
              <a:t>user process </a:t>
            </a:r>
            <a:r>
              <a:rPr sz="2400" spc="-5" dirty="0">
                <a:latin typeface="Arial"/>
                <a:cs typeface="Arial"/>
              </a:rPr>
              <a:t>without </a:t>
            </a:r>
            <a:r>
              <a:rPr sz="2400" dirty="0" smtClean="0">
                <a:latin typeface="Arial"/>
                <a:cs typeface="Arial"/>
              </a:rPr>
              <a:t>any</a:t>
            </a:r>
            <a:r>
              <a:rPr lang="tr-TR" sz="2400" dirty="0" smtClean="0">
                <a:latin typeface="Arial"/>
                <a:cs typeface="Arial"/>
              </a:rPr>
              <a:t> </a:t>
            </a:r>
            <a:r>
              <a:rPr sz="2400" dirty="0" smtClean="0">
                <a:latin typeface="Arial"/>
                <a:cs typeface="Arial"/>
              </a:rPr>
              <a:t>control </a:t>
            </a:r>
            <a:r>
              <a:rPr sz="2400" dirty="0">
                <a:latin typeface="Arial"/>
                <a:cs typeface="Arial"/>
              </a:rPr>
              <a:t>of </a:t>
            </a:r>
            <a:r>
              <a:rPr sz="2400" spc="-10" dirty="0">
                <a:latin typeface="Arial"/>
                <a:cs typeface="Arial"/>
              </a:rPr>
              <a:t>what </a:t>
            </a:r>
            <a:r>
              <a:rPr sz="2400" dirty="0">
                <a:latin typeface="Arial"/>
                <a:cs typeface="Arial"/>
              </a:rPr>
              <a:t>the process </a:t>
            </a:r>
            <a:r>
              <a:rPr sz="2400" spc="-5" dirty="0">
                <a:latin typeface="Arial"/>
                <a:cs typeface="Arial"/>
              </a:rPr>
              <a:t>actually </a:t>
            </a:r>
            <a:r>
              <a:rPr sz="2400" dirty="0">
                <a:latin typeface="Arial"/>
                <a:cs typeface="Arial"/>
              </a:rPr>
              <a:t>does. </a:t>
            </a:r>
            <a:r>
              <a:rPr sz="2400" spc="-5" dirty="0">
                <a:latin typeface="Arial"/>
                <a:cs typeface="Arial"/>
              </a:rPr>
              <a:t>Bad</a:t>
            </a:r>
            <a:r>
              <a:rPr sz="2400" spc="-25" dirty="0">
                <a:latin typeface="Arial"/>
                <a:cs typeface="Arial"/>
              </a:rPr>
              <a:t> </a:t>
            </a:r>
            <a:r>
              <a:rPr sz="2400" dirty="0">
                <a:latin typeface="Arial"/>
                <a:cs typeface="Arial"/>
              </a:rPr>
              <a:t>idea!</a:t>
            </a:r>
          </a:p>
          <a:p>
            <a:pPr marL="354965" marR="88265" indent="-342900">
              <a:lnSpc>
                <a:spcPct val="90100"/>
              </a:lnSpc>
              <a:spcBef>
                <a:spcPts val="565"/>
              </a:spcBef>
              <a:buChar char="•"/>
              <a:tabLst>
                <a:tab pos="354965" algn="l"/>
                <a:tab pos="355600" algn="l"/>
              </a:tabLst>
            </a:pPr>
            <a:r>
              <a:rPr sz="2400" spc="-5" dirty="0">
                <a:latin typeface="Arial"/>
                <a:cs typeface="Arial"/>
              </a:rPr>
              <a:t>Instead, the CPU allows </a:t>
            </a:r>
            <a:r>
              <a:rPr sz="2400" dirty="0">
                <a:latin typeface="Arial"/>
                <a:cs typeface="Arial"/>
              </a:rPr>
              <a:t>the </a:t>
            </a:r>
            <a:r>
              <a:rPr sz="2400" spc="-5" dirty="0">
                <a:latin typeface="Arial"/>
                <a:cs typeface="Arial"/>
              </a:rPr>
              <a:t>user </a:t>
            </a:r>
            <a:r>
              <a:rPr sz="2400" dirty="0">
                <a:latin typeface="Arial"/>
                <a:cs typeface="Arial"/>
              </a:rPr>
              <a:t>process to call </a:t>
            </a:r>
            <a:r>
              <a:rPr sz="2400" spc="-5" dirty="0" smtClean="0">
                <a:latin typeface="Arial"/>
                <a:cs typeface="Arial"/>
              </a:rPr>
              <a:t>kernel</a:t>
            </a:r>
            <a:r>
              <a:rPr lang="tr-TR" sz="2400" spc="-5" dirty="0" smtClean="0">
                <a:latin typeface="Arial"/>
                <a:cs typeface="Arial"/>
              </a:rPr>
              <a:t> </a:t>
            </a:r>
            <a:r>
              <a:rPr sz="2400" dirty="0" smtClean="0">
                <a:latin typeface="Arial"/>
                <a:cs typeface="Arial"/>
              </a:rPr>
              <a:t>code </a:t>
            </a:r>
            <a:r>
              <a:rPr sz="2400" dirty="0">
                <a:latin typeface="Arial"/>
                <a:cs typeface="Arial"/>
              </a:rPr>
              <a:t>segments </a:t>
            </a:r>
            <a:r>
              <a:rPr sz="2400" spc="-5" dirty="0">
                <a:latin typeface="Arial"/>
                <a:cs typeface="Arial"/>
              </a:rPr>
              <a:t>that </a:t>
            </a:r>
            <a:r>
              <a:rPr sz="2400" dirty="0">
                <a:latin typeface="Arial"/>
                <a:cs typeface="Arial"/>
              </a:rPr>
              <a:t>only </a:t>
            </a:r>
            <a:r>
              <a:rPr sz="2400" spc="-5" dirty="0">
                <a:latin typeface="Arial"/>
                <a:cs typeface="Arial"/>
              </a:rPr>
              <a:t>execute </a:t>
            </a:r>
            <a:r>
              <a:rPr sz="2400" dirty="0">
                <a:latin typeface="Arial"/>
                <a:cs typeface="Arial"/>
              </a:rPr>
              <a:t>a predefined set </a:t>
            </a:r>
            <a:r>
              <a:rPr sz="2400" dirty="0" smtClean="0">
                <a:latin typeface="Arial"/>
                <a:cs typeface="Arial"/>
              </a:rPr>
              <a:t>of</a:t>
            </a:r>
            <a:r>
              <a:rPr lang="tr-TR" sz="2400" dirty="0" smtClean="0">
                <a:latin typeface="Arial"/>
                <a:cs typeface="Arial"/>
              </a:rPr>
              <a:t> </a:t>
            </a:r>
            <a:r>
              <a:rPr sz="2400" dirty="0" smtClean="0">
                <a:latin typeface="Arial"/>
                <a:cs typeface="Arial"/>
              </a:rPr>
              <a:t>instructions </a:t>
            </a:r>
            <a:r>
              <a:rPr sz="2400" spc="-5" dirty="0">
                <a:latin typeface="Arial"/>
                <a:cs typeface="Arial"/>
              </a:rPr>
              <a:t>in kernel </a:t>
            </a:r>
            <a:r>
              <a:rPr sz="2400" dirty="0">
                <a:latin typeface="Arial"/>
                <a:cs typeface="Arial"/>
              </a:rPr>
              <a:t>mode, and </a:t>
            </a:r>
            <a:r>
              <a:rPr sz="2400" spc="-5" dirty="0">
                <a:latin typeface="Arial"/>
                <a:cs typeface="Arial"/>
              </a:rPr>
              <a:t>then </a:t>
            </a:r>
            <a:r>
              <a:rPr sz="2400" dirty="0">
                <a:latin typeface="Arial"/>
                <a:cs typeface="Arial"/>
              </a:rPr>
              <a:t>returns </a:t>
            </a:r>
            <a:r>
              <a:rPr sz="2400" dirty="0" smtClean="0">
                <a:latin typeface="Arial"/>
                <a:cs typeface="Arial"/>
              </a:rPr>
              <a:t>control</a:t>
            </a:r>
            <a:r>
              <a:rPr lang="tr-TR" sz="2400" dirty="0" smtClean="0">
                <a:latin typeface="Arial"/>
                <a:cs typeface="Arial"/>
              </a:rPr>
              <a:t> </a:t>
            </a:r>
            <a:r>
              <a:rPr sz="2400" dirty="0" smtClean="0">
                <a:latin typeface="Arial"/>
                <a:cs typeface="Arial"/>
              </a:rPr>
              <a:t>back </a:t>
            </a:r>
            <a:r>
              <a:rPr sz="2400" spc="-5" dirty="0">
                <a:latin typeface="Arial"/>
                <a:cs typeface="Arial"/>
              </a:rPr>
              <a:t>to the </a:t>
            </a:r>
            <a:r>
              <a:rPr sz="2400" dirty="0">
                <a:latin typeface="Arial"/>
                <a:cs typeface="Arial"/>
              </a:rPr>
              <a:t>user-process code segment in user</a:t>
            </a:r>
            <a:r>
              <a:rPr sz="2400" spc="-70" dirty="0">
                <a:latin typeface="Arial"/>
                <a:cs typeface="Arial"/>
              </a:rPr>
              <a:t> </a:t>
            </a:r>
            <a:r>
              <a:rPr sz="2400" dirty="0">
                <a:latin typeface="Arial"/>
                <a:cs typeface="Arial"/>
              </a:rPr>
              <a:t>mode.</a:t>
            </a:r>
          </a:p>
          <a:p>
            <a:pPr marL="355600" indent="-342900">
              <a:lnSpc>
                <a:spcPct val="100000"/>
              </a:lnSpc>
              <a:spcBef>
                <a:spcPts val="280"/>
              </a:spcBef>
              <a:buChar char="•"/>
              <a:tabLst>
                <a:tab pos="354965" algn="l"/>
                <a:tab pos="355600" algn="l"/>
              </a:tabLst>
            </a:pPr>
            <a:r>
              <a:rPr sz="2400" spc="25" dirty="0">
                <a:latin typeface="Arial"/>
                <a:cs typeface="Arial"/>
              </a:rPr>
              <a:t>We </a:t>
            </a:r>
            <a:r>
              <a:rPr sz="2400" dirty="0">
                <a:latin typeface="Arial"/>
                <a:cs typeface="Arial"/>
              </a:rPr>
              <a:t>refer </a:t>
            </a:r>
            <a:r>
              <a:rPr sz="2400" spc="-5" dirty="0">
                <a:latin typeface="Arial"/>
                <a:cs typeface="Arial"/>
              </a:rPr>
              <a:t>to this </a:t>
            </a:r>
            <a:r>
              <a:rPr sz="2400" dirty="0">
                <a:latin typeface="Arial"/>
                <a:cs typeface="Arial"/>
              </a:rPr>
              <a:t>mechanism </a:t>
            </a:r>
            <a:r>
              <a:rPr sz="2400" spc="-5" dirty="0">
                <a:latin typeface="Arial"/>
                <a:cs typeface="Arial"/>
              </a:rPr>
              <a:t>as </a:t>
            </a:r>
            <a:r>
              <a:rPr sz="2400" dirty="0">
                <a:solidFill>
                  <a:srgbClr val="CC0000"/>
                </a:solidFill>
                <a:latin typeface="Arial"/>
                <a:cs typeface="Arial"/>
              </a:rPr>
              <a:t>controlled</a:t>
            </a:r>
            <a:r>
              <a:rPr sz="2400" spc="-105" dirty="0">
                <a:solidFill>
                  <a:srgbClr val="CC0000"/>
                </a:solidFill>
                <a:latin typeface="Arial"/>
                <a:cs typeface="Arial"/>
              </a:rPr>
              <a:t> </a:t>
            </a:r>
            <a:r>
              <a:rPr sz="2400" spc="-5" dirty="0">
                <a:solidFill>
                  <a:srgbClr val="CC0000"/>
                </a:solidFill>
                <a:latin typeface="Arial"/>
                <a:cs typeface="Arial"/>
              </a:rPr>
              <a:t>invocation</a:t>
            </a:r>
            <a:r>
              <a:rPr sz="2400" spc="-5" dirty="0">
                <a:latin typeface="Arial"/>
                <a:cs typeface="Arial"/>
              </a:rPr>
              <a:t>.</a:t>
            </a:r>
            <a:endParaRPr sz="2400" dirty="0">
              <a:latin typeface="Arial"/>
              <a:cs typeface="Arial"/>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1015"/>
            <a:ext cx="7390130" cy="1122680"/>
          </a:xfrm>
          <a:prstGeom prst="rect">
            <a:avLst/>
          </a:prstGeom>
        </p:spPr>
        <p:txBody>
          <a:bodyPr vert="horz" wrap="square" lIns="0" tIns="12700" rIns="0" bIns="0" rtlCol="0">
            <a:spAutoFit/>
          </a:bodyPr>
          <a:lstStyle/>
          <a:p>
            <a:pPr marL="12700" marR="5080">
              <a:lnSpc>
                <a:spcPct val="100000"/>
              </a:lnSpc>
              <a:spcBef>
                <a:spcPts val="100"/>
              </a:spcBef>
            </a:pPr>
            <a:r>
              <a:rPr spc="-5" dirty="0"/>
              <a:t>Hardware supported Data </a:t>
            </a:r>
            <a:r>
              <a:rPr spc="-5" dirty="0" smtClean="0"/>
              <a:t>Execution</a:t>
            </a:r>
            <a:r>
              <a:rPr lang="tr-TR" spc="-5" dirty="0" smtClean="0"/>
              <a:t> </a:t>
            </a:r>
            <a:r>
              <a:rPr spc="-5" dirty="0" smtClean="0"/>
              <a:t>Prevention</a:t>
            </a:r>
            <a:endParaRPr spc="-5" dirty="0"/>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p:nvPr/>
        </p:nvSpPr>
        <p:spPr>
          <a:xfrm>
            <a:off x="8361426" y="6292547"/>
            <a:ext cx="298450" cy="233679"/>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27</a:t>
            </a:fld>
            <a:endParaRPr sz="1400">
              <a:latin typeface="Arial"/>
              <a:cs typeface="Arial"/>
            </a:endParaRPr>
          </a:p>
        </p:txBody>
      </p:sp>
      <p:sp>
        <p:nvSpPr>
          <p:cNvPr id="3" name="object 3"/>
          <p:cNvSpPr txBox="1"/>
          <p:nvPr/>
        </p:nvSpPr>
        <p:spPr>
          <a:xfrm>
            <a:off x="536257" y="1245591"/>
            <a:ext cx="8035925" cy="4875053"/>
          </a:xfrm>
          <a:prstGeom prst="rect">
            <a:avLst/>
          </a:prstGeom>
        </p:spPr>
        <p:txBody>
          <a:bodyPr vert="horz" wrap="square" lIns="0" tIns="50165" rIns="0" bIns="0" rtlCol="0">
            <a:spAutoFit/>
          </a:bodyPr>
          <a:lstStyle/>
          <a:p>
            <a:pPr marL="355600" indent="-342900">
              <a:lnSpc>
                <a:spcPct val="100000"/>
              </a:lnSpc>
              <a:spcBef>
                <a:spcPts val="395"/>
              </a:spcBef>
              <a:buChar char="•"/>
              <a:tabLst>
                <a:tab pos="354965" algn="l"/>
                <a:tab pos="355600" algn="l"/>
              </a:tabLst>
            </a:pPr>
            <a:r>
              <a:rPr sz="2400" spc="-5" dirty="0">
                <a:latin typeface="Arial"/>
                <a:cs typeface="Arial"/>
              </a:rPr>
              <a:t>Intel Processors </a:t>
            </a:r>
            <a:r>
              <a:rPr sz="2400" spc="-10" dirty="0">
                <a:latin typeface="Arial"/>
                <a:cs typeface="Arial"/>
              </a:rPr>
              <a:t>with </a:t>
            </a:r>
            <a:r>
              <a:rPr sz="2400" spc="5" dirty="0">
                <a:latin typeface="Arial"/>
                <a:cs typeface="Arial"/>
              </a:rPr>
              <a:t>XD</a:t>
            </a:r>
            <a:r>
              <a:rPr sz="2400" spc="45" dirty="0">
                <a:latin typeface="Arial"/>
                <a:cs typeface="Arial"/>
              </a:rPr>
              <a:t> </a:t>
            </a:r>
            <a:r>
              <a:rPr sz="2400" dirty="0">
                <a:latin typeface="Arial"/>
                <a:cs typeface="Arial"/>
              </a:rPr>
              <a:t>support</a:t>
            </a:r>
          </a:p>
          <a:p>
            <a:pPr marL="355600" indent="-342900">
              <a:lnSpc>
                <a:spcPct val="100000"/>
              </a:lnSpc>
              <a:spcBef>
                <a:spcPts val="300"/>
              </a:spcBef>
              <a:buChar char="•"/>
              <a:tabLst>
                <a:tab pos="354965" algn="l"/>
                <a:tab pos="355600" algn="l"/>
              </a:tabLst>
            </a:pPr>
            <a:r>
              <a:rPr sz="2400" dirty="0">
                <a:latin typeface="Arial"/>
                <a:cs typeface="Arial"/>
              </a:rPr>
              <a:t>AMD processors </a:t>
            </a:r>
            <a:r>
              <a:rPr sz="2400" spc="-10" dirty="0">
                <a:latin typeface="Arial"/>
                <a:cs typeface="Arial"/>
              </a:rPr>
              <a:t>with </a:t>
            </a:r>
            <a:r>
              <a:rPr sz="2400" dirty="0">
                <a:latin typeface="Arial"/>
                <a:cs typeface="Arial"/>
              </a:rPr>
              <a:t>NX</a:t>
            </a:r>
            <a:r>
              <a:rPr sz="2400" spc="30" dirty="0">
                <a:latin typeface="Arial"/>
                <a:cs typeface="Arial"/>
              </a:rPr>
              <a:t> </a:t>
            </a:r>
            <a:r>
              <a:rPr sz="2400" dirty="0">
                <a:latin typeface="Arial"/>
                <a:cs typeface="Arial"/>
              </a:rPr>
              <a:t>support</a:t>
            </a:r>
          </a:p>
          <a:p>
            <a:pPr>
              <a:lnSpc>
                <a:spcPct val="100000"/>
              </a:lnSpc>
              <a:spcBef>
                <a:spcPts val="35"/>
              </a:spcBef>
            </a:pPr>
            <a:endParaRPr sz="3150" dirty="0">
              <a:latin typeface="Arial"/>
              <a:cs typeface="Arial"/>
            </a:endParaRPr>
          </a:p>
          <a:p>
            <a:pPr marL="12700" marR="83185">
              <a:lnSpc>
                <a:spcPct val="90100"/>
              </a:lnSpc>
              <a:spcBef>
                <a:spcPts val="5"/>
              </a:spcBef>
            </a:pPr>
            <a:r>
              <a:rPr sz="2000" spc="-5" dirty="0">
                <a:latin typeface="Arial"/>
                <a:cs typeface="Arial"/>
              </a:rPr>
              <a:t>Hardware-enforced </a:t>
            </a:r>
            <a:r>
              <a:rPr sz="2000" dirty="0">
                <a:latin typeface="Arial"/>
                <a:cs typeface="Arial"/>
              </a:rPr>
              <a:t>DEP marks all memory locations as </a:t>
            </a:r>
            <a:r>
              <a:rPr sz="2000" spc="10" dirty="0" smtClean="0">
                <a:latin typeface="Arial"/>
                <a:cs typeface="Arial"/>
              </a:rPr>
              <a:t>non-</a:t>
            </a:r>
            <a:r>
              <a:rPr lang="tr-TR" sz="2000" spc="10" dirty="0" smtClean="0">
                <a:latin typeface="Arial"/>
                <a:cs typeface="Arial"/>
              </a:rPr>
              <a:t> </a:t>
            </a:r>
            <a:r>
              <a:rPr sz="2000" dirty="0" smtClean="0">
                <a:latin typeface="Arial"/>
                <a:cs typeface="Arial"/>
              </a:rPr>
              <a:t>executable </a:t>
            </a:r>
            <a:r>
              <a:rPr sz="2000" spc="-10" dirty="0">
                <a:latin typeface="Arial"/>
                <a:cs typeface="Arial"/>
              </a:rPr>
              <a:t>(you </a:t>
            </a:r>
            <a:r>
              <a:rPr sz="2000" dirty="0">
                <a:latin typeface="Arial"/>
                <a:cs typeface="Arial"/>
              </a:rPr>
              <a:t>cannot </a:t>
            </a:r>
            <a:r>
              <a:rPr sz="2000" spc="-5" dirty="0">
                <a:latin typeface="Arial"/>
                <a:cs typeface="Arial"/>
              </a:rPr>
              <a:t>execute </a:t>
            </a:r>
            <a:r>
              <a:rPr sz="2000" dirty="0">
                <a:latin typeface="Arial"/>
                <a:cs typeface="Arial"/>
              </a:rPr>
              <a:t>code </a:t>
            </a:r>
            <a:r>
              <a:rPr sz="2000" spc="-5" dirty="0">
                <a:latin typeface="Arial"/>
                <a:cs typeface="Arial"/>
              </a:rPr>
              <a:t>in </a:t>
            </a:r>
            <a:r>
              <a:rPr sz="2000" dirty="0">
                <a:latin typeface="Arial"/>
                <a:cs typeface="Arial"/>
              </a:rPr>
              <a:t>this portion of </a:t>
            </a:r>
            <a:r>
              <a:rPr sz="2000" spc="-5" dirty="0">
                <a:latin typeface="Arial"/>
                <a:cs typeface="Arial"/>
              </a:rPr>
              <a:t>memory)</a:t>
            </a:r>
            <a:r>
              <a:rPr sz="2000" spc="-155" dirty="0">
                <a:latin typeface="Arial"/>
                <a:cs typeface="Arial"/>
              </a:rPr>
              <a:t> </a:t>
            </a:r>
            <a:r>
              <a:rPr sz="2000" dirty="0" smtClean="0">
                <a:latin typeface="Arial"/>
                <a:cs typeface="Arial"/>
              </a:rPr>
              <a:t>unless</a:t>
            </a:r>
            <a:r>
              <a:rPr lang="tr-TR" sz="2000" dirty="0" smtClean="0">
                <a:latin typeface="Arial"/>
                <a:cs typeface="Arial"/>
              </a:rPr>
              <a:t> </a:t>
            </a:r>
            <a:r>
              <a:rPr sz="2000" dirty="0" smtClean="0">
                <a:latin typeface="Arial"/>
                <a:cs typeface="Arial"/>
              </a:rPr>
              <a:t>the </a:t>
            </a:r>
            <a:r>
              <a:rPr sz="2000" dirty="0">
                <a:latin typeface="Arial"/>
                <a:cs typeface="Arial"/>
              </a:rPr>
              <a:t>location </a:t>
            </a:r>
            <a:r>
              <a:rPr sz="2000" spc="-5" dirty="0">
                <a:latin typeface="Arial"/>
                <a:cs typeface="Arial"/>
              </a:rPr>
              <a:t>explicitly </a:t>
            </a:r>
            <a:r>
              <a:rPr sz="2000" dirty="0">
                <a:latin typeface="Arial"/>
                <a:cs typeface="Arial"/>
              </a:rPr>
              <a:t>contains executable</a:t>
            </a:r>
            <a:r>
              <a:rPr sz="2000" spc="-95" dirty="0">
                <a:latin typeface="Arial"/>
                <a:cs typeface="Arial"/>
              </a:rPr>
              <a:t> </a:t>
            </a:r>
            <a:r>
              <a:rPr sz="2000" dirty="0">
                <a:latin typeface="Arial"/>
                <a:cs typeface="Arial"/>
              </a:rPr>
              <a:t>code.</a:t>
            </a:r>
          </a:p>
          <a:p>
            <a:pPr marL="12700" marR="5080">
              <a:lnSpc>
                <a:spcPts val="2160"/>
              </a:lnSpc>
              <a:spcBef>
                <a:spcPts val="509"/>
              </a:spcBef>
            </a:pPr>
            <a:r>
              <a:rPr sz="2000" spc="-5" dirty="0">
                <a:latin typeface="Arial"/>
                <a:cs typeface="Arial"/>
              </a:rPr>
              <a:t>Hardware-enforced </a:t>
            </a:r>
            <a:r>
              <a:rPr sz="2000" dirty="0">
                <a:latin typeface="Arial"/>
                <a:cs typeface="Arial"/>
              </a:rPr>
              <a:t>DEP </a:t>
            </a:r>
            <a:r>
              <a:rPr sz="2000" spc="-5" dirty="0">
                <a:latin typeface="Arial"/>
                <a:cs typeface="Arial"/>
              </a:rPr>
              <a:t>relies </a:t>
            </a:r>
            <a:r>
              <a:rPr sz="2000" dirty="0">
                <a:latin typeface="Arial"/>
                <a:cs typeface="Arial"/>
              </a:rPr>
              <a:t>on processor </a:t>
            </a:r>
            <a:r>
              <a:rPr sz="2000" spc="-10" dirty="0">
                <a:latin typeface="Arial"/>
                <a:cs typeface="Arial"/>
              </a:rPr>
              <a:t>hardware </a:t>
            </a:r>
            <a:r>
              <a:rPr sz="2000" dirty="0">
                <a:latin typeface="Arial"/>
                <a:cs typeface="Arial"/>
              </a:rPr>
              <a:t>to mark </a:t>
            </a:r>
            <a:r>
              <a:rPr sz="2000" dirty="0" smtClean="0">
                <a:latin typeface="Arial"/>
                <a:cs typeface="Arial"/>
              </a:rPr>
              <a:t>memory</a:t>
            </a:r>
            <a:r>
              <a:rPr lang="tr-TR" sz="2000" dirty="0" smtClean="0">
                <a:latin typeface="Arial"/>
                <a:cs typeface="Arial"/>
              </a:rPr>
              <a:t> </a:t>
            </a:r>
            <a:r>
              <a:rPr sz="2000" spc="-10" dirty="0" smtClean="0">
                <a:latin typeface="Arial"/>
                <a:cs typeface="Arial"/>
              </a:rPr>
              <a:t>with </a:t>
            </a:r>
            <a:r>
              <a:rPr sz="2000" dirty="0">
                <a:latin typeface="Arial"/>
                <a:cs typeface="Arial"/>
              </a:rPr>
              <a:t>an attribute that indicates that code should not be executed </a:t>
            </a:r>
            <a:r>
              <a:rPr sz="2000" spc="5" dirty="0" smtClean="0">
                <a:latin typeface="Arial"/>
                <a:cs typeface="Arial"/>
              </a:rPr>
              <a:t>from</a:t>
            </a:r>
            <a:r>
              <a:rPr lang="tr-TR" sz="2000" spc="5" dirty="0" smtClean="0">
                <a:latin typeface="Arial"/>
                <a:cs typeface="Arial"/>
              </a:rPr>
              <a:t> </a:t>
            </a:r>
            <a:r>
              <a:rPr sz="2000" dirty="0" smtClean="0">
                <a:latin typeface="Arial"/>
                <a:cs typeface="Arial"/>
              </a:rPr>
              <a:t>that</a:t>
            </a:r>
            <a:r>
              <a:rPr sz="2000" spc="-40" dirty="0" smtClean="0">
                <a:latin typeface="Arial"/>
                <a:cs typeface="Arial"/>
              </a:rPr>
              <a:t> </a:t>
            </a:r>
            <a:r>
              <a:rPr sz="2000" dirty="0">
                <a:latin typeface="Arial"/>
                <a:cs typeface="Arial"/>
              </a:rPr>
              <a:t>memory.</a:t>
            </a:r>
          </a:p>
          <a:p>
            <a:pPr marL="12700" marR="48260">
              <a:lnSpc>
                <a:spcPts val="2160"/>
              </a:lnSpc>
              <a:spcBef>
                <a:spcPts val="484"/>
              </a:spcBef>
            </a:pPr>
            <a:r>
              <a:rPr sz="2000" dirty="0">
                <a:latin typeface="Arial"/>
                <a:cs typeface="Arial"/>
              </a:rPr>
              <a:t>Processors that support hardware-enforced DEP are capable of</a:t>
            </a:r>
            <a:r>
              <a:rPr sz="2000" spc="-200" dirty="0">
                <a:latin typeface="Arial"/>
                <a:cs typeface="Arial"/>
              </a:rPr>
              <a:t> </a:t>
            </a:r>
            <a:r>
              <a:rPr sz="2000" spc="-5" dirty="0" smtClean="0">
                <a:latin typeface="Arial"/>
                <a:cs typeface="Arial"/>
              </a:rPr>
              <a:t>raising</a:t>
            </a:r>
            <a:r>
              <a:rPr lang="tr-TR" sz="2000" spc="-5" dirty="0" smtClean="0">
                <a:latin typeface="Arial"/>
                <a:cs typeface="Arial"/>
              </a:rPr>
              <a:t> </a:t>
            </a:r>
            <a:r>
              <a:rPr sz="2000" dirty="0" smtClean="0">
                <a:latin typeface="Arial"/>
                <a:cs typeface="Arial"/>
              </a:rPr>
              <a:t>an </a:t>
            </a:r>
            <a:r>
              <a:rPr sz="2000" spc="-5" dirty="0">
                <a:latin typeface="Arial"/>
                <a:cs typeface="Arial"/>
              </a:rPr>
              <a:t>exception when </a:t>
            </a:r>
            <a:r>
              <a:rPr sz="2000" dirty="0">
                <a:latin typeface="Arial"/>
                <a:cs typeface="Arial"/>
              </a:rPr>
              <a:t>code </a:t>
            </a:r>
            <a:r>
              <a:rPr sz="2000" spc="-5" dirty="0">
                <a:latin typeface="Arial"/>
                <a:cs typeface="Arial"/>
              </a:rPr>
              <a:t>is </a:t>
            </a:r>
            <a:r>
              <a:rPr sz="2000" dirty="0">
                <a:latin typeface="Arial"/>
                <a:cs typeface="Arial"/>
              </a:rPr>
              <a:t>executed </a:t>
            </a:r>
            <a:r>
              <a:rPr sz="2000" spc="5" dirty="0">
                <a:latin typeface="Arial"/>
                <a:cs typeface="Arial"/>
              </a:rPr>
              <a:t>from </a:t>
            </a:r>
            <a:r>
              <a:rPr sz="2000" spc="-5" dirty="0">
                <a:latin typeface="Arial"/>
                <a:cs typeface="Arial"/>
              </a:rPr>
              <a:t>a </a:t>
            </a:r>
            <a:r>
              <a:rPr sz="2000" dirty="0">
                <a:latin typeface="Arial"/>
                <a:cs typeface="Arial"/>
              </a:rPr>
              <a:t>memory location </a:t>
            </a:r>
            <a:r>
              <a:rPr sz="2000" spc="-5" dirty="0">
                <a:latin typeface="Arial"/>
                <a:cs typeface="Arial"/>
              </a:rPr>
              <a:t>where </a:t>
            </a:r>
            <a:r>
              <a:rPr sz="2000" dirty="0" smtClean="0">
                <a:latin typeface="Arial"/>
                <a:cs typeface="Arial"/>
              </a:rPr>
              <a:t>it</a:t>
            </a:r>
            <a:r>
              <a:rPr lang="tr-TR" sz="2000" dirty="0" smtClean="0">
                <a:latin typeface="Arial"/>
                <a:cs typeface="Arial"/>
              </a:rPr>
              <a:t> </a:t>
            </a:r>
            <a:r>
              <a:rPr sz="2000" dirty="0" smtClean="0">
                <a:latin typeface="Arial"/>
                <a:cs typeface="Arial"/>
              </a:rPr>
              <a:t>should </a:t>
            </a:r>
            <a:r>
              <a:rPr sz="2000" dirty="0">
                <a:latin typeface="Arial"/>
                <a:cs typeface="Arial"/>
              </a:rPr>
              <a:t>not be</a:t>
            </a:r>
            <a:r>
              <a:rPr sz="2000" spc="-70" dirty="0">
                <a:latin typeface="Arial"/>
                <a:cs typeface="Arial"/>
              </a:rPr>
              <a:t> </a:t>
            </a:r>
            <a:r>
              <a:rPr sz="2000" spc="-5" dirty="0">
                <a:latin typeface="Arial"/>
                <a:cs typeface="Arial"/>
              </a:rPr>
              <a:t>executed.</a:t>
            </a:r>
            <a:endParaRPr sz="2000" dirty="0">
              <a:latin typeface="Arial"/>
              <a:cs typeface="Arial"/>
            </a:endParaRPr>
          </a:p>
          <a:p>
            <a:pPr marL="12700" marR="368300">
              <a:lnSpc>
                <a:spcPts val="2160"/>
              </a:lnSpc>
              <a:spcBef>
                <a:spcPts val="484"/>
              </a:spcBef>
            </a:pPr>
            <a:r>
              <a:rPr sz="2000" spc="5" dirty="0">
                <a:latin typeface="Arial"/>
                <a:cs typeface="Arial"/>
              </a:rPr>
              <a:t>To </a:t>
            </a:r>
            <a:r>
              <a:rPr sz="2000" dirty="0">
                <a:latin typeface="Arial"/>
                <a:cs typeface="Arial"/>
              </a:rPr>
              <a:t>use these processor features, the processor must </a:t>
            </a:r>
            <a:r>
              <a:rPr sz="2000" spc="-5" dirty="0">
                <a:latin typeface="Arial"/>
                <a:cs typeface="Arial"/>
              </a:rPr>
              <a:t>run in</a:t>
            </a:r>
            <a:r>
              <a:rPr sz="2000" spc="-235" dirty="0">
                <a:latin typeface="Arial"/>
                <a:cs typeface="Arial"/>
              </a:rPr>
              <a:t> </a:t>
            </a:r>
            <a:r>
              <a:rPr sz="2000" spc="-5" dirty="0" smtClean="0">
                <a:latin typeface="Arial"/>
                <a:cs typeface="Arial"/>
              </a:rPr>
              <a:t>Physical</a:t>
            </a:r>
            <a:r>
              <a:rPr lang="tr-TR" sz="2000" spc="-5" dirty="0" smtClean="0">
                <a:latin typeface="Arial"/>
                <a:cs typeface="Arial"/>
              </a:rPr>
              <a:t> </a:t>
            </a:r>
            <a:r>
              <a:rPr sz="2000" dirty="0" smtClean="0">
                <a:latin typeface="Arial"/>
                <a:cs typeface="Arial"/>
              </a:rPr>
              <a:t>Address </a:t>
            </a:r>
            <a:r>
              <a:rPr sz="2000" spc="-5" dirty="0">
                <a:latin typeface="Arial"/>
                <a:cs typeface="Arial"/>
              </a:rPr>
              <a:t>Extension </a:t>
            </a:r>
            <a:r>
              <a:rPr sz="2000" dirty="0">
                <a:latin typeface="Arial"/>
                <a:cs typeface="Arial"/>
              </a:rPr>
              <a:t>(PAE) mode. </a:t>
            </a:r>
            <a:r>
              <a:rPr sz="2000" spc="-5" dirty="0">
                <a:latin typeface="Arial"/>
                <a:cs typeface="Arial"/>
              </a:rPr>
              <a:t>HP </a:t>
            </a:r>
            <a:r>
              <a:rPr sz="2000" dirty="0">
                <a:latin typeface="Arial"/>
                <a:cs typeface="Arial"/>
              </a:rPr>
              <a:t>ships </a:t>
            </a:r>
            <a:r>
              <a:rPr sz="2000" spc="5" dirty="0">
                <a:latin typeface="Arial"/>
                <a:cs typeface="Arial"/>
              </a:rPr>
              <a:t>Windows </a:t>
            </a:r>
            <a:r>
              <a:rPr sz="2000" spc="-10" dirty="0">
                <a:latin typeface="Arial"/>
                <a:cs typeface="Arial"/>
              </a:rPr>
              <a:t>XP with </a:t>
            </a:r>
            <a:r>
              <a:rPr sz="2000" dirty="0" smtClean="0">
                <a:latin typeface="Arial"/>
                <a:cs typeface="Arial"/>
              </a:rPr>
              <a:t>PAE</a:t>
            </a:r>
            <a:r>
              <a:rPr lang="tr-TR" sz="2000" dirty="0" smtClean="0">
                <a:latin typeface="Arial"/>
                <a:cs typeface="Arial"/>
              </a:rPr>
              <a:t> </a:t>
            </a:r>
            <a:r>
              <a:rPr sz="2000" dirty="0" smtClean="0">
                <a:latin typeface="Arial"/>
                <a:cs typeface="Arial"/>
              </a:rPr>
              <a:t>enabled</a:t>
            </a:r>
            <a:r>
              <a:rPr sz="2000" dirty="0">
                <a:latin typeface="Arial"/>
                <a:cs typeface="Arial"/>
              </a:rPr>
              <a:t>.</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275209"/>
            <a:ext cx="7087870" cy="574040"/>
          </a:xfrm>
          <a:prstGeom prst="rect">
            <a:avLst/>
          </a:prstGeom>
        </p:spPr>
        <p:txBody>
          <a:bodyPr vert="horz" wrap="square" lIns="0" tIns="12700" rIns="0" bIns="0" rtlCol="0">
            <a:spAutoFit/>
          </a:bodyPr>
          <a:lstStyle/>
          <a:p>
            <a:pPr marL="12700">
              <a:lnSpc>
                <a:spcPct val="100000"/>
              </a:lnSpc>
              <a:spcBef>
                <a:spcPts val="100"/>
              </a:spcBef>
            </a:pPr>
            <a:r>
              <a:rPr spc="-5" dirty="0"/>
              <a:t>Control Flow Enforcement (in</a:t>
            </a:r>
            <a:r>
              <a:rPr spc="40" dirty="0"/>
              <a:t> </a:t>
            </a:r>
            <a:r>
              <a:rPr spc="-5" dirty="0"/>
              <a:t>plan)</a:t>
            </a:r>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p:nvPr/>
        </p:nvSpPr>
        <p:spPr>
          <a:xfrm>
            <a:off x="8361426" y="6292547"/>
            <a:ext cx="298450" cy="233679"/>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28</a:t>
            </a:fld>
            <a:endParaRPr sz="1400">
              <a:latin typeface="Arial"/>
              <a:cs typeface="Arial"/>
            </a:endParaRPr>
          </a:p>
        </p:txBody>
      </p:sp>
      <p:sp>
        <p:nvSpPr>
          <p:cNvPr id="3" name="object 3"/>
          <p:cNvSpPr txBox="1"/>
          <p:nvPr/>
        </p:nvSpPr>
        <p:spPr>
          <a:xfrm>
            <a:off x="536257" y="1265809"/>
            <a:ext cx="8045450" cy="4820285"/>
          </a:xfrm>
          <a:prstGeom prst="rect">
            <a:avLst/>
          </a:prstGeom>
        </p:spPr>
        <p:txBody>
          <a:bodyPr vert="horz" wrap="square" lIns="0" tIns="48895" rIns="0" bIns="0" rtlCol="0">
            <a:spAutoFit/>
          </a:bodyPr>
          <a:lstStyle/>
          <a:p>
            <a:pPr marL="354965" marR="5080" indent="-342900">
              <a:lnSpc>
                <a:spcPct val="90000"/>
              </a:lnSpc>
              <a:spcBef>
                <a:spcPts val="385"/>
              </a:spcBef>
              <a:buChar char="•"/>
              <a:tabLst>
                <a:tab pos="354965" algn="l"/>
                <a:tab pos="355600" algn="l"/>
              </a:tabLst>
            </a:pPr>
            <a:r>
              <a:rPr sz="2400" dirty="0">
                <a:latin typeface="Arial"/>
                <a:cs typeface="Arial"/>
              </a:rPr>
              <a:t>Processors </a:t>
            </a:r>
            <a:r>
              <a:rPr sz="2400" spc="-10" dirty="0">
                <a:latin typeface="Arial"/>
                <a:cs typeface="Arial"/>
              </a:rPr>
              <a:t>will </a:t>
            </a:r>
            <a:r>
              <a:rPr sz="2400" dirty="0">
                <a:latin typeface="Arial"/>
                <a:cs typeface="Arial"/>
              </a:rPr>
              <a:t>directly support: </a:t>
            </a:r>
            <a:r>
              <a:rPr sz="2400" spc="-5" dirty="0">
                <a:latin typeface="Arial"/>
                <a:cs typeface="Arial"/>
              </a:rPr>
              <a:t>Shadow </a:t>
            </a:r>
            <a:r>
              <a:rPr sz="2400" dirty="0">
                <a:latin typeface="Arial"/>
                <a:cs typeface="Arial"/>
              </a:rPr>
              <a:t>(call) </a:t>
            </a:r>
            <a:r>
              <a:rPr sz="2400" spc="-5" dirty="0" smtClean="0">
                <a:latin typeface="Arial"/>
                <a:cs typeface="Arial"/>
              </a:rPr>
              <a:t>stack</a:t>
            </a:r>
            <a:r>
              <a:rPr lang="tr-TR" sz="2400" spc="-5" dirty="0" smtClean="0">
                <a:latin typeface="Arial"/>
                <a:cs typeface="Arial"/>
              </a:rPr>
              <a:t> </a:t>
            </a:r>
            <a:r>
              <a:rPr sz="2400" dirty="0" smtClean="0">
                <a:latin typeface="Arial"/>
                <a:cs typeface="Arial"/>
              </a:rPr>
              <a:t>tracking</a:t>
            </a:r>
            <a:r>
              <a:rPr sz="2400" dirty="0">
                <a:latin typeface="Arial"/>
                <a:cs typeface="Arial"/>
              </a:rPr>
              <a:t>. Method return addresses are </a:t>
            </a:r>
            <a:r>
              <a:rPr sz="2400" spc="-5" dirty="0">
                <a:latin typeface="Arial"/>
                <a:cs typeface="Arial"/>
              </a:rPr>
              <a:t>stored </a:t>
            </a:r>
            <a:r>
              <a:rPr sz="2400" dirty="0">
                <a:latin typeface="Arial"/>
                <a:cs typeface="Arial"/>
              </a:rPr>
              <a:t>in </a:t>
            </a:r>
            <a:r>
              <a:rPr sz="2400" spc="-5" dirty="0" smtClean="0">
                <a:latin typeface="Arial"/>
                <a:cs typeface="Arial"/>
              </a:rPr>
              <a:t>data</a:t>
            </a:r>
            <a:r>
              <a:rPr lang="tr-TR" sz="2400" spc="-5" dirty="0" smtClean="0">
                <a:latin typeface="Arial"/>
                <a:cs typeface="Arial"/>
              </a:rPr>
              <a:t> </a:t>
            </a:r>
            <a:r>
              <a:rPr sz="2400" spc="-5" dirty="0" smtClean="0">
                <a:latin typeface="Arial"/>
                <a:cs typeface="Arial"/>
              </a:rPr>
              <a:t>stack </a:t>
            </a:r>
            <a:r>
              <a:rPr sz="2400" dirty="0">
                <a:latin typeface="Arial"/>
                <a:cs typeface="Arial"/>
              </a:rPr>
              <a:t>and </a:t>
            </a:r>
            <a:r>
              <a:rPr sz="2400" spc="-5" dirty="0">
                <a:latin typeface="Arial"/>
                <a:cs typeface="Arial"/>
              </a:rPr>
              <a:t>the shadow stack </a:t>
            </a:r>
            <a:r>
              <a:rPr sz="2400" dirty="0">
                <a:latin typeface="Arial"/>
                <a:cs typeface="Arial"/>
              </a:rPr>
              <a:t>too. Shadow </a:t>
            </a:r>
            <a:r>
              <a:rPr sz="2400" spc="-5" dirty="0">
                <a:latin typeface="Arial"/>
                <a:cs typeface="Arial"/>
              </a:rPr>
              <a:t>stack is </a:t>
            </a:r>
            <a:r>
              <a:rPr sz="2400" dirty="0" smtClean="0">
                <a:latin typeface="Arial"/>
                <a:cs typeface="Arial"/>
              </a:rPr>
              <a:t>not</a:t>
            </a:r>
            <a:r>
              <a:rPr lang="tr-TR" sz="2400" dirty="0" smtClean="0">
                <a:latin typeface="Arial"/>
                <a:cs typeface="Arial"/>
              </a:rPr>
              <a:t> </a:t>
            </a:r>
            <a:r>
              <a:rPr sz="2400" dirty="0" smtClean="0">
                <a:latin typeface="Arial"/>
                <a:cs typeface="Arial"/>
              </a:rPr>
              <a:t>accessible</a:t>
            </a:r>
            <a:r>
              <a:rPr sz="2400" dirty="0">
                <a:latin typeface="Arial"/>
                <a:cs typeface="Arial"/>
              </a:rPr>
              <a:t>, </a:t>
            </a:r>
            <a:r>
              <a:rPr sz="2400" spc="-5" dirty="0">
                <a:latin typeface="Arial"/>
                <a:cs typeface="Arial"/>
              </a:rPr>
              <a:t>the </a:t>
            </a:r>
            <a:r>
              <a:rPr sz="2400" dirty="0">
                <a:latin typeface="Arial"/>
                <a:cs typeface="Arial"/>
              </a:rPr>
              <a:t>processor checks the </a:t>
            </a:r>
            <a:r>
              <a:rPr sz="2400" spc="-5" dirty="0">
                <a:latin typeface="Arial"/>
                <a:cs typeface="Arial"/>
              </a:rPr>
              <a:t>return </a:t>
            </a:r>
            <a:r>
              <a:rPr sz="2400" dirty="0">
                <a:latin typeface="Arial"/>
                <a:cs typeface="Arial"/>
              </a:rPr>
              <a:t>addresses,</a:t>
            </a:r>
            <a:r>
              <a:rPr sz="2400" spc="-75" dirty="0">
                <a:latin typeface="Arial"/>
                <a:cs typeface="Arial"/>
              </a:rPr>
              <a:t> </a:t>
            </a:r>
            <a:r>
              <a:rPr sz="2400" dirty="0" smtClean="0">
                <a:latin typeface="Arial"/>
                <a:cs typeface="Arial"/>
              </a:rPr>
              <a:t>if</a:t>
            </a:r>
            <a:r>
              <a:rPr lang="tr-TR" sz="2400" dirty="0" smtClean="0">
                <a:latin typeface="Arial"/>
                <a:cs typeface="Arial"/>
              </a:rPr>
              <a:t> </a:t>
            </a:r>
            <a:r>
              <a:rPr sz="2400" dirty="0" smtClean="0">
                <a:latin typeface="Arial"/>
                <a:cs typeface="Arial"/>
              </a:rPr>
              <a:t>there’s </a:t>
            </a:r>
            <a:r>
              <a:rPr sz="2400" dirty="0">
                <a:latin typeface="Arial"/>
                <a:cs typeface="Arial"/>
              </a:rPr>
              <a:t>un-matching </a:t>
            </a:r>
            <a:r>
              <a:rPr sz="2400" spc="-5" dirty="0">
                <a:latin typeface="Arial"/>
                <a:cs typeface="Arial"/>
              </a:rPr>
              <a:t>return then </a:t>
            </a:r>
            <a:r>
              <a:rPr sz="2400" dirty="0">
                <a:latin typeface="Arial"/>
                <a:cs typeface="Arial"/>
              </a:rPr>
              <a:t>control </a:t>
            </a:r>
            <a:r>
              <a:rPr sz="2400" spc="-5" dirty="0" smtClean="0">
                <a:latin typeface="Arial"/>
                <a:cs typeface="Arial"/>
              </a:rPr>
              <a:t>protection</a:t>
            </a:r>
            <a:r>
              <a:rPr lang="tr-TR" sz="2400" spc="-5" dirty="0" smtClean="0">
                <a:latin typeface="Arial"/>
                <a:cs typeface="Arial"/>
              </a:rPr>
              <a:t> </a:t>
            </a:r>
            <a:r>
              <a:rPr sz="2400" spc="-5" dirty="0" smtClean="0">
                <a:latin typeface="Arial"/>
                <a:cs typeface="Arial"/>
              </a:rPr>
              <a:t>exception </a:t>
            </a:r>
            <a:r>
              <a:rPr sz="2400" spc="-5" dirty="0">
                <a:latin typeface="Arial"/>
                <a:cs typeface="Arial"/>
              </a:rPr>
              <a:t>is</a:t>
            </a:r>
            <a:r>
              <a:rPr sz="2400" spc="5" dirty="0">
                <a:latin typeface="Arial"/>
                <a:cs typeface="Arial"/>
              </a:rPr>
              <a:t> </a:t>
            </a:r>
            <a:r>
              <a:rPr sz="2400" dirty="0">
                <a:latin typeface="Arial"/>
                <a:cs typeface="Arial"/>
              </a:rPr>
              <a:t>raised</a:t>
            </a:r>
          </a:p>
          <a:p>
            <a:pPr marL="354965" marR="71755" indent="-342900">
              <a:lnSpc>
                <a:spcPct val="90100"/>
              </a:lnSpc>
              <a:spcBef>
                <a:spcPts val="585"/>
              </a:spcBef>
              <a:buChar char="•"/>
              <a:tabLst>
                <a:tab pos="354965" algn="l"/>
                <a:tab pos="355600" algn="l"/>
              </a:tabLst>
            </a:pPr>
            <a:r>
              <a:rPr sz="2400" dirty="0">
                <a:latin typeface="Arial"/>
                <a:cs typeface="Arial"/>
              </a:rPr>
              <a:t>Processors also support: indirect branch tracking. </a:t>
            </a:r>
            <a:r>
              <a:rPr sz="2400" spc="-5" dirty="0" smtClean="0">
                <a:latin typeface="Arial"/>
                <a:cs typeface="Arial"/>
              </a:rPr>
              <a:t>After</a:t>
            </a:r>
            <a:r>
              <a:rPr lang="tr-TR" sz="2400" spc="-5" dirty="0" smtClean="0">
                <a:latin typeface="Arial"/>
                <a:cs typeface="Arial"/>
              </a:rPr>
              <a:t> </a:t>
            </a:r>
            <a:r>
              <a:rPr sz="2400" dirty="0" smtClean="0">
                <a:latin typeface="Arial"/>
                <a:cs typeface="Arial"/>
              </a:rPr>
              <a:t>each </a:t>
            </a:r>
            <a:r>
              <a:rPr sz="2400" dirty="0">
                <a:latin typeface="Arial"/>
                <a:cs typeface="Arial"/>
              </a:rPr>
              <a:t>legitimate indirect branch instruction the </a:t>
            </a:r>
            <a:r>
              <a:rPr sz="2400" spc="-5" dirty="0">
                <a:latin typeface="Arial"/>
                <a:cs typeface="Arial"/>
              </a:rPr>
              <a:t>code</a:t>
            </a:r>
            <a:r>
              <a:rPr sz="2400" spc="-110" dirty="0">
                <a:latin typeface="Arial"/>
                <a:cs typeface="Arial"/>
              </a:rPr>
              <a:t> </a:t>
            </a:r>
            <a:r>
              <a:rPr sz="2400" dirty="0" smtClean="0">
                <a:latin typeface="Arial"/>
                <a:cs typeface="Arial"/>
              </a:rPr>
              <a:t>must</a:t>
            </a:r>
            <a:r>
              <a:rPr lang="tr-TR" sz="2400" dirty="0" smtClean="0">
                <a:latin typeface="Arial"/>
                <a:cs typeface="Arial"/>
              </a:rPr>
              <a:t> </a:t>
            </a:r>
            <a:r>
              <a:rPr sz="2400" dirty="0" smtClean="0">
                <a:latin typeface="Arial"/>
                <a:cs typeface="Arial"/>
              </a:rPr>
              <a:t>contain </a:t>
            </a:r>
            <a:r>
              <a:rPr sz="2400" dirty="0">
                <a:latin typeface="Arial"/>
                <a:cs typeface="Arial"/>
              </a:rPr>
              <a:t>a </a:t>
            </a:r>
            <a:r>
              <a:rPr sz="2400" i="1" dirty="0">
                <a:latin typeface="Arial"/>
                <a:cs typeface="Arial"/>
              </a:rPr>
              <a:t>nop-like </a:t>
            </a:r>
            <a:r>
              <a:rPr sz="2400" dirty="0">
                <a:latin typeface="Arial"/>
                <a:cs typeface="Arial"/>
              </a:rPr>
              <a:t>special instruction. </a:t>
            </a:r>
            <a:r>
              <a:rPr sz="2400" spc="-5" dirty="0">
                <a:latin typeface="Arial"/>
                <a:cs typeface="Arial"/>
              </a:rPr>
              <a:t>If the </a:t>
            </a:r>
            <a:r>
              <a:rPr sz="2400" dirty="0" smtClean="0">
                <a:latin typeface="Arial"/>
                <a:cs typeface="Arial"/>
              </a:rPr>
              <a:t>program</a:t>
            </a:r>
            <a:r>
              <a:rPr lang="tr-TR" sz="2400" dirty="0" smtClean="0">
                <a:latin typeface="Arial"/>
                <a:cs typeface="Arial"/>
              </a:rPr>
              <a:t> </a:t>
            </a:r>
            <a:r>
              <a:rPr sz="2400" spc="-5" dirty="0" smtClean="0">
                <a:latin typeface="Arial"/>
                <a:cs typeface="Arial"/>
              </a:rPr>
              <a:t>execution </a:t>
            </a:r>
            <a:r>
              <a:rPr sz="2400" spc="-5" dirty="0">
                <a:latin typeface="Arial"/>
                <a:cs typeface="Arial"/>
              </a:rPr>
              <a:t>is </a:t>
            </a:r>
            <a:r>
              <a:rPr sz="2400" dirty="0">
                <a:latin typeface="Arial"/>
                <a:cs typeface="Arial"/>
              </a:rPr>
              <a:t>redirected </a:t>
            </a:r>
            <a:r>
              <a:rPr sz="2400" spc="-5" dirty="0">
                <a:latin typeface="Arial"/>
                <a:cs typeface="Arial"/>
              </a:rPr>
              <a:t>by an attacker, </a:t>
            </a:r>
            <a:r>
              <a:rPr sz="2400" dirty="0">
                <a:latin typeface="Arial"/>
                <a:cs typeface="Arial"/>
              </a:rPr>
              <a:t>the </a:t>
            </a:r>
            <a:r>
              <a:rPr sz="2400" dirty="0" err="1" smtClean="0">
                <a:latin typeface="Arial"/>
                <a:cs typeface="Arial"/>
              </a:rPr>
              <a:t>nop</a:t>
            </a:r>
            <a:r>
              <a:rPr sz="2400" dirty="0" smtClean="0">
                <a:latin typeface="Arial"/>
                <a:cs typeface="Arial"/>
              </a:rPr>
              <a:t>-like</a:t>
            </a:r>
            <a:r>
              <a:rPr lang="tr-TR" sz="2400" dirty="0" smtClean="0">
                <a:latin typeface="Arial"/>
                <a:cs typeface="Arial"/>
              </a:rPr>
              <a:t> </a:t>
            </a:r>
            <a:r>
              <a:rPr sz="2400" dirty="0" smtClean="0">
                <a:latin typeface="Arial"/>
                <a:cs typeface="Arial"/>
              </a:rPr>
              <a:t>instruction </a:t>
            </a:r>
            <a:r>
              <a:rPr sz="2400" spc="-5" dirty="0">
                <a:latin typeface="Arial"/>
                <a:cs typeface="Arial"/>
              </a:rPr>
              <a:t>is </a:t>
            </a:r>
            <a:r>
              <a:rPr sz="2400" dirty="0">
                <a:latin typeface="Arial"/>
                <a:cs typeface="Arial"/>
              </a:rPr>
              <a:t>missing and </a:t>
            </a:r>
            <a:r>
              <a:rPr sz="2400" spc="-5" dirty="0">
                <a:latin typeface="Arial"/>
                <a:cs typeface="Arial"/>
              </a:rPr>
              <a:t>a control flow protection </a:t>
            </a:r>
            <a:r>
              <a:rPr sz="2400" spc="-5" dirty="0" smtClean="0">
                <a:latin typeface="Arial"/>
                <a:cs typeface="Arial"/>
              </a:rPr>
              <a:t>error</a:t>
            </a:r>
            <a:r>
              <a:rPr lang="tr-TR" sz="2400" spc="-5" dirty="0" smtClean="0">
                <a:latin typeface="Arial"/>
                <a:cs typeface="Arial"/>
              </a:rPr>
              <a:t> </a:t>
            </a:r>
            <a:r>
              <a:rPr sz="2400" spc="-5" dirty="0" smtClean="0">
                <a:latin typeface="Arial"/>
                <a:cs typeface="Arial"/>
              </a:rPr>
              <a:t>is</a:t>
            </a:r>
            <a:r>
              <a:rPr sz="2400" spc="-15" dirty="0" smtClean="0">
                <a:latin typeface="Arial"/>
                <a:cs typeface="Arial"/>
              </a:rPr>
              <a:t> </a:t>
            </a:r>
            <a:r>
              <a:rPr sz="2400" dirty="0">
                <a:latin typeface="Arial"/>
                <a:cs typeface="Arial"/>
              </a:rPr>
              <a:t>raised.</a:t>
            </a:r>
          </a:p>
          <a:p>
            <a:pPr marL="355600" indent="-342900">
              <a:lnSpc>
                <a:spcPts val="2740"/>
              </a:lnSpc>
              <a:spcBef>
                <a:spcPts val="280"/>
              </a:spcBef>
              <a:buChar char="•"/>
              <a:tabLst>
                <a:tab pos="354965" algn="l"/>
                <a:tab pos="355600" algn="l"/>
              </a:tabLst>
            </a:pPr>
            <a:r>
              <a:rPr sz="2400" dirty="0">
                <a:latin typeface="Arial"/>
                <a:cs typeface="Arial"/>
              </a:rPr>
              <a:t>Control </a:t>
            </a:r>
            <a:r>
              <a:rPr sz="2400" spc="-5" dirty="0">
                <a:latin typeface="Arial"/>
                <a:cs typeface="Arial"/>
              </a:rPr>
              <a:t>Flow </a:t>
            </a:r>
            <a:r>
              <a:rPr sz="2400" dirty="0">
                <a:latin typeface="Arial"/>
                <a:cs typeface="Arial"/>
              </a:rPr>
              <a:t>Enforcement Technology </a:t>
            </a:r>
            <a:r>
              <a:rPr sz="2400" spc="-5" dirty="0">
                <a:latin typeface="Arial"/>
                <a:cs typeface="Arial"/>
              </a:rPr>
              <a:t>is </a:t>
            </a:r>
            <a:r>
              <a:rPr sz="2400" dirty="0">
                <a:latin typeface="Arial"/>
                <a:cs typeface="Arial"/>
              </a:rPr>
              <a:t>announced</a:t>
            </a:r>
            <a:r>
              <a:rPr sz="2400" spc="-80" dirty="0">
                <a:latin typeface="Arial"/>
                <a:cs typeface="Arial"/>
              </a:rPr>
              <a:t> </a:t>
            </a:r>
            <a:r>
              <a:rPr sz="2400" spc="-5" dirty="0">
                <a:latin typeface="Arial"/>
                <a:cs typeface="Arial"/>
              </a:rPr>
              <a:t>by</a:t>
            </a:r>
            <a:endParaRPr sz="2400" dirty="0">
              <a:latin typeface="Arial"/>
              <a:cs typeface="Arial"/>
            </a:endParaRPr>
          </a:p>
          <a:p>
            <a:pPr marL="354965">
              <a:lnSpc>
                <a:spcPts val="2740"/>
              </a:lnSpc>
            </a:pPr>
            <a:r>
              <a:rPr sz="2400" spc="-5" dirty="0">
                <a:latin typeface="Arial"/>
                <a:cs typeface="Arial"/>
              </a:rPr>
              <a:t>Intel </a:t>
            </a:r>
            <a:r>
              <a:rPr sz="2400" dirty="0">
                <a:latin typeface="Arial"/>
                <a:cs typeface="Arial"/>
              </a:rPr>
              <a:t>in June 2016. Release </a:t>
            </a:r>
            <a:r>
              <a:rPr sz="2400" spc="-5" dirty="0">
                <a:latin typeface="Arial"/>
                <a:cs typeface="Arial"/>
              </a:rPr>
              <a:t>date </a:t>
            </a:r>
            <a:r>
              <a:rPr sz="2400" dirty="0">
                <a:latin typeface="Arial"/>
                <a:cs typeface="Arial"/>
              </a:rPr>
              <a:t>is</a:t>
            </a:r>
            <a:r>
              <a:rPr sz="2400" spc="-30" dirty="0">
                <a:latin typeface="Arial"/>
                <a:cs typeface="Arial"/>
              </a:rPr>
              <a:t> </a:t>
            </a:r>
            <a:r>
              <a:rPr sz="2400" spc="-5" dirty="0">
                <a:latin typeface="Arial"/>
                <a:cs typeface="Arial"/>
              </a:rPr>
              <a:t>unknown.</a:t>
            </a:r>
            <a:endParaRPr sz="2400" dirty="0">
              <a:latin typeface="Arial"/>
              <a:cs typeface="Arial"/>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546417"/>
            <a:ext cx="7743825" cy="574675"/>
          </a:xfrm>
          <a:prstGeom prst="rect">
            <a:avLst/>
          </a:prstGeom>
        </p:spPr>
        <p:txBody>
          <a:bodyPr vert="horz" wrap="square" lIns="0" tIns="12700" rIns="0" bIns="0" rtlCol="0">
            <a:spAutoFit/>
          </a:bodyPr>
          <a:lstStyle/>
          <a:p>
            <a:pPr marL="12700">
              <a:lnSpc>
                <a:spcPct val="100000"/>
              </a:lnSpc>
              <a:spcBef>
                <a:spcPts val="100"/>
              </a:spcBef>
            </a:pPr>
            <a:r>
              <a:rPr dirty="0"/>
              <a:t>Intel </a:t>
            </a:r>
            <a:r>
              <a:rPr spc="-5" dirty="0"/>
              <a:t>Software </a:t>
            </a:r>
            <a:r>
              <a:rPr dirty="0"/>
              <a:t>Guard </a:t>
            </a:r>
            <a:r>
              <a:rPr spc="-5" dirty="0"/>
              <a:t>Extension</a:t>
            </a:r>
            <a:r>
              <a:rPr spc="-55" dirty="0"/>
              <a:t> </a:t>
            </a:r>
            <a:r>
              <a:rPr spc="-5" dirty="0"/>
              <a:t>(SGX)</a:t>
            </a:r>
          </a:p>
        </p:txBody>
      </p:sp>
      <p:sp>
        <p:nvSpPr>
          <p:cNvPr id="3" name="object 3"/>
          <p:cNvSpPr txBox="1"/>
          <p:nvPr/>
        </p:nvSpPr>
        <p:spPr>
          <a:xfrm>
            <a:off x="536257" y="5727382"/>
            <a:ext cx="6172200" cy="238760"/>
          </a:xfrm>
          <a:prstGeom prst="rect">
            <a:avLst/>
          </a:prstGeom>
        </p:spPr>
        <p:txBody>
          <a:bodyPr vert="horz" wrap="square" lIns="0" tIns="12700" rIns="0" bIns="0" rtlCol="0">
            <a:spAutoFit/>
          </a:bodyPr>
          <a:lstStyle/>
          <a:p>
            <a:pPr marL="12700">
              <a:lnSpc>
                <a:spcPct val="100000"/>
              </a:lnSpc>
              <a:spcBef>
                <a:spcPts val="100"/>
              </a:spcBef>
            </a:pPr>
            <a:r>
              <a:rPr sz="1400" spc="-5" dirty="0">
                <a:latin typeface="Arial"/>
                <a:cs typeface="Arial"/>
              </a:rPr>
              <a:t>https://newsroom.intel.com/news/intel-microsoft-enterprise-blockchain-service/</a:t>
            </a:r>
            <a:endParaRPr sz="1400">
              <a:latin typeface="Arial"/>
              <a:cs typeface="Arial"/>
            </a:endParaRPr>
          </a:p>
        </p:txBody>
      </p:sp>
      <p:pic>
        <p:nvPicPr>
          <p:cNvPr id="4" name="object 4"/>
          <p:cNvPicPr/>
          <p:nvPr/>
        </p:nvPicPr>
        <p:blipFill>
          <a:blip r:embed="rId2" cstate="print"/>
          <a:stretch>
            <a:fillRect/>
          </a:stretch>
        </p:blipFill>
        <p:spPr>
          <a:xfrm>
            <a:off x="304800" y="1447800"/>
            <a:ext cx="8155940" cy="4099560"/>
          </a:xfrm>
          <a:prstGeom prst="rect">
            <a:avLst/>
          </a:prstGeom>
        </p:spPr>
      </p:pic>
      <p:sp>
        <p:nvSpPr>
          <p:cNvPr id="5" name="object 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7" name="object 7"/>
          <p:cNvSpPr txBox="1"/>
          <p:nvPr/>
        </p:nvSpPr>
        <p:spPr>
          <a:xfrm>
            <a:off x="8361426" y="6292547"/>
            <a:ext cx="298450" cy="233679"/>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29</a:t>
            </a:fld>
            <a:endParaRPr sz="1400">
              <a:latin typeface="Arial"/>
              <a:cs typeface="Aria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385698"/>
            <a:ext cx="7061834" cy="574040"/>
          </a:xfrm>
          <a:prstGeom prst="rect">
            <a:avLst/>
          </a:prstGeom>
        </p:spPr>
        <p:txBody>
          <a:bodyPr vert="horz" wrap="square" lIns="0" tIns="12700" rIns="0" bIns="0" rtlCol="0">
            <a:spAutoFit/>
          </a:bodyPr>
          <a:lstStyle/>
          <a:p>
            <a:pPr marL="12700">
              <a:lnSpc>
                <a:spcPct val="100000"/>
              </a:lnSpc>
              <a:spcBef>
                <a:spcPts val="100"/>
              </a:spcBef>
            </a:pPr>
            <a:r>
              <a:rPr dirty="0"/>
              <a:t>System &amp; </a:t>
            </a:r>
            <a:r>
              <a:rPr spc="-5" dirty="0"/>
              <a:t>Communication</a:t>
            </a:r>
            <a:r>
              <a:rPr spc="-55" dirty="0"/>
              <a:t> </a:t>
            </a:r>
            <a:r>
              <a:rPr dirty="0"/>
              <a:t>Security</a:t>
            </a:r>
          </a:p>
        </p:txBody>
      </p:sp>
      <p:sp>
        <p:nvSpPr>
          <p:cNvPr id="3" name="object 3"/>
          <p:cNvSpPr txBox="1"/>
          <p:nvPr/>
        </p:nvSpPr>
        <p:spPr>
          <a:xfrm>
            <a:off x="53642" y="3578036"/>
            <a:ext cx="8252157" cy="2244204"/>
          </a:xfrm>
          <a:prstGeom prst="rect">
            <a:avLst/>
          </a:prstGeom>
        </p:spPr>
        <p:txBody>
          <a:bodyPr vert="horz" wrap="square" lIns="0" tIns="12700" rIns="0" bIns="0" rtlCol="0">
            <a:spAutoFit/>
          </a:bodyPr>
          <a:lstStyle/>
          <a:p>
            <a:pPr marL="354965" marR="5080" indent="-342900" algn="just">
              <a:lnSpc>
                <a:spcPct val="100000"/>
              </a:lnSpc>
              <a:spcBef>
                <a:spcPts val="100"/>
              </a:spcBef>
              <a:buChar char="•"/>
              <a:tabLst>
                <a:tab pos="354965" algn="l"/>
                <a:tab pos="355600" algn="l"/>
              </a:tabLst>
            </a:pPr>
            <a:r>
              <a:rPr sz="2800" dirty="0">
                <a:latin typeface="Arial"/>
                <a:cs typeface="Arial"/>
              </a:rPr>
              <a:t>"Using </a:t>
            </a:r>
            <a:r>
              <a:rPr sz="2800" spc="-10" dirty="0">
                <a:latin typeface="Arial"/>
                <a:cs typeface="Arial"/>
              </a:rPr>
              <a:t>encryption </a:t>
            </a:r>
            <a:r>
              <a:rPr sz="2800" spc="-5" dirty="0">
                <a:latin typeface="Arial"/>
                <a:cs typeface="Arial"/>
              </a:rPr>
              <a:t>on </a:t>
            </a:r>
            <a:r>
              <a:rPr sz="2800" spc="-10" dirty="0">
                <a:latin typeface="Arial"/>
                <a:cs typeface="Arial"/>
              </a:rPr>
              <a:t>the </a:t>
            </a:r>
            <a:r>
              <a:rPr sz="2800" spc="-5" dirty="0">
                <a:latin typeface="Arial"/>
                <a:cs typeface="Arial"/>
              </a:rPr>
              <a:t>Internet is </a:t>
            </a:r>
            <a:r>
              <a:rPr sz="2800" dirty="0">
                <a:latin typeface="Arial"/>
                <a:cs typeface="Arial"/>
              </a:rPr>
              <a:t>the </a:t>
            </a:r>
            <a:r>
              <a:rPr sz="2800" spc="-5" dirty="0">
                <a:latin typeface="Arial"/>
                <a:cs typeface="Arial"/>
              </a:rPr>
              <a:t>equivalent </a:t>
            </a:r>
            <a:r>
              <a:rPr sz="2800" dirty="0" smtClean="0">
                <a:latin typeface="Arial"/>
                <a:cs typeface="Arial"/>
              </a:rPr>
              <a:t>of</a:t>
            </a:r>
            <a:r>
              <a:rPr lang="tr-TR" sz="2800" dirty="0" smtClean="0">
                <a:latin typeface="Arial"/>
                <a:cs typeface="Arial"/>
              </a:rPr>
              <a:t> </a:t>
            </a:r>
            <a:r>
              <a:rPr sz="2800" dirty="0" smtClean="0">
                <a:latin typeface="Arial"/>
                <a:cs typeface="Arial"/>
              </a:rPr>
              <a:t>arranging </a:t>
            </a:r>
            <a:r>
              <a:rPr sz="2800" dirty="0">
                <a:latin typeface="Arial"/>
                <a:cs typeface="Arial"/>
              </a:rPr>
              <a:t>an armored car </a:t>
            </a:r>
            <a:r>
              <a:rPr sz="2800" spc="-5" dirty="0">
                <a:latin typeface="Arial"/>
                <a:cs typeface="Arial"/>
              </a:rPr>
              <a:t>to deliver </a:t>
            </a:r>
            <a:r>
              <a:rPr sz="2800" dirty="0">
                <a:latin typeface="Arial"/>
                <a:cs typeface="Arial"/>
              </a:rPr>
              <a:t>credit </a:t>
            </a:r>
            <a:r>
              <a:rPr sz="2800" dirty="0" smtClean="0">
                <a:latin typeface="Arial"/>
                <a:cs typeface="Arial"/>
              </a:rPr>
              <a:t>card</a:t>
            </a:r>
            <a:r>
              <a:rPr lang="tr-TR" sz="2800" dirty="0" smtClean="0">
                <a:latin typeface="Arial"/>
                <a:cs typeface="Arial"/>
              </a:rPr>
              <a:t> </a:t>
            </a:r>
            <a:r>
              <a:rPr sz="2800" dirty="0" smtClean="0">
                <a:latin typeface="Arial"/>
                <a:cs typeface="Arial"/>
              </a:rPr>
              <a:t>information </a:t>
            </a:r>
            <a:r>
              <a:rPr sz="2800" spc="-5" dirty="0">
                <a:latin typeface="Arial"/>
                <a:cs typeface="Arial"/>
              </a:rPr>
              <a:t>from </a:t>
            </a:r>
            <a:r>
              <a:rPr sz="2800" dirty="0">
                <a:latin typeface="Arial"/>
                <a:cs typeface="Arial"/>
              </a:rPr>
              <a:t>someone </a:t>
            </a:r>
            <a:r>
              <a:rPr sz="2800" spc="-5" dirty="0">
                <a:latin typeface="Arial"/>
                <a:cs typeface="Arial"/>
              </a:rPr>
              <a:t>living in a </a:t>
            </a:r>
            <a:r>
              <a:rPr sz="2800" dirty="0">
                <a:latin typeface="Arial"/>
                <a:cs typeface="Arial"/>
              </a:rPr>
              <a:t>cardboard box </a:t>
            </a:r>
            <a:r>
              <a:rPr sz="2800" dirty="0" smtClean="0">
                <a:latin typeface="Arial"/>
                <a:cs typeface="Arial"/>
              </a:rPr>
              <a:t>to</a:t>
            </a:r>
            <a:r>
              <a:rPr lang="tr-TR" sz="2800" dirty="0" smtClean="0">
                <a:latin typeface="Arial"/>
                <a:cs typeface="Arial"/>
              </a:rPr>
              <a:t> </a:t>
            </a:r>
            <a:r>
              <a:rPr sz="2800" dirty="0" smtClean="0">
                <a:latin typeface="Arial"/>
                <a:cs typeface="Arial"/>
              </a:rPr>
              <a:t>someone </a:t>
            </a:r>
            <a:r>
              <a:rPr sz="2800" spc="-5" dirty="0">
                <a:latin typeface="Arial"/>
                <a:cs typeface="Arial"/>
              </a:rPr>
              <a:t>living on </a:t>
            </a:r>
            <a:r>
              <a:rPr sz="2800" dirty="0">
                <a:latin typeface="Arial"/>
                <a:cs typeface="Arial"/>
              </a:rPr>
              <a:t>a </a:t>
            </a:r>
            <a:r>
              <a:rPr sz="2800" spc="-5" dirty="0">
                <a:latin typeface="Arial"/>
                <a:cs typeface="Arial"/>
              </a:rPr>
              <a:t>park</a:t>
            </a:r>
            <a:r>
              <a:rPr sz="2800" spc="-20" dirty="0">
                <a:latin typeface="Arial"/>
                <a:cs typeface="Arial"/>
              </a:rPr>
              <a:t> </a:t>
            </a:r>
            <a:r>
              <a:rPr sz="2800" spc="-5" dirty="0">
                <a:latin typeface="Arial"/>
                <a:cs typeface="Arial"/>
              </a:rPr>
              <a:t>bench.“</a:t>
            </a:r>
            <a:endParaRPr sz="2800" dirty="0">
              <a:latin typeface="Arial"/>
              <a:cs typeface="Arial"/>
            </a:endParaRPr>
          </a:p>
          <a:p>
            <a:pPr marL="439420" algn="just">
              <a:lnSpc>
                <a:spcPct val="100000"/>
              </a:lnSpc>
              <a:spcBef>
                <a:spcPts val="585"/>
              </a:spcBef>
            </a:pPr>
            <a:r>
              <a:rPr sz="2800" spc="-5" dirty="0">
                <a:latin typeface="Arial"/>
                <a:cs typeface="Arial"/>
              </a:rPr>
              <a:t>(Gene</a:t>
            </a:r>
            <a:r>
              <a:rPr sz="2800" dirty="0">
                <a:latin typeface="Arial"/>
                <a:cs typeface="Arial"/>
              </a:rPr>
              <a:t> </a:t>
            </a:r>
            <a:r>
              <a:rPr sz="2800" spc="-5" dirty="0">
                <a:latin typeface="Arial"/>
                <a:cs typeface="Arial"/>
              </a:rPr>
              <a:t>Spafford)</a:t>
            </a:r>
            <a:endParaRPr sz="2800" dirty="0">
              <a:latin typeface="Arial"/>
              <a:cs typeface="Arial"/>
            </a:endParaRPr>
          </a:p>
        </p:txBody>
      </p:sp>
      <p:grpSp>
        <p:nvGrpSpPr>
          <p:cNvPr id="4" name="object 4"/>
          <p:cNvGrpSpPr/>
          <p:nvPr/>
        </p:nvGrpSpPr>
        <p:grpSpPr>
          <a:xfrm>
            <a:off x="180339" y="1673860"/>
            <a:ext cx="8689975" cy="1762760"/>
            <a:chOff x="180339" y="1673860"/>
            <a:chExt cx="8689975" cy="1762760"/>
          </a:xfrm>
        </p:grpSpPr>
        <p:sp>
          <p:nvSpPr>
            <p:cNvPr id="5" name="object 5"/>
            <p:cNvSpPr/>
            <p:nvPr/>
          </p:nvSpPr>
          <p:spPr>
            <a:xfrm>
              <a:off x="1708912" y="2145395"/>
              <a:ext cx="5030470" cy="456565"/>
            </a:xfrm>
            <a:custGeom>
              <a:avLst/>
              <a:gdLst/>
              <a:ahLst/>
              <a:cxnLst/>
              <a:rect l="l" t="t" r="r" b="b"/>
              <a:pathLst>
                <a:path w="5030470" h="456564">
                  <a:moveTo>
                    <a:pt x="304800" y="218328"/>
                  </a:moveTo>
                  <a:lnTo>
                    <a:pt x="0" y="221249"/>
                  </a:lnTo>
                  <a:lnTo>
                    <a:pt x="1015" y="322849"/>
                  </a:lnTo>
                  <a:lnTo>
                    <a:pt x="305815" y="319928"/>
                  </a:lnTo>
                  <a:lnTo>
                    <a:pt x="304800" y="218328"/>
                  </a:lnTo>
                  <a:close/>
                </a:path>
                <a:path w="5030470" h="456564">
                  <a:moveTo>
                    <a:pt x="711200" y="214518"/>
                  </a:moveTo>
                  <a:lnTo>
                    <a:pt x="406400" y="217439"/>
                  </a:lnTo>
                  <a:lnTo>
                    <a:pt x="407415" y="319039"/>
                  </a:lnTo>
                  <a:lnTo>
                    <a:pt x="712215" y="316118"/>
                  </a:lnTo>
                  <a:lnTo>
                    <a:pt x="711200" y="214518"/>
                  </a:lnTo>
                  <a:close/>
                </a:path>
                <a:path w="5030470" h="456564">
                  <a:moveTo>
                    <a:pt x="1117600" y="210708"/>
                  </a:moveTo>
                  <a:lnTo>
                    <a:pt x="812800" y="213502"/>
                  </a:lnTo>
                  <a:lnTo>
                    <a:pt x="813688" y="315102"/>
                  </a:lnTo>
                  <a:lnTo>
                    <a:pt x="1118489" y="312308"/>
                  </a:lnTo>
                  <a:lnTo>
                    <a:pt x="1117600" y="210708"/>
                  </a:lnTo>
                  <a:close/>
                </a:path>
                <a:path w="5030470" h="456564">
                  <a:moveTo>
                    <a:pt x="1524000" y="206771"/>
                  </a:moveTo>
                  <a:lnTo>
                    <a:pt x="1219200" y="209692"/>
                  </a:lnTo>
                  <a:lnTo>
                    <a:pt x="1220089" y="311292"/>
                  </a:lnTo>
                  <a:lnTo>
                    <a:pt x="1524889" y="308371"/>
                  </a:lnTo>
                  <a:lnTo>
                    <a:pt x="1524000" y="206771"/>
                  </a:lnTo>
                  <a:close/>
                </a:path>
                <a:path w="5030470" h="456564">
                  <a:moveTo>
                    <a:pt x="1930400" y="202961"/>
                  </a:moveTo>
                  <a:lnTo>
                    <a:pt x="1625600" y="205882"/>
                  </a:lnTo>
                  <a:lnTo>
                    <a:pt x="1626489" y="307482"/>
                  </a:lnTo>
                  <a:lnTo>
                    <a:pt x="1931289" y="304561"/>
                  </a:lnTo>
                  <a:lnTo>
                    <a:pt x="1930400" y="202961"/>
                  </a:lnTo>
                  <a:close/>
                </a:path>
                <a:path w="5030470" h="456564">
                  <a:moveTo>
                    <a:pt x="2336673" y="199151"/>
                  </a:moveTo>
                  <a:lnTo>
                    <a:pt x="2031873" y="202072"/>
                  </a:lnTo>
                  <a:lnTo>
                    <a:pt x="2032889" y="303545"/>
                  </a:lnTo>
                  <a:lnTo>
                    <a:pt x="2337689" y="300751"/>
                  </a:lnTo>
                  <a:lnTo>
                    <a:pt x="2336673" y="199151"/>
                  </a:lnTo>
                  <a:close/>
                </a:path>
                <a:path w="5030470" h="456564">
                  <a:moveTo>
                    <a:pt x="2743073" y="195214"/>
                  </a:moveTo>
                  <a:lnTo>
                    <a:pt x="2438273" y="198135"/>
                  </a:lnTo>
                  <a:lnTo>
                    <a:pt x="2439289" y="299735"/>
                  </a:lnTo>
                  <a:lnTo>
                    <a:pt x="2744089" y="296814"/>
                  </a:lnTo>
                  <a:lnTo>
                    <a:pt x="2743073" y="195214"/>
                  </a:lnTo>
                  <a:close/>
                </a:path>
                <a:path w="5030470" h="456564">
                  <a:moveTo>
                    <a:pt x="3149473" y="191404"/>
                  </a:moveTo>
                  <a:lnTo>
                    <a:pt x="2844673" y="194325"/>
                  </a:lnTo>
                  <a:lnTo>
                    <a:pt x="2845689" y="295925"/>
                  </a:lnTo>
                  <a:lnTo>
                    <a:pt x="3150489" y="293004"/>
                  </a:lnTo>
                  <a:lnTo>
                    <a:pt x="3149473" y="191404"/>
                  </a:lnTo>
                  <a:close/>
                </a:path>
                <a:path w="5030470" h="456564">
                  <a:moveTo>
                    <a:pt x="3555873" y="187594"/>
                  </a:moveTo>
                  <a:lnTo>
                    <a:pt x="3251073" y="190515"/>
                  </a:lnTo>
                  <a:lnTo>
                    <a:pt x="3252089" y="292115"/>
                  </a:lnTo>
                  <a:lnTo>
                    <a:pt x="3556889" y="289194"/>
                  </a:lnTo>
                  <a:lnTo>
                    <a:pt x="3555873" y="187594"/>
                  </a:lnTo>
                  <a:close/>
                </a:path>
                <a:path w="5030470" h="456564">
                  <a:moveTo>
                    <a:pt x="3962273" y="183784"/>
                  </a:moveTo>
                  <a:lnTo>
                    <a:pt x="3657473" y="186578"/>
                  </a:lnTo>
                  <a:lnTo>
                    <a:pt x="3658362" y="288178"/>
                  </a:lnTo>
                  <a:lnTo>
                    <a:pt x="3963162" y="285384"/>
                  </a:lnTo>
                  <a:lnTo>
                    <a:pt x="3962273" y="183784"/>
                  </a:lnTo>
                  <a:close/>
                </a:path>
                <a:path w="5030470" h="456564">
                  <a:moveTo>
                    <a:pt x="4368673" y="179847"/>
                  </a:moveTo>
                  <a:lnTo>
                    <a:pt x="4063873" y="182768"/>
                  </a:lnTo>
                  <a:lnTo>
                    <a:pt x="4064762" y="284368"/>
                  </a:lnTo>
                  <a:lnTo>
                    <a:pt x="4369562" y="281447"/>
                  </a:lnTo>
                  <a:lnTo>
                    <a:pt x="4368673" y="179847"/>
                  </a:lnTo>
                  <a:close/>
                </a:path>
                <a:path w="5030470" h="456564">
                  <a:moveTo>
                    <a:pt x="4828328" y="226339"/>
                  </a:moveTo>
                  <a:lnTo>
                    <a:pt x="4775787" y="257675"/>
                  </a:lnTo>
                  <a:lnTo>
                    <a:pt x="4775962" y="277637"/>
                  </a:lnTo>
                  <a:lnTo>
                    <a:pt x="4741765" y="277965"/>
                  </a:lnTo>
                  <a:lnTo>
                    <a:pt x="4600067" y="362473"/>
                  </a:lnTo>
                  <a:lnTo>
                    <a:pt x="4585110" y="376009"/>
                  </a:lnTo>
                  <a:lnTo>
                    <a:pt x="4576810" y="393604"/>
                  </a:lnTo>
                  <a:lnTo>
                    <a:pt x="4575724" y="413033"/>
                  </a:lnTo>
                  <a:lnTo>
                    <a:pt x="4582414" y="432069"/>
                  </a:lnTo>
                  <a:lnTo>
                    <a:pt x="4595949" y="447026"/>
                  </a:lnTo>
                  <a:lnTo>
                    <a:pt x="4613544" y="455326"/>
                  </a:lnTo>
                  <a:lnTo>
                    <a:pt x="4632973" y="456412"/>
                  </a:lnTo>
                  <a:lnTo>
                    <a:pt x="4652010" y="449722"/>
                  </a:lnTo>
                  <a:lnTo>
                    <a:pt x="4942398" y="276621"/>
                  </a:lnTo>
                  <a:lnTo>
                    <a:pt x="4877562" y="276621"/>
                  </a:lnTo>
                  <a:lnTo>
                    <a:pt x="4877338" y="254308"/>
                  </a:lnTo>
                  <a:lnTo>
                    <a:pt x="4828328" y="226339"/>
                  </a:lnTo>
                  <a:close/>
                </a:path>
                <a:path w="5030470" h="456564">
                  <a:moveTo>
                    <a:pt x="4740757" y="176366"/>
                  </a:moveTo>
                  <a:lnTo>
                    <a:pt x="4470273" y="178958"/>
                  </a:lnTo>
                  <a:lnTo>
                    <a:pt x="4471162" y="280558"/>
                  </a:lnTo>
                  <a:lnTo>
                    <a:pt x="4741765" y="277965"/>
                  </a:lnTo>
                  <a:lnTo>
                    <a:pt x="4775787" y="257675"/>
                  </a:lnTo>
                  <a:lnTo>
                    <a:pt x="4775248" y="196049"/>
                  </a:lnTo>
                  <a:lnTo>
                    <a:pt x="4740757" y="176366"/>
                  </a:lnTo>
                  <a:close/>
                </a:path>
                <a:path w="5030470" h="456564">
                  <a:moveTo>
                    <a:pt x="4775787" y="257675"/>
                  </a:moveTo>
                  <a:lnTo>
                    <a:pt x="4741765" y="277965"/>
                  </a:lnTo>
                  <a:lnTo>
                    <a:pt x="4775962" y="277637"/>
                  </a:lnTo>
                  <a:lnTo>
                    <a:pt x="4775787" y="257675"/>
                  </a:lnTo>
                  <a:close/>
                </a:path>
                <a:path w="5030470" h="456564">
                  <a:moveTo>
                    <a:pt x="4877338" y="254308"/>
                  </a:moveTo>
                  <a:lnTo>
                    <a:pt x="4877562" y="276621"/>
                  </a:lnTo>
                  <a:lnTo>
                    <a:pt x="4929632" y="276113"/>
                  </a:lnTo>
                  <a:lnTo>
                    <a:pt x="4929565" y="269509"/>
                  </a:lnTo>
                  <a:lnTo>
                    <a:pt x="4903978" y="269509"/>
                  </a:lnTo>
                  <a:lnTo>
                    <a:pt x="4877338" y="254308"/>
                  </a:lnTo>
                  <a:close/>
                </a:path>
                <a:path w="5030470" h="456564">
                  <a:moveTo>
                    <a:pt x="4942716" y="174640"/>
                  </a:moveTo>
                  <a:lnTo>
                    <a:pt x="4928616" y="174640"/>
                  </a:lnTo>
                  <a:lnTo>
                    <a:pt x="4929632" y="276113"/>
                  </a:lnTo>
                  <a:lnTo>
                    <a:pt x="4877562" y="276621"/>
                  </a:lnTo>
                  <a:lnTo>
                    <a:pt x="4942398" y="276621"/>
                  </a:lnTo>
                  <a:lnTo>
                    <a:pt x="5029962" y="224424"/>
                  </a:lnTo>
                  <a:lnTo>
                    <a:pt x="4942716" y="174640"/>
                  </a:lnTo>
                  <a:close/>
                </a:path>
                <a:path w="5030470" h="456564">
                  <a:moveTo>
                    <a:pt x="4903089" y="181752"/>
                  </a:moveTo>
                  <a:lnTo>
                    <a:pt x="4876770" y="197449"/>
                  </a:lnTo>
                  <a:lnTo>
                    <a:pt x="4877338" y="254308"/>
                  </a:lnTo>
                  <a:lnTo>
                    <a:pt x="4903978" y="269509"/>
                  </a:lnTo>
                  <a:lnTo>
                    <a:pt x="4903089" y="181752"/>
                  </a:lnTo>
                  <a:close/>
                </a:path>
                <a:path w="5030470" h="456564">
                  <a:moveTo>
                    <a:pt x="4928687" y="181752"/>
                  </a:moveTo>
                  <a:lnTo>
                    <a:pt x="4903089" y="181752"/>
                  </a:lnTo>
                  <a:lnTo>
                    <a:pt x="4903978" y="269509"/>
                  </a:lnTo>
                  <a:lnTo>
                    <a:pt x="4929565" y="269509"/>
                  </a:lnTo>
                  <a:lnTo>
                    <a:pt x="4928687" y="181752"/>
                  </a:lnTo>
                  <a:close/>
                </a:path>
                <a:path w="5030470" h="456564">
                  <a:moveTo>
                    <a:pt x="4876770" y="197449"/>
                  </a:moveTo>
                  <a:lnTo>
                    <a:pt x="4828328" y="226339"/>
                  </a:lnTo>
                  <a:lnTo>
                    <a:pt x="4877338" y="254308"/>
                  </a:lnTo>
                  <a:lnTo>
                    <a:pt x="4876770" y="197449"/>
                  </a:lnTo>
                  <a:close/>
                </a:path>
                <a:path w="5030470" h="456564">
                  <a:moveTo>
                    <a:pt x="4876556" y="176037"/>
                  </a:moveTo>
                  <a:lnTo>
                    <a:pt x="4775073" y="176037"/>
                  </a:lnTo>
                  <a:lnTo>
                    <a:pt x="4775248" y="196049"/>
                  </a:lnTo>
                  <a:lnTo>
                    <a:pt x="4828328" y="226339"/>
                  </a:lnTo>
                  <a:lnTo>
                    <a:pt x="4876770" y="197449"/>
                  </a:lnTo>
                  <a:lnTo>
                    <a:pt x="4876556" y="176037"/>
                  </a:lnTo>
                  <a:close/>
                </a:path>
                <a:path w="5030470" h="456564">
                  <a:moveTo>
                    <a:pt x="4928616" y="174640"/>
                  </a:moveTo>
                  <a:lnTo>
                    <a:pt x="4876545" y="175021"/>
                  </a:lnTo>
                  <a:lnTo>
                    <a:pt x="4876770" y="197449"/>
                  </a:lnTo>
                  <a:lnTo>
                    <a:pt x="4903089" y="181752"/>
                  </a:lnTo>
                  <a:lnTo>
                    <a:pt x="4928687" y="181752"/>
                  </a:lnTo>
                  <a:lnTo>
                    <a:pt x="4928616" y="174640"/>
                  </a:lnTo>
                  <a:close/>
                </a:path>
                <a:path w="5030470" h="456564">
                  <a:moveTo>
                    <a:pt x="4775073" y="176037"/>
                  </a:moveTo>
                  <a:lnTo>
                    <a:pt x="4740757" y="176366"/>
                  </a:lnTo>
                  <a:lnTo>
                    <a:pt x="4775248" y="196049"/>
                  </a:lnTo>
                  <a:lnTo>
                    <a:pt x="4775073" y="176037"/>
                  </a:lnTo>
                  <a:close/>
                </a:path>
                <a:path w="5030470" h="456564">
                  <a:moveTo>
                    <a:pt x="4628661" y="0"/>
                  </a:moveTo>
                  <a:lnTo>
                    <a:pt x="4609242" y="1444"/>
                  </a:lnTo>
                  <a:lnTo>
                    <a:pt x="4591776" y="10080"/>
                  </a:lnTo>
                  <a:lnTo>
                    <a:pt x="4578477" y="25288"/>
                  </a:lnTo>
                  <a:lnTo>
                    <a:pt x="4572184" y="44446"/>
                  </a:lnTo>
                  <a:lnTo>
                    <a:pt x="4573666" y="63865"/>
                  </a:lnTo>
                  <a:lnTo>
                    <a:pt x="4582316" y="81331"/>
                  </a:lnTo>
                  <a:lnTo>
                    <a:pt x="4597527" y="94630"/>
                  </a:lnTo>
                  <a:lnTo>
                    <a:pt x="4740757" y="176366"/>
                  </a:lnTo>
                  <a:lnTo>
                    <a:pt x="4876556" y="176037"/>
                  </a:lnTo>
                  <a:lnTo>
                    <a:pt x="4876545" y="175021"/>
                  </a:lnTo>
                  <a:lnTo>
                    <a:pt x="4942716" y="174640"/>
                  </a:lnTo>
                  <a:lnTo>
                    <a:pt x="4647819" y="6365"/>
                  </a:lnTo>
                  <a:lnTo>
                    <a:pt x="4628661" y="0"/>
                  </a:lnTo>
                  <a:close/>
                </a:path>
              </a:pathLst>
            </a:custGeom>
            <a:solidFill>
              <a:srgbClr val="FFFF00"/>
            </a:solidFill>
          </p:spPr>
          <p:txBody>
            <a:bodyPr wrap="square" lIns="0" tIns="0" rIns="0" bIns="0" rtlCol="0"/>
            <a:lstStyle/>
            <a:p>
              <a:endParaRPr/>
            </a:p>
          </p:txBody>
        </p:sp>
        <p:pic>
          <p:nvPicPr>
            <p:cNvPr id="6" name="object 6"/>
            <p:cNvPicPr/>
            <p:nvPr/>
          </p:nvPicPr>
          <p:blipFill>
            <a:blip r:embed="rId2" cstate="print"/>
            <a:stretch>
              <a:fillRect/>
            </a:stretch>
          </p:blipFill>
          <p:spPr>
            <a:xfrm>
              <a:off x="2793999" y="1673860"/>
              <a:ext cx="2573020" cy="1381760"/>
            </a:xfrm>
            <a:prstGeom prst="rect">
              <a:avLst/>
            </a:prstGeom>
          </p:spPr>
        </p:pic>
        <p:sp>
          <p:nvSpPr>
            <p:cNvPr id="7" name="object 7"/>
            <p:cNvSpPr/>
            <p:nvPr/>
          </p:nvSpPr>
          <p:spPr>
            <a:xfrm>
              <a:off x="180339" y="1678941"/>
              <a:ext cx="1957070" cy="1223010"/>
            </a:xfrm>
            <a:custGeom>
              <a:avLst/>
              <a:gdLst/>
              <a:ahLst/>
              <a:cxnLst/>
              <a:rect l="l" t="t" r="r" b="b"/>
              <a:pathLst>
                <a:path w="1957070" h="1223010">
                  <a:moveTo>
                    <a:pt x="1444718" y="0"/>
                  </a:moveTo>
                  <a:lnTo>
                    <a:pt x="429926" y="14680"/>
                  </a:lnTo>
                  <a:lnTo>
                    <a:pt x="0" y="754821"/>
                  </a:lnTo>
                  <a:lnTo>
                    <a:pt x="131336" y="856351"/>
                  </a:lnTo>
                  <a:lnTo>
                    <a:pt x="299525" y="812916"/>
                  </a:lnTo>
                  <a:lnTo>
                    <a:pt x="299525" y="995212"/>
                  </a:lnTo>
                  <a:lnTo>
                    <a:pt x="1141402" y="1222750"/>
                  </a:lnTo>
                  <a:lnTo>
                    <a:pt x="1956835" y="867373"/>
                  </a:lnTo>
                  <a:lnTo>
                    <a:pt x="1956835" y="318081"/>
                  </a:lnTo>
                  <a:lnTo>
                    <a:pt x="1456998" y="254465"/>
                  </a:lnTo>
                  <a:lnTo>
                    <a:pt x="1584562" y="94796"/>
                  </a:lnTo>
                  <a:lnTo>
                    <a:pt x="1444718" y="0"/>
                  </a:lnTo>
                  <a:close/>
                </a:path>
              </a:pathLst>
            </a:custGeom>
            <a:solidFill>
              <a:srgbClr val="FFD146"/>
            </a:solidFill>
          </p:spPr>
          <p:txBody>
            <a:bodyPr wrap="square" lIns="0" tIns="0" rIns="0" bIns="0" rtlCol="0"/>
            <a:lstStyle/>
            <a:p>
              <a:endParaRPr/>
            </a:p>
          </p:txBody>
        </p:sp>
        <p:sp>
          <p:nvSpPr>
            <p:cNvPr id="8" name="object 8"/>
            <p:cNvSpPr/>
            <p:nvPr/>
          </p:nvSpPr>
          <p:spPr>
            <a:xfrm>
              <a:off x="383476" y="1804339"/>
              <a:ext cx="1268095" cy="657860"/>
            </a:xfrm>
            <a:custGeom>
              <a:avLst/>
              <a:gdLst/>
              <a:ahLst/>
              <a:cxnLst/>
              <a:rect l="l" t="t" r="r" b="b"/>
              <a:pathLst>
                <a:path w="1268095" h="657860">
                  <a:moveTo>
                    <a:pt x="96380" y="508914"/>
                  </a:moveTo>
                  <a:lnTo>
                    <a:pt x="0" y="657555"/>
                  </a:lnTo>
                  <a:lnTo>
                    <a:pt x="96380" y="633095"/>
                  </a:lnTo>
                  <a:lnTo>
                    <a:pt x="96380" y="508914"/>
                  </a:lnTo>
                  <a:close/>
                </a:path>
                <a:path w="1268095" h="657860">
                  <a:moveTo>
                    <a:pt x="1268018" y="0"/>
                  </a:moveTo>
                  <a:lnTo>
                    <a:pt x="420471" y="12230"/>
                  </a:lnTo>
                  <a:lnTo>
                    <a:pt x="270230" y="242227"/>
                  </a:lnTo>
                  <a:lnTo>
                    <a:pt x="894791" y="82588"/>
                  </a:lnTo>
                  <a:lnTo>
                    <a:pt x="1173543" y="118656"/>
                  </a:lnTo>
                  <a:lnTo>
                    <a:pt x="1268018" y="0"/>
                  </a:lnTo>
                  <a:close/>
                </a:path>
              </a:pathLst>
            </a:custGeom>
            <a:solidFill>
              <a:srgbClr val="FFD7AA"/>
            </a:solidFill>
          </p:spPr>
          <p:txBody>
            <a:bodyPr wrap="square" lIns="0" tIns="0" rIns="0" bIns="0" rtlCol="0"/>
            <a:lstStyle/>
            <a:p>
              <a:endParaRPr/>
            </a:p>
          </p:txBody>
        </p:sp>
        <p:sp>
          <p:nvSpPr>
            <p:cNvPr id="9" name="object 9"/>
            <p:cNvSpPr/>
            <p:nvPr/>
          </p:nvSpPr>
          <p:spPr>
            <a:xfrm>
              <a:off x="317346" y="1778631"/>
              <a:ext cx="1399540" cy="725170"/>
            </a:xfrm>
            <a:custGeom>
              <a:avLst/>
              <a:gdLst/>
              <a:ahLst/>
              <a:cxnLst/>
              <a:rect l="l" t="t" r="r" b="b"/>
              <a:pathLst>
                <a:path w="1399539" h="725169">
                  <a:moveTo>
                    <a:pt x="1399367" y="0"/>
                  </a:moveTo>
                  <a:lnTo>
                    <a:pt x="460160" y="11627"/>
                  </a:lnTo>
                  <a:lnTo>
                    <a:pt x="0" y="713853"/>
                  </a:lnTo>
                  <a:lnTo>
                    <a:pt x="4723" y="724853"/>
                  </a:lnTo>
                  <a:lnTo>
                    <a:pt x="249453" y="668577"/>
                  </a:lnTo>
                  <a:lnTo>
                    <a:pt x="455439" y="637375"/>
                  </a:lnTo>
                  <a:lnTo>
                    <a:pt x="1142355" y="340102"/>
                  </a:lnTo>
                  <a:lnTo>
                    <a:pt x="1399367" y="0"/>
                  </a:lnTo>
                  <a:close/>
                </a:path>
              </a:pathLst>
            </a:custGeom>
            <a:solidFill>
              <a:srgbClr val="A43500"/>
            </a:solidFill>
          </p:spPr>
          <p:txBody>
            <a:bodyPr wrap="square" lIns="0" tIns="0" rIns="0" bIns="0" rtlCol="0"/>
            <a:lstStyle/>
            <a:p>
              <a:endParaRPr/>
            </a:p>
          </p:txBody>
        </p:sp>
        <p:sp>
          <p:nvSpPr>
            <p:cNvPr id="10" name="object 10"/>
            <p:cNvSpPr/>
            <p:nvPr/>
          </p:nvSpPr>
          <p:spPr>
            <a:xfrm>
              <a:off x="352306" y="1779865"/>
              <a:ext cx="1243965" cy="659765"/>
            </a:xfrm>
            <a:custGeom>
              <a:avLst/>
              <a:gdLst/>
              <a:ahLst/>
              <a:cxnLst/>
              <a:rect l="l" t="t" r="r" b="b"/>
              <a:pathLst>
                <a:path w="1243965" h="659764">
                  <a:moveTo>
                    <a:pt x="1243449" y="0"/>
                  </a:moveTo>
                  <a:lnTo>
                    <a:pt x="425200" y="10393"/>
                  </a:lnTo>
                  <a:lnTo>
                    <a:pt x="0" y="659396"/>
                  </a:lnTo>
                  <a:lnTo>
                    <a:pt x="613232" y="485675"/>
                  </a:lnTo>
                  <a:lnTo>
                    <a:pt x="1089441" y="211029"/>
                  </a:lnTo>
                  <a:lnTo>
                    <a:pt x="1243449" y="0"/>
                  </a:lnTo>
                  <a:close/>
                </a:path>
              </a:pathLst>
            </a:custGeom>
            <a:solidFill>
              <a:srgbClr val="771800"/>
            </a:solidFill>
          </p:spPr>
          <p:txBody>
            <a:bodyPr wrap="square" lIns="0" tIns="0" rIns="0" bIns="0" rtlCol="0"/>
            <a:lstStyle/>
            <a:p>
              <a:endParaRPr/>
            </a:p>
          </p:txBody>
        </p:sp>
        <p:sp>
          <p:nvSpPr>
            <p:cNvPr id="11" name="object 11"/>
            <p:cNvSpPr/>
            <p:nvPr/>
          </p:nvSpPr>
          <p:spPr>
            <a:xfrm>
              <a:off x="506331" y="1904651"/>
              <a:ext cx="1604645" cy="978535"/>
            </a:xfrm>
            <a:custGeom>
              <a:avLst/>
              <a:gdLst/>
              <a:ahLst/>
              <a:cxnLst/>
              <a:rect l="l" t="t" r="r" b="b"/>
              <a:pathLst>
                <a:path w="1604645" h="978535">
                  <a:moveTo>
                    <a:pt x="774781" y="0"/>
                  </a:moveTo>
                  <a:lnTo>
                    <a:pt x="931" y="197561"/>
                  </a:lnTo>
                  <a:lnTo>
                    <a:pt x="1884" y="200636"/>
                  </a:lnTo>
                  <a:lnTo>
                    <a:pt x="0" y="200008"/>
                  </a:lnTo>
                  <a:lnTo>
                    <a:pt x="0" y="757874"/>
                  </a:lnTo>
                  <a:lnTo>
                    <a:pt x="812574" y="978077"/>
                  </a:lnTo>
                  <a:lnTo>
                    <a:pt x="1604378" y="632482"/>
                  </a:lnTo>
                  <a:lnTo>
                    <a:pt x="1604378" y="106424"/>
                  </a:lnTo>
                  <a:lnTo>
                    <a:pt x="774781" y="0"/>
                  </a:lnTo>
                  <a:close/>
                </a:path>
              </a:pathLst>
            </a:custGeom>
            <a:solidFill>
              <a:srgbClr val="000000"/>
            </a:solidFill>
          </p:spPr>
          <p:txBody>
            <a:bodyPr wrap="square" lIns="0" tIns="0" rIns="0" bIns="0" rtlCol="0"/>
            <a:lstStyle/>
            <a:p>
              <a:endParaRPr/>
            </a:p>
          </p:txBody>
        </p:sp>
        <p:sp>
          <p:nvSpPr>
            <p:cNvPr id="12" name="object 12"/>
            <p:cNvSpPr/>
            <p:nvPr/>
          </p:nvSpPr>
          <p:spPr>
            <a:xfrm>
              <a:off x="546961" y="1927885"/>
              <a:ext cx="715645" cy="283845"/>
            </a:xfrm>
            <a:custGeom>
              <a:avLst/>
              <a:gdLst/>
              <a:ahLst/>
              <a:cxnLst/>
              <a:rect l="l" t="t" r="r" b="b"/>
              <a:pathLst>
                <a:path w="715644" h="283844">
                  <a:moveTo>
                    <a:pt x="715266" y="0"/>
                  </a:moveTo>
                  <a:lnTo>
                    <a:pt x="0" y="182296"/>
                  </a:lnTo>
                  <a:lnTo>
                    <a:pt x="715266" y="283826"/>
                  </a:lnTo>
                  <a:lnTo>
                    <a:pt x="715266" y="0"/>
                  </a:lnTo>
                  <a:close/>
                </a:path>
              </a:pathLst>
            </a:custGeom>
            <a:solidFill>
              <a:srgbClr val="BE6C09"/>
            </a:solidFill>
          </p:spPr>
          <p:txBody>
            <a:bodyPr wrap="square" lIns="0" tIns="0" rIns="0" bIns="0" rtlCol="0"/>
            <a:lstStyle/>
            <a:p>
              <a:endParaRPr/>
            </a:p>
          </p:txBody>
        </p:sp>
        <p:sp>
          <p:nvSpPr>
            <p:cNvPr id="13" name="object 13"/>
            <p:cNvSpPr/>
            <p:nvPr/>
          </p:nvSpPr>
          <p:spPr>
            <a:xfrm>
              <a:off x="546961" y="1927885"/>
              <a:ext cx="715645" cy="188595"/>
            </a:xfrm>
            <a:custGeom>
              <a:avLst/>
              <a:gdLst/>
              <a:ahLst/>
              <a:cxnLst/>
              <a:rect l="l" t="t" r="r" b="b"/>
              <a:pathLst>
                <a:path w="715644" h="188594">
                  <a:moveTo>
                    <a:pt x="715266" y="0"/>
                  </a:moveTo>
                  <a:lnTo>
                    <a:pt x="0" y="182296"/>
                  </a:lnTo>
                  <a:lnTo>
                    <a:pt x="40629" y="188402"/>
                  </a:lnTo>
                  <a:lnTo>
                    <a:pt x="715266" y="15914"/>
                  </a:lnTo>
                  <a:lnTo>
                    <a:pt x="715266" y="0"/>
                  </a:lnTo>
                  <a:close/>
                </a:path>
              </a:pathLst>
            </a:custGeom>
            <a:solidFill>
              <a:srgbClr val="D19953"/>
            </a:solidFill>
          </p:spPr>
          <p:txBody>
            <a:bodyPr wrap="square" lIns="0" tIns="0" rIns="0" bIns="0" rtlCol="0"/>
            <a:lstStyle/>
            <a:p>
              <a:endParaRPr/>
            </a:p>
          </p:txBody>
        </p:sp>
        <p:sp>
          <p:nvSpPr>
            <p:cNvPr id="14" name="object 14"/>
            <p:cNvSpPr/>
            <p:nvPr/>
          </p:nvSpPr>
          <p:spPr>
            <a:xfrm>
              <a:off x="532775" y="2126074"/>
              <a:ext cx="758190" cy="727075"/>
            </a:xfrm>
            <a:custGeom>
              <a:avLst/>
              <a:gdLst/>
              <a:ahLst/>
              <a:cxnLst/>
              <a:rect l="l" t="t" r="r" b="b"/>
              <a:pathLst>
                <a:path w="758190" h="727075">
                  <a:moveTo>
                    <a:pt x="0" y="0"/>
                  </a:moveTo>
                  <a:lnTo>
                    <a:pt x="0" y="525430"/>
                  </a:lnTo>
                  <a:lnTo>
                    <a:pt x="757802" y="726683"/>
                  </a:lnTo>
                  <a:lnTo>
                    <a:pt x="757802" y="107052"/>
                  </a:lnTo>
                  <a:lnTo>
                    <a:pt x="0" y="0"/>
                  </a:lnTo>
                  <a:close/>
                </a:path>
              </a:pathLst>
            </a:custGeom>
            <a:solidFill>
              <a:srgbClr val="D77B00"/>
            </a:solidFill>
          </p:spPr>
          <p:txBody>
            <a:bodyPr wrap="square" lIns="0" tIns="0" rIns="0" bIns="0" rtlCol="0"/>
            <a:lstStyle/>
            <a:p>
              <a:endParaRPr/>
            </a:p>
          </p:txBody>
        </p:sp>
        <p:sp>
          <p:nvSpPr>
            <p:cNvPr id="15" name="object 15"/>
            <p:cNvSpPr/>
            <p:nvPr/>
          </p:nvSpPr>
          <p:spPr>
            <a:xfrm>
              <a:off x="854045" y="2172563"/>
              <a:ext cx="436880" cy="680720"/>
            </a:xfrm>
            <a:custGeom>
              <a:avLst/>
              <a:gdLst/>
              <a:ahLst/>
              <a:cxnLst/>
              <a:rect l="l" t="t" r="r" b="b"/>
              <a:pathLst>
                <a:path w="436880" h="680719">
                  <a:moveTo>
                    <a:pt x="7558" y="0"/>
                  </a:moveTo>
                  <a:lnTo>
                    <a:pt x="0" y="20180"/>
                  </a:lnTo>
                  <a:lnTo>
                    <a:pt x="403460" y="77690"/>
                  </a:lnTo>
                  <a:lnTo>
                    <a:pt x="403460" y="671630"/>
                  </a:lnTo>
                  <a:lnTo>
                    <a:pt x="436532" y="680194"/>
                  </a:lnTo>
                  <a:lnTo>
                    <a:pt x="436532" y="60563"/>
                  </a:lnTo>
                  <a:lnTo>
                    <a:pt x="7558" y="0"/>
                  </a:lnTo>
                  <a:close/>
                </a:path>
              </a:pathLst>
            </a:custGeom>
            <a:solidFill>
              <a:srgbClr val="E19E38"/>
            </a:solidFill>
          </p:spPr>
          <p:txBody>
            <a:bodyPr wrap="square" lIns="0" tIns="0" rIns="0" bIns="0" rtlCol="0"/>
            <a:lstStyle/>
            <a:p>
              <a:endParaRPr/>
            </a:p>
          </p:txBody>
        </p:sp>
        <p:sp>
          <p:nvSpPr>
            <p:cNvPr id="16" name="object 16"/>
            <p:cNvSpPr/>
            <p:nvPr/>
          </p:nvSpPr>
          <p:spPr>
            <a:xfrm>
              <a:off x="532775" y="2147489"/>
              <a:ext cx="321310" cy="190500"/>
            </a:xfrm>
            <a:custGeom>
              <a:avLst/>
              <a:gdLst/>
              <a:ahLst/>
              <a:cxnLst/>
              <a:rect l="l" t="t" r="r" b="b"/>
              <a:pathLst>
                <a:path w="321309" h="190500">
                  <a:moveTo>
                    <a:pt x="0" y="0"/>
                  </a:moveTo>
                  <a:lnTo>
                    <a:pt x="0" y="190221"/>
                  </a:lnTo>
                  <a:lnTo>
                    <a:pt x="321269" y="45254"/>
                  </a:lnTo>
                  <a:lnTo>
                    <a:pt x="0" y="0"/>
                  </a:lnTo>
                  <a:close/>
                </a:path>
              </a:pathLst>
            </a:custGeom>
            <a:solidFill>
              <a:srgbClr val="CC5B00"/>
            </a:solidFill>
          </p:spPr>
          <p:txBody>
            <a:bodyPr wrap="square" lIns="0" tIns="0" rIns="0" bIns="0" rtlCol="0"/>
            <a:lstStyle/>
            <a:p>
              <a:endParaRPr/>
            </a:p>
          </p:txBody>
        </p:sp>
        <p:sp>
          <p:nvSpPr>
            <p:cNvPr id="17" name="object 17"/>
            <p:cNvSpPr/>
            <p:nvPr/>
          </p:nvSpPr>
          <p:spPr>
            <a:xfrm>
              <a:off x="532775" y="2126074"/>
              <a:ext cx="321310" cy="66675"/>
            </a:xfrm>
            <a:custGeom>
              <a:avLst/>
              <a:gdLst/>
              <a:ahLst/>
              <a:cxnLst/>
              <a:rect l="l" t="t" r="r" b="b"/>
              <a:pathLst>
                <a:path w="321309" h="66675">
                  <a:moveTo>
                    <a:pt x="0" y="0"/>
                  </a:moveTo>
                  <a:lnTo>
                    <a:pt x="0" y="21414"/>
                  </a:lnTo>
                  <a:lnTo>
                    <a:pt x="321269" y="66669"/>
                  </a:lnTo>
                  <a:lnTo>
                    <a:pt x="319364" y="44042"/>
                  </a:lnTo>
                  <a:lnTo>
                    <a:pt x="0" y="0"/>
                  </a:lnTo>
                  <a:close/>
                </a:path>
              </a:pathLst>
            </a:custGeom>
            <a:solidFill>
              <a:srgbClr val="D78213"/>
            </a:solidFill>
          </p:spPr>
          <p:txBody>
            <a:bodyPr wrap="square" lIns="0" tIns="0" rIns="0" bIns="0" rtlCol="0"/>
            <a:lstStyle/>
            <a:p>
              <a:endParaRPr/>
            </a:p>
          </p:txBody>
        </p:sp>
        <p:sp>
          <p:nvSpPr>
            <p:cNvPr id="18" name="object 18"/>
            <p:cNvSpPr/>
            <p:nvPr/>
          </p:nvSpPr>
          <p:spPr>
            <a:xfrm>
              <a:off x="1288671" y="1922991"/>
              <a:ext cx="763905" cy="295275"/>
            </a:xfrm>
            <a:custGeom>
              <a:avLst/>
              <a:gdLst/>
              <a:ahLst/>
              <a:cxnLst/>
              <a:rect l="l" t="t" r="r" b="b"/>
              <a:pathLst>
                <a:path w="763905" h="295275">
                  <a:moveTo>
                    <a:pt x="0" y="0"/>
                  </a:moveTo>
                  <a:lnTo>
                    <a:pt x="0" y="292401"/>
                  </a:lnTo>
                  <a:lnTo>
                    <a:pt x="14185" y="294847"/>
                  </a:lnTo>
                  <a:lnTo>
                    <a:pt x="763454" y="97871"/>
                  </a:lnTo>
                  <a:lnTo>
                    <a:pt x="0" y="0"/>
                  </a:lnTo>
                  <a:close/>
                </a:path>
              </a:pathLst>
            </a:custGeom>
            <a:solidFill>
              <a:srgbClr val="A44800"/>
            </a:solidFill>
          </p:spPr>
          <p:txBody>
            <a:bodyPr wrap="square" lIns="0" tIns="0" rIns="0" bIns="0" rtlCol="0"/>
            <a:lstStyle/>
            <a:p>
              <a:endParaRPr/>
            </a:p>
          </p:txBody>
        </p:sp>
        <p:sp>
          <p:nvSpPr>
            <p:cNvPr id="19" name="object 19"/>
            <p:cNvSpPr/>
            <p:nvPr/>
          </p:nvSpPr>
          <p:spPr>
            <a:xfrm>
              <a:off x="1317021" y="2030650"/>
              <a:ext cx="767715" cy="833119"/>
            </a:xfrm>
            <a:custGeom>
              <a:avLst/>
              <a:gdLst/>
              <a:ahLst/>
              <a:cxnLst/>
              <a:rect l="l" t="t" r="r" b="b"/>
              <a:pathLst>
                <a:path w="767714" h="833119">
                  <a:moveTo>
                    <a:pt x="767244" y="0"/>
                  </a:moveTo>
                  <a:lnTo>
                    <a:pt x="0" y="201870"/>
                  </a:lnTo>
                  <a:lnTo>
                    <a:pt x="0" y="832505"/>
                  </a:lnTo>
                  <a:lnTo>
                    <a:pt x="767244" y="497302"/>
                  </a:lnTo>
                  <a:lnTo>
                    <a:pt x="767244" y="0"/>
                  </a:lnTo>
                  <a:close/>
                </a:path>
              </a:pathLst>
            </a:custGeom>
            <a:solidFill>
              <a:srgbClr val="FFBE00"/>
            </a:solidFill>
          </p:spPr>
          <p:txBody>
            <a:bodyPr wrap="square" lIns="0" tIns="0" rIns="0" bIns="0" rtlCol="0"/>
            <a:lstStyle/>
            <a:p>
              <a:endParaRPr/>
            </a:p>
          </p:txBody>
        </p:sp>
        <p:sp>
          <p:nvSpPr>
            <p:cNvPr id="20" name="object 20"/>
            <p:cNvSpPr/>
            <p:nvPr/>
          </p:nvSpPr>
          <p:spPr>
            <a:xfrm>
              <a:off x="1317021" y="2030650"/>
              <a:ext cx="767715" cy="833119"/>
            </a:xfrm>
            <a:custGeom>
              <a:avLst/>
              <a:gdLst/>
              <a:ahLst/>
              <a:cxnLst/>
              <a:rect l="l" t="t" r="r" b="b"/>
              <a:pathLst>
                <a:path w="767714" h="833119">
                  <a:moveTo>
                    <a:pt x="767244" y="0"/>
                  </a:moveTo>
                  <a:lnTo>
                    <a:pt x="0" y="201870"/>
                  </a:lnTo>
                  <a:lnTo>
                    <a:pt x="0" y="832505"/>
                  </a:lnTo>
                  <a:lnTo>
                    <a:pt x="26465" y="820884"/>
                  </a:lnTo>
                  <a:lnTo>
                    <a:pt x="26465" y="212263"/>
                  </a:lnTo>
                  <a:lnTo>
                    <a:pt x="767244" y="17127"/>
                  </a:lnTo>
                  <a:lnTo>
                    <a:pt x="767244" y="0"/>
                  </a:lnTo>
                  <a:close/>
                </a:path>
              </a:pathLst>
            </a:custGeom>
            <a:solidFill>
              <a:srgbClr val="FFDB6F"/>
            </a:solidFill>
          </p:spPr>
          <p:txBody>
            <a:bodyPr wrap="square" lIns="0" tIns="0" rIns="0" bIns="0" rtlCol="0"/>
            <a:lstStyle/>
            <a:p>
              <a:endParaRPr/>
            </a:p>
          </p:txBody>
        </p:sp>
        <p:sp>
          <p:nvSpPr>
            <p:cNvPr id="21" name="object 21"/>
            <p:cNvSpPr/>
            <p:nvPr/>
          </p:nvSpPr>
          <p:spPr>
            <a:xfrm>
              <a:off x="1317021" y="2030650"/>
              <a:ext cx="767715" cy="833119"/>
            </a:xfrm>
            <a:custGeom>
              <a:avLst/>
              <a:gdLst/>
              <a:ahLst/>
              <a:cxnLst/>
              <a:rect l="l" t="t" r="r" b="b"/>
              <a:pathLst>
                <a:path w="767714" h="833119">
                  <a:moveTo>
                    <a:pt x="767244" y="0"/>
                  </a:moveTo>
                  <a:lnTo>
                    <a:pt x="745500" y="5499"/>
                  </a:lnTo>
                  <a:lnTo>
                    <a:pt x="745500" y="488749"/>
                  </a:lnTo>
                  <a:lnTo>
                    <a:pt x="0" y="814154"/>
                  </a:lnTo>
                  <a:lnTo>
                    <a:pt x="0" y="832505"/>
                  </a:lnTo>
                  <a:lnTo>
                    <a:pt x="767244" y="497302"/>
                  </a:lnTo>
                  <a:lnTo>
                    <a:pt x="767244" y="0"/>
                  </a:lnTo>
                  <a:close/>
                </a:path>
              </a:pathLst>
            </a:custGeom>
            <a:solidFill>
              <a:srgbClr val="E8912B"/>
            </a:solidFill>
          </p:spPr>
          <p:txBody>
            <a:bodyPr wrap="square" lIns="0" tIns="0" rIns="0" bIns="0" rtlCol="0"/>
            <a:lstStyle/>
            <a:p>
              <a:endParaRPr/>
            </a:p>
          </p:txBody>
        </p:sp>
        <p:sp>
          <p:nvSpPr>
            <p:cNvPr id="22" name="object 22"/>
            <p:cNvSpPr/>
            <p:nvPr/>
          </p:nvSpPr>
          <p:spPr>
            <a:xfrm>
              <a:off x="210576" y="1696675"/>
              <a:ext cx="1523365" cy="818515"/>
            </a:xfrm>
            <a:custGeom>
              <a:avLst/>
              <a:gdLst/>
              <a:ahLst/>
              <a:cxnLst/>
              <a:rect l="l" t="t" r="r" b="b"/>
              <a:pathLst>
                <a:path w="1523364" h="818514">
                  <a:moveTo>
                    <a:pt x="1404086" y="0"/>
                  </a:moveTo>
                  <a:lnTo>
                    <a:pt x="417644" y="14074"/>
                  </a:lnTo>
                  <a:lnTo>
                    <a:pt x="0" y="734012"/>
                  </a:lnTo>
                  <a:lnTo>
                    <a:pt x="109605" y="818437"/>
                  </a:lnTo>
                  <a:lnTo>
                    <a:pt x="308034" y="767055"/>
                  </a:lnTo>
                  <a:lnTo>
                    <a:pt x="298570" y="751140"/>
                  </a:lnTo>
                  <a:lnTo>
                    <a:pt x="124722" y="795810"/>
                  </a:lnTo>
                  <a:lnTo>
                    <a:pt x="573536" y="107052"/>
                  </a:lnTo>
                  <a:lnTo>
                    <a:pt x="576373" y="105211"/>
                  </a:lnTo>
                  <a:lnTo>
                    <a:pt x="574489" y="104605"/>
                  </a:lnTo>
                  <a:lnTo>
                    <a:pt x="575420" y="103371"/>
                  </a:lnTo>
                  <a:lnTo>
                    <a:pt x="1485346" y="89924"/>
                  </a:lnTo>
                  <a:lnTo>
                    <a:pt x="1359666" y="247124"/>
                  </a:lnTo>
                  <a:lnTo>
                    <a:pt x="1382342" y="255071"/>
                  </a:lnTo>
                  <a:lnTo>
                    <a:pt x="1523138" y="79509"/>
                  </a:lnTo>
                  <a:lnTo>
                    <a:pt x="1404086" y="0"/>
                  </a:lnTo>
                  <a:close/>
                </a:path>
              </a:pathLst>
            </a:custGeom>
            <a:solidFill>
              <a:srgbClr val="000000"/>
            </a:solidFill>
          </p:spPr>
          <p:txBody>
            <a:bodyPr wrap="square" lIns="0" tIns="0" rIns="0" bIns="0" rtlCol="0"/>
            <a:lstStyle/>
            <a:p>
              <a:endParaRPr/>
            </a:p>
          </p:txBody>
        </p:sp>
        <p:sp>
          <p:nvSpPr>
            <p:cNvPr id="23" name="object 23"/>
            <p:cNvSpPr/>
            <p:nvPr/>
          </p:nvSpPr>
          <p:spPr>
            <a:xfrm>
              <a:off x="668850" y="1713802"/>
              <a:ext cx="1022350" cy="73025"/>
            </a:xfrm>
            <a:custGeom>
              <a:avLst/>
              <a:gdLst/>
              <a:ahLst/>
              <a:cxnLst/>
              <a:rect l="l" t="t" r="r" b="b"/>
              <a:pathLst>
                <a:path w="1022350" h="73025">
                  <a:moveTo>
                    <a:pt x="934463" y="0"/>
                  </a:moveTo>
                  <a:lnTo>
                    <a:pt x="0" y="12840"/>
                  </a:lnTo>
                  <a:lnTo>
                    <a:pt x="94470" y="72797"/>
                  </a:lnTo>
                  <a:lnTo>
                    <a:pt x="1022350" y="58722"/>
                  </a:lnTo>
                  <a:lnTo>
                    <a:pt x="934463" y="0"/>
                  </a:lnTo>
                  <a:close/>
                </a:path>
              </a:pathLst>
            </a:custGeom>
            <a:solidFill>
              <a:srgbClr val="FFBE00"/>
            </a:solidFill>
          </p:spPr>
          <p:txBody>
            <a:bodyPr wrap="square" lIns="0" tIns="0" rIns="0" bIns="0" rtlCol="0"/>
            <a:lstStyle/>
            <a:p>
              <a:endParaRPr/>
            </a:p>
          </p:txBody>
        </p:sp>
        <p:sp>
          <p:nvSpPr>
            <p:cNvPr id="24" name="object 24"/>
            <p:cNvSpPr/>
            <p:nvPr/>
          </p:nvSpPr>
          <p:spPr>
            <a:xfrm>
              <a:off x="239866" y="1733983"/>
              <a:ext cx="514984" cy="749300"/>
            </a:xfrm>
            <a:custGeom>
              <a:avLst/>
              <a:gdLst/>
              <a:ahLst/>
              <a:cxnLst/>
              <a:rect l="l" t="t" r="r" b="b"/>
              <a:pathLst>
                <a:path w="514984" h="749300">
                  <a:moveTo>
                    <a:pt x="403471" y="0"/>
                  </a:moveTo>
                  <a:lnTo>
                    <a:pt x="0" y="693045"/>
                  </a:lnTo>
                  <a:lnTo>
                    <a:pt x="72756" y="748715"/>
                  </a:lnTo>
                  <a:lnTo>
                    <a:pt x="514965" y="70956"/>
                  </a:lnTo>
                  <a:lnTo>
                    <a:pt x="403471" y="0"/>
                  </a:lnTo>
                  <a:close/>
                </a:path>
              </a:pathLst>
            </a:custGeom>
            <a:solidFill>
              <a:srgbClr val="D77B00"/>
            </a:solidFill>
          </p:spPr>
          <p:txBody>
            <a:bodyPr wrap="square" lIns="0" tIns="0" rIns="0" bIns="0" rtlCol="0"/>
            <a:lstStyle/>
            <a:p>
              <a:endParaRPr/>
            </a:p>
          </p:txBody>
        </p:sp>
        <p:sp>
          <p:nvSpPr>
            <p:cNvPr id="25" name="object 25"/>
            <p:cNvSpPr/>
            <p:nvPr/>
          </p:nvSpPr>
          <p:spPr>
            <a:xfrm>
              <a:off x="358914" y="1777428"/>
              <a:ext cx="1255395" cy="965835"/>
            </a:xfrm>
            <a:custGeom>
              <a:avLst/>
              <a:gdLst/>
              <a:ahLst/>
              <a:cxnLst/>
              <a:rect l="l" t="t" r="r" b="b"/>
              <a:pathLst>
                <a:path w="1255395" h="965835">
                  <a:moveTo>
                    <a:pt x="163461" y="623900"/>
                  </a:moveTo>
                  <a:lnTo>
                    <a:pt x="156857" y="612902"/>
                  </a:lnTo>
                  <a:lnTo>
                    <a:pt x="0" y="650214"/>
                  </a:lnTo>
                  <a:lnTo>
                    <a:pt x="5664" y="661835"/>
                  </a:lnTo>
                  <a:lnTo>
                    <a:pt x="163461" y="623900"/>
                  </a:lnTo>
                  <a:close/>
                </a:path>
                <a:path w="1255395" h="965835">
                  <a:moveTo>
                    <a:pt x="507403" y="390867"/>
                  </a:moveTo>
                  <a:lnTo>
                    <a:pt x="494169" y="390867"/>
                  </a:lnTo>
                  <a:lnTo>
                    <a:pt x="494169" y="965238"/>
                  </a:lnTo>
                  <a:lnTo>
                    <a:pt x="507403" y="965238"/>
                  </a:lnTo>
                  <a:lnTo>
                    <a:pt x="507403" y="390867"/>
                  </a:lnTo>
                  <a:close/>
                </a:path>
                <a:path w="1255395" h="965835">
                  <a:moveTo>
                    <a:pt x="1254785" y="5499"/>
                  </a:moveTo>
                  <a:lnTo>
                    <a:pt x="1238745" y="0"/>
                  </a:lnTo>
                  <a:lnTo>
                    <a:pt x="1122502" y="152298"/>
                  </a:lnTo>
                  <a:lnTo>
                    <a:pt x="1139532" y="157200"/>
                  </a:lnTo>
                  <a:lnTo>
                    <a:pt x="1254785" y="5499"/>
                  </a:lnTo>
                  <a:close/>
                </a:path>
              </a:pathLst>
            </a:custGeom>
            <a:solidFill>
              <a:srgbClr val="000000"/>
            </a:solidFill>
          </p:spPr>
          <p:txBody>
            <a:bodyPr wrap="square" lIns="0" tIns="0" rIns="0" bIns="0" rtlCol="0"/>
            <a:lstStyle/>
            <a:p>
              <a:endParaRPr/>
            </a:p>
          </p:txBody>
        </p:sp>
        <p:sp>
          <p:nvSpPr>
            <p:cNvPr id="26" name="object 26"/>
            <p:cNvSpPr/>
            <p:nvPr/>
          </p:nvSpPr>
          <p:spPr>
            <a:xfrm>
              <a:off x="864419" y="2173169"/>
              <a:ext cx="13335" cy="569595"/>
            </a:xfrm>
            <a:custGeom>
              <a:avLst/>
              <a:gdLst/>
              <a:ahLst/>
              <a:cxnLst/>
              <a:rect l="l" t="t" r="r" b="b"/>
              <a:pathLst>
                <a:path w="13334" h="569594">
                  <a:moveTo>
                    <a:pt x="0" y="0"/>
                  </a:moveTo>
                  <a:lnTo>
                    <a:pt x="0" y="563368"/>
                  </a:lnTo>
                  <a:lnTo>
                    <a:pt x="13232" y="569485"/>
                  </a:lnTo>
                  <a:lnTo>
                    <a:pt x="13232" y="3680"/>
                  </a:lnTo>
                  <a:lnTo>
                    <a:pt x="0" y="0"/>
                  </a:lnTo>
                  <a:close/>
                </a:path>
              </a:pathLst>
            </a:custGeom>
            <a:solidFill>
              <a:srgbClr val="E19E38"/>
            </a:solidFill>
          </p:spPr>
          <p:txBody>
            <a:bodyPr wrap="square" lIns="0" tIns="0" rIns="0" bIns="0" rtlCol="0"/>
            <a:lstStyle/>
            <a:p>
              <a:endParaRPr/>
            </a:p>
          </p:txBody>
        </p:sp>
        <p:pic>
          <p:nvPicPr>
            <p:cNvPr id="27" name="object 27"/>
            <p:cNvPicPr/>
            <p:nvPr/>
          </p:nvPicPr>
          <p:blipFill>
            <a:blip r:embed="rId3" cstate="print"/>
            <a:stretch>
              <a:fillRect/>
            </a:stretch>
          </p:blipFill>
          <p:spPr>
            <a:xfrm>
              <a:off x="965538" y="1717483"/>
              <a:ext cx="372273" cy="66041"/>
            </a:xfrm>
            <a:prstGeom prst="rect">
              <a:avLst/>
            </a:prstGeom>
          </p:spPr>
        </p:pic>
        <p:sp>
          <p:nvSpPr>
            <p:cNvPr id="28" name="object 28"/>
            <p:cNvSpPr/>
            <p:nvPr/>
          </p:nvSpPr>
          <p:spPr>
            <a:xfrm>
              <a:off x="1317015" y="2189695"/>
              <a:ext cx="767715" cy="483234"/>
            </a:xfrm>
            <a:custGeom>
              <a:avLst/>
              <a:gdLst/>
              <a:ahLst/>
              <a:cxnLst/>
              <a:rect l="l" t="t" r="r" b="b"/>
              <a:pathLst>
                <a:path w="767714" h="483235">
                  <a:moveTo>
                    <a:pt x="483768" y="461213"/>
                  </a:moveTo>
                  <a:lnTo>
                    <a:pt x="0" y="277698"/>
                  </a:lnTo>
                  <a:lnTo>
                    <a:pt x="0" y="316852"/>
                  </a:lnTo>
                  <a:lnTo>
                    <a:pt x="435584" y="482625"/>
                  </a:lnTo>
                  <a:lnTo>
                    <a:pt x="483768" y="461213"/>
                  </a:lnTo>
                  <a:close/>
                </a:path>
                <a:path w="767714" h="483235">
                  <a:moveTo>
                    <a:pt x="767245" y="333375"/>
                  </a:moveTo>
                  <a:lnTo>
                    <a:pt x="1879" y="42202"/>
                  </a:lnTo>
                  <a:lnTo>
                    <a:pt x="0" y="42837"/>
                  </a:lnTo>
                  <a:lnTo>
                    <a:pt x="0" y="248335"/>
                  </a:lnTo>
                  <a:lnTo>
                    <a:pt x="520623" y="445312"/>
                  </a:lnTo>
                  <a:lnTo>
                    <a:pt x="767245" y="338264"/>
                  </a:lnTo>
                  <a:lnTo>
                    <a:pt x="767245" y="333375"/>
                  </a:lnTo>
                  <a:close/>
                </a:path>
                <a:path w="767714" h="483235">
                  <a:moveTo>
                    <a:pt x="767245" y="229997"/>
                  </a:moveTo>
                  <a:lnTo>
                    <a:pt x="162521" y="0"/>
                  </a:lnTo>
                  <a:lnTo>
                    <a:pt x="78422" y="22021"/>
                  </a:lnTo>
                  <a:lnTo>
                    <a:pt x="767245" y="283832"/>
                  </a:lnTo>
                  <a:lnTo>
                    <a:pt x="767245" y="229997"/>
                  </a:lnTo>
                  <a:close/>
                </a:path>
              </a:pathLst>
            </a:custGeom>
            <a:solidFill>
              <a:srgbClr val="FFDB6F"/>
            </a:solidFill>
          </p:spPr>
          <p:txBody>
            <a:bodyPr wrap="square" lIns="0" tIns="0" rIns="0" bIns="0" rtlCol="0"/>
            <a:lstStyle/>
            <a:p>
              <a:endParaRPr/>
            </a:p>
          </p:txBody>
        </p:sp>
        <p:sp>
          <p:nvSpPr>
            <p:cNvPr id="29" name="object 29"/>
            <p:cNvSpPr/>
            <p:nvPr/>
          </p:nvSpPr>
          <p:spPr>
            <a:xfrm>
              <a:off x="1317021" y="2030650"/>
              <a:ext cx="767715" cy="833119"/>
            </a:xfrm>
            <a:custGeom>
              <a:avLst/>
              <a:gdLst/>
              <a:ahLst/>
              <a:cxnLst/>
              <a:rect l="l" t="t" r="r" b="b"/>
              <a:pathLst>
                <a:path w="767714" h="833119">
                  <a:moveTo>
                    <a:pt x="767244" y="0"/>
                  </a:moveTo>
                  <a:lnTo>
                    <a:pt x="745500" y="5499"/>
                  </a:lnTo>
                  <a:lnTo>
                    <a:pt x="745500" y="488749"/>
                  </a:lnTo>
                  <a:lnTo>
                    <a:pt x="0" y="814154"/>
                  </a:lnTo>
                  <a:lnTo>
                    <a:pt x="0" y="832505"/>
                  </a:lnTo>
                  <a:lnTo>
                    <a:pt x="767244" y="497302"/>
                  </a:lnTo>
                  <a:lnTo>
                    <a:pt x="767244" y="0"/>
                  </a:lnTo>
                  <a:close/>
                </a:path>
              </a:pathLst>
            </a:custGeom>
            <a:solidFill>
              <a:srgbClr val="E8912B"/>
            </a:solidFill>
          </p:spPr>
          <p:txBody>
            <a:bodyPr wrap="square" lIns="0" tIns="0" rIns="0" bIns="0" rtlCol="0"/>
            <a:lstStyle/>
            <a:p>
              <a:endParaRPr/>
            </a:p>
          </p:txBody>
        </p:sp>
        <p:sp>
          <p:nvSpPr>
            <p:cNvPr id="30" name="object 30"/>
            <p:cNvSpPr/>
            <p:nvPr/>
          </p:nvSpPr>
          <p:spPr>
            <a:xfrm>
              <a:off x="1288671" y="1922991"/>
              <a:ext cx="763905" cy="107950"/>
            </a:xfrm>
            <a:custGeom>
              <a:avLst/>
              <a:gdLst/>
              <a:ahLst/>
              <a:cxnLst/>
              <a:rect l="l" t="t" r="r" b="b"/>
              <a:pathLst>
                <a:path w="763905" h="107950">
                  <a:moveTo>
                    <a:pt x="0" y="0"/>
                  </a:moveTo>
                  <a:lnTo>
                    <a:pt x="0" y="14680"/>
                  </a:lnTo>
                  <a:lnTo>
                    <a:pt x="726614" y="107658"/>
                  </a:lnTo>
                  <a:lnTo>
                    <a:pt x="763454" y="97871"/>
                  </a:lnTo>
                  <a:lnTo>
                    <a:pt x="0" y="0"/>
                  </a:lnTo>
                  <a:close/>
                </a:path>
              </a:pathLst>
            </a:custGeom>
            <a:solidFill>
              <a:srgbClr val="BE6C09"/>
            </a:solidFill>
          </p:spPr>
          <p:txBody>
            <a:bodyPr wrap="square" lIns="0" tIns="0" rIns="0" bIns="0" rtlCol="0"/>
            <a:lstStyle/>
            <a:p>
              <a:endParaRPr/>
            </a:p>
          </p:txBody>
        </p:sp>
        <p:sp>
          <p:nvSpPr>
            <p:cNvPr id="31" name="object 31"/>
            <p:cNvSpPr/>
            <p:nvPr/>
          </p:nvSpPr>
          <p:spPr>
            <a:xfrm>
              <a:off x="323951" y="1902205"/>
              <a:ext cx="273685" cy="499745"/>
            </a:xfrm>
            <a:custGeom>
              <a:avLst/>
              <a:gdLst/>
              <a:ahLst/>
              <a:cxnLst/>
              <a:rect l="l" t="t" r="r" b="b"/>
              <a:pathLst>
                <a:path w="273684" h="499744">
                  <a:moveTo>
                    <a:pt x="72758" y="452640"/>
                  </a:moveTo>
                  <a:lnTo>
                    <a:pt x="28346" y="331533"/>
                  </a:lnTo>
                  <a:lnTo>
                    <a:pt x="0" y="381698"/>
                  </a:lnTo>
                  <a:lnTo>
                    <a:pt x="41579" y="499122"/>
                  </a:lnTo>
                  <a:lnTo>
                    <a:pt x="72758" y="452640"/>
                  </a:lnTo>
                  <a:close/>
                </a:path>
                <a:path w="273684" h="499744">
                  <a:moveTo>
                    <a:pt x="223939" y="218986"/>
                  </a:moveTo>
                  <a:lnTo>
                    <a:pt x="174815" y="80746"/>
                  </a:lnTo>
                  <a:lnTo>
                    <a:pt x="57645" y="281381"/>
                  </a:lnTo>
                  <a:lnTo>
                    <a:pt x="102997" y="406146"/>
                  </a:lnTo>
                  <a:lnTo>
                    <a:pt x="223939" y="218986"/>
                  </a:lnTo>
                  <a:close/>
                </a:path>
                <a:path w="273684" h="499744">
                  <a:moveTo>
                    <a:pt x="273075" y="144360"/>
                  </a:moveTo>
                  <a:lnTo>
                    <a:pt x="221094" y="0"/>
                  </a:lnTo>
                  <a:lnTo>
                    <a:pt x="197485" y="40360"/>
                  </a:lnTo>
                  <a:lnTo>
                    <a:pt x="248488" y="181673"/>
                  </a:lnTo>
                  <a:lnTo>
                    <a:pt x="273075" y="144360"/>
                  </a:lnTo>
                  <a:close/>
                </a:path>
              </a:pathLst>
            </a:custGeom>
            <a:solidFill>
              <a:srgbClr val="B55800"/>
            </a:solidFill>
          </p:spPr>
          <p:txBody>
            <a:bodyPr wrap="square" lIns="0" tIns="0" rIns="0" bIns="0" rtlCol="0"/>
            <a:lstStyle/>
            <a:p>
              <a:endParaRPr/>
            </a:p>
          </p:txBody>
        </p:sp>
        <p:sp>
          <p:nvSpPr>
            <p:cNvPr id="32" name="object 32"/>
            <p:cNvSpPr/>
            <p:nvPr/>
          </p:nvSpPr>
          <p:spPr>
            <a:xfrm>
              <a:off x="689620" y="2327923"/>
              <a:ext cx="353695" cy="130175"/>
            </a:xfrm>
            <a:custGeom>
              <a:avLst/>
              <a:gdLst/>
              <a:ahLst/>
              <a:cxnLst/>
              <a:rect l="l" t="t" r="r" b="b"/>
              <a:pathLst>
                <a:path w="353694" h="130175">
                  <a:moveTo>
                    <a:pt x="40629" y="0"/>
                  </a:moveTo>
                  <a:lnTo>
                    <a:pt x="2837" y="18361"/>
                  </a:lnTo>
                  <a:lnTo>
                    <a:pt x="0" y="44669"/>
                  </a:lnTo>
                  <a:lnTo>
                    <a:pt x="0" y="50776"/>
                  </a:lnTo>
                  <a:lnTo>
                    <a:pt x="34024" y="80743"/>
                  </a:lnTo>
                  <a:lnTo>
                    <a:pt x="303315" y="128466"/>
                  </a:lnTo>
                  <a:lnTo>
                    <a:pt x="312758" y="129679"/>
                  </a:lnTo>
                  <a:lnTo>
                    <a:pt x="321269" y="129073"/>
                  </a:lnTo>
                  <a:lnTo>
                    <a:pt x="351504" y="105211"/>
                  </a:lnTo>
                  <a:lnTo>
                    <a:pt x="353388" y="85031"/>
                  </a:lnTo>
                  <a:lnTo>
                    <a:pt x="352435" y="78297"/>
                  </a:lnTo>
                  <a:lnTo>
                    <a:pt x="319364" y="48329"/>
                  </a:lnTo>
                  <a:lnTo>
                    <a:pt x="50094" y="1234"/>
                  </a:lnTo>
                  <a:lnTo>
                    <a:pt x="40629" y="0"/>
                  </a:lnTo>
                  <a:close/>
                </a:path>
              </a:pathLst>
            </a:custGeom>
            <a:solidFill>
              <a:srgbClr val="000000"/>
            </a:solidFill>
          </p:spPr>
          <p:txBody>
            <a:bodyPr wrap="square" lIns="0" tIns="0" rIns="0" bIns="0" rtlCol="0"/>
            <a:lstStyle/>
            <a:p>
              <a:endParaRPr/>
            </a:p>
          </p:txBody>
        </p:sp>
        <p:sp>
          <p:nvSpPr>
            <p:cNvPr id="33" name="object 33"/>
            <p:cNvSpPr/>
            <p:nvPr/>
          </p:nvSpPr>
          <p:spPr>
            <a:xfrm>
              <a:off x="704737" y="2338944"/>
              <a:ext cx="314960" cy="66040"/>
            </a:xfrm>
            <a:custGeom>
              <a:avLst/>
              <a:gdLst/>
              <a:ahLst/>
              <a:cxnLst/>
              <a:rect l="l" t="t" r="r" b="b"/>
              <a:pathLst>
                <a:path w="314959" h="66039">
                  <a:moveTo>
                    <a:pt x="35908" y="0"/>
                  </a:moveTo>
                  <a:lnTo>
                    <a:pt x="28349" y="0"/>
                  </a:lnTo>
                  <a:lnTo>
                    <a:pt x="20791" y="1840"/>
                  </a:lnTo>
                  <a:lnTo>
                    <a:pt x="0" y="39754"/>
                  </a:lnTo>
                  <a:lnTo>
                    <a:pt x="952" y="46488"/>
                  </a:lnTo>
                  <a:lnTo>
                    <a:pt x="2837" y="53222"/>
                  </a:lnTo>
                  <a:lnTo>
                    <a:pt x="7558" y="59329"/>
                  </a:lnTo>
                  <a:lnTo>
                    <a:pt x="14185" y="65456"/>
                  </a:lnTo>
                  <a:lnTo>
                    <a:pt x="13232" y="62382"/>
                  </a:lnTo>
                  <a:lnTo>
                    <a:pt x="12301" y="58722"/>
                  </a:lnTo>
                  <a:lnTo>
                    <a:pt x="11348" y="55669"/>
                  </a:lnTo>
                  <a:lnTo>
                    <a:pt x="11348" y="52594"/>
                  </a:lnTo>
                  <a:lnTo>
                    <a:pt x="26465" y="16521"/>
                  </a:lnTo>
                  <a:lnTo>
                    <a:pt x="40629" y="12840"/>
                  </a:lnTo>
                  <a:lnTo>
                    <a:pt x="48188" y="12840"/>
                  </a:lnTo>
                  <a:lnTo>
                    <a:pt x="291035" y="53829"/>
                  </a:lnTo>
                  <a:lnTo>
                    <a:pt x="314642" y="63616"/>
                  </a:lnTo>
                  <a:lnTo>
                    <a:pt x="308990" y="56275"/>
                  </a:lnTo>
                  <a:lnTo>
                    <a:pt x="305199" y="52594"/>
                  </a:lnTo>
                  <a:lnTo>
                    <a:pt x="301431" y="49541"/>
                  </a:lnTo>
                  <a:lnTo>
                    <a:pt x="295757" y="47095"/>
                  </a:lnTo>
                  <a:lnTo>
                    <a:pt x="291035" y="44648"/>
                  </a:lnTo>
                  <a:lnTo>
                    <a:pt x="285361" y="42807"/>
                  </a:lnTo>
                  <a:lnTo>
                    <a:pt x="278755" y="41595"/>
                  </a:lnTo>
                  <a:lnTo>
                    <a:pt x="44419" y="606"/>
                  </a:lnTo>
                  <a:lnTo>
                    <a:pt x="35908" y="0"/>
                  </a:lnTo>
                  <a:close/>
                </a:path>
              </a:pathLst>
            </a:custGeom>
            <a:solidFill>
              <a:srgbClr val="2B2B2B"/>
            </a:solidFill>
          </p:spPr>
          <p:txBody>
            <a:bodyPr wrap="square" lIns="0" tIns="0" rIns="0" bIns="0" rtlCol="0"/>
            <a:lstStyle/>
            <a:p>
              <a:endParaRPr/>
            </a:p>
          </p:txBody>
        </p:sp>
        <p:sp>
          <p:nvSpPr>
            <p:cNvPr id="34" name="object 34"/>
            <p:cNvSpPr/>
            <p:nvPr/>
          </p:nvSpPr>
          <p:spPr>
            <a:xfrm>
              <a:off x="1837639" y="1748675"/>
              <a:ext cx="269875" cy="190500"/>
            </a:xfrm>
            <a:custGeom>
              <a:avLst/>
              <a:gdLst/>
              <a:ahLst/>
              <a:cxnLst/>
              <a:rect l="l" t="t" r="r" b="b"/>
              <a:pathLst>
                <a:path w="269875" h="190500">
                  <a:moveTo>
                    <a:pt x="71818" y="0"/>
                  </a:moveTo>
                  <a:lnTo>
                    <a:pt x="0" y="1231"/>
                  </a:lnTo>
                  <a:lnTo>
                    <a:pt x="34023" y="99707"/>
                  </a:lnTo>
                  <a:lnTo>
                    <a:pt x="71818" y="0"/>
                  </a:lnTo>
                  <a:close/>
                </a:path>
                <a:path w="269875" h="190500">
                  <a:moveTo>
                    <a:pt x="241896" y="56273"/>
                  </a:moveTo>
                  <a:lnTo>
                    <a:pt x="188963" y="25692"/>
                  </a:lnTo>
                  <a:lnTo>
                    <a:pt x="108661" y="111937"/>
                  </a:lnTo>
                  <a:lnTo>
                    <a:pt x="241896" y="56273"/>
                  </a:lnTo>
                  <a:close/>
                </a:path>
                <a:path w="269875" h="190500">
                  <a:moveTo>
                    <a:pt x="269290" y="190233"/>
                  </a:moveTo>
                  <a:lnTo>
                    <a:pt x="265506" y="144360"/>
                  </a:lnTo>
                  <a:lnTo>
                    <a:pt x="114338" y="168821"/>
                  </a:lnTo>
                  <a:lnTo>
                    <a:pt x="269290" y="190233"/>
                  </a:lnTo>
                  <a:close/>
                </a:path>
              </a:pathLst>
            </a:custGeom>
            <a:solidFill>
              <a:srgbClr val="FF1800"/>
            </a:solidFill>
          </p:spPr>
          <p:txBody>
            <a:bodyPr wrap="square" lIns="0" tIns="0" rIns="0" bIns="0" rtlCol="0"/>
            <a:lstStyle/>
            <a:p>
              <a:endParaRPr/>
            </a:p>
          </p:txBody>
        </p:sp>
        <p:pic>
          <p:nvPicPr>
            <p:cNvPr id="35" name="object 35"/>
            <p:cNvPicPr/>
            <p:nvPr/>
          </p:nvPicPr>
          <p:blipFill>
            <a:blip r:embed="rId4" cstate="print"/>
            <a:stretch>
              <a:fillRect/>
            </a:stretch>
          </p:blipFill>
          <p:spPr>
            <a:xfrm>
              <a:off x="6494119" y="1748883"/>
              <a:ext cx="2376194" cy="1687167"/>
            </a:xfrm>
            <a:prstGeom prst="rect">
              <a:avLst/>
            </a:prstGeom>
          </p:spPr>
        </p:pic>
      </p:grpSp>
      <p:sp>
        <p:nvSpPr>
          <p:cNvPr id="36" name="object 36"/>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37" name="object 37"/>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38" name="object 38"/>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3</a:t>
            </a:fld>
            <a:endParaRPr spc="-5"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275209"/>
            <a:ext cx="6503670" cy="574040"/>
          </a:xfrm>
          <a:prstGeom prst="rect">
            <a:avLst/>
          </a:prstGeom>
        </p:spPr>
        <p:txBody>
          <a:bodyPr vert="horz" wrap="square" lIns="0" tIns="12700" rIns="0" bIns="0" rtlCol="0">
            <a:spAutoFit/>
          </a:bodyPr>
          <a:lstStyle/>
          <a:p>
            <a:pPr marL="12700">
              <a:lnSpc>
                <a:spcPct val="100000"/>
              </a:lnSpc>
              <a:spcBef>
                <a:spcPts val="100"/>
              </a:spcBef>
            </a:pPr>
            <a:r>
              <a:rPr dirty="0"/>
              <a:t>TCB – Trusted </a:t>
            </a:r>
            <a:r>
              <a:rPr spc="-5" dirty="0"/>
              <a:t>Computing</a:t>
            </a:r>
            <a:r>
              <a:rPr spc="-60" dirty="0"/>
              <a:t> </a:t>
            </a:r>
            <a:r>
              <a:rPr spc="-5" dirty="0"/>
              <a:t>Base</a:t>
            </a:r>
          </a:p>
        </p:txBody>
      </p:sp>
      <p:sp>
        <p:nvSpPr>
          <p:cNvPr id="3" name="object 3"/>
          <p:cNvSpPr txBox="1"/>
          <p:nvPr/>
        </p:nvSpPr>
        <p:spPr>
          <a:xfrm>
            <a:off x="78739" y="1164209"/>
            <a:ext cx="5963285" cy="635000"/>
          </a:xfrm>
          <a:prstGeom prst="rect">
            <a:avLst/>
          </a:prstGeom>
        </p:spPr>
        <p:txBody>
          <a:bodyPr vert="horz" wrap="square" lIns="0" tIns="12700" rIns="0" bIns="0" rtlCol="0">
            <a:spAutoFit/>
          </a:bodyPr>
          <a:lstStyle/>
          <a:p>
            <a:pPr marL="355600" marR="5080" indent="-342900">
              <a:lnSpc>
                <a:spcPct val="100000"/>
              </a:lnSpc>
              <a:spcBef>
                <a:spcPts val="100"/>
              </a:spcBef>
              <a:buChar char="•"/>
              <a:tabLst>
                <a:tab pos="354965" algn="l"/>
                <a:tab pos="355600" algn="l"/>
              </a:tabLst>
            </a:pPr>
            <a:r>
              <a:rPr sz="2000" spc="5" dirty="0">
                <a:latin typeface="Arial"/>
                <a:cs typeface="Arial"/>
              </a:rPr>
              <a:t>The </a:t>
            </a:r>
            <a:r>
              <a:rPr sz="2000" dirty="0">
                <a:latin typeface="Arial"/>
                <a:cs typeface="Arial"/>
              </a:rPr>
              <a:t>trusted computing base (TCB) of </a:t>
            </a:r>
            <a:r>
              <a:rPr sz="2000" spc="-5" dirty="0">
                <a:latin typeface="Arial"/>
                <a:cs typeface="Arial"/>
              </a:rPr>
              <a:t>a </a:t>
            </a:r>
            <a:r>
              <a:rPr sz="2000" dirty="0" smtClean="0">
                <a:latin typeface="Arial"/>
                <a:cs typeface="Arial"/>
              </a:rPr>
              <a:t>computer</a:t>
            </a:r>
            <a:r>
              <a:rPr lang="tr-TR" sz="2000" dirty="0" smtClean="0">
                <a:latin typeface="Arial"/>
                <a:cs typeface="Arial"/>
              </a:rPr>
              <a:t> </a:t>
            </a:r>
            <a:r>
              <a:rPr sz="2000" spc="-5" dirty="0" smtClean="0">
                <a:latin typeface="Arial"/>
                <a:cs typeface="Arial"/>
              </a:rPr>
              <a:t>system </a:t>
            </a:r>
            <a:r>
              <a:rPr sz="2000" spc="-5" dirty="0">
                <a:latin typeface="Arial"/>
                <a:cs typeface="Arial"/>
              </a:rPr>
              <a:t>is </a:t>
            </a:r>
            <a:r>
              <a:rPr sz="2000" dirty="0">
                <a:latin typeface="Arial"/>
                <a:cs typeface="Arial"/>
              </a:rPr>
              <a:t>the set of all </a:t>
            </a:r>
            <a:r>
              <a:rPr sz="2000" spc="-5" dirty="0">
                <a:latin typeface="Arial"/>
                <a:cs typeface="Arial"/>
              </a:rPr>
              <a:t>hardware, firmware,</a:t>
            </a:r>
            <a:r>
              <a:rPr sz="2000" spc="-70" dirty="0">
                <a:latin typeface="Arial"/>
                <a:cs typeface="Arial"/>
              </a:rPr>
              <a:t> </a:t>
            </a:r>
            <a:r>
              <a:rPr sz="2000" dirty="0">
                <a:latin typeface="Arial"/>
                <a:cs typeface="Arial"/>
              </a:rPr>
              <a:t>and/or</a:t>
            </a:r>
          </a:p>
        </p:txBody>
      </p:sp>
      <p:sp>
        <p:nvSpPr>
          <p:cNvPr id="4" name="object 4"/>
          <p:cNvSpPr txBox="1">
            <a:spLocks noGrp="1"/>
          </p:cNvSpPr>
          <p:nvPr>
            <p:ph type="body" idx="1"/>
          </p:nvPr>
        </p:nvSpPr>
        <p:spPr>
          <a:prstGeom prst="rect">
            <a:avLst/>
          </a:prstGeom>
        </p:spPr>
        <p:txBody>
          <a:bodyPr vert="horz" wrap="square" lIns="0" tIns="12700" rIns="0" bIns="0" rtlCol="0">
            <a:spAutoFit/>
          </a:bodyPr>
          <a:lstStyle/>
          <a:p>
            <a:pPr marL="355600" marR="47625">
              <a:lnSpc>
                <a:spcPct val="100000"/>
              </a:lnSpc>
              <a:spcBef>
                <a:spcPts val="100"/>
              </a:spcBef>
            </a:pPr>
            <a:r>
              <a:rPr dirty="0"/>
              <a:t>software components that are </a:t>
            </a:r>
            <a:r>
              <a:rPr spc="-5" dirty="0"/>
              <a:t>critical </a:t>
            </a:r>
            <a:r>
              <a:rPr dirty="0"/>
              <a:t>to its</a:t>
            </a:r>
            <a:r>
              <a:rPr spc="-160" dirty="0"/>
              <a:t> </a:t>
            </a:r>
            <a:r>
              <a:rPr spc="-5" dirty="0"/>
              <a:t>security</a:t>
            </a:r>
            <a:r>
              <a:rPr spc="-5" dirty="0" smtClean="0"/>
              <a:t>,</a:t>
            </a:r>
            <a:r>
              <a:rPr lang="tr-TR" spc="-5" dirty="0" smtClean="0"/>
              <a:t> </a:t>
            </a:r>
            <a:r>
              <a:rPr spc="-5" dirty="0" smtClean="0"/>
              <a:t>in </a:t>
            </a:r>
            <a:r>
              <a:rPr dirty="0"/>
              <a:t>the sense that </a:t>
            </a:r>
            <a:r>
              <a:rPr spc="-5" dirty="0"/>
              <a:t>bugs </a:t>
            </a:r>
            <a:r>
              <a:rPr dirty="0"/>
              <a:t>or </a:t>
            </a:r>
            <a:r>
              <a:rPr spc="-5" dirty="0"/>
              <a:t>vulnerabilities </a:t>
            </a:r>
            <a:r>
              <a:rPr spc="-5" dirty="0" smtClean="0"/>
              <a:t>occurring</a:t>
            </a:r>
            <a:r>
              <a:rPr lang="tr-TR" spc="-5" dirty="0" smtClean="0"/>
              <a:t> </a:t>
            </a:r>
            <a:r>
              <a:rPr dirty="0" smtClean="0"/>
              <a:t>inside </a:t>
            </a:r>
            <a:r>
              <a:rPr dirty="0"/>
              <a:t>the </a:t>
            </a:r>
            <a:r>
              <a:rPr spc="5" dirty="0"/>
              <a:t>TCB </a:t>
            </a:r>
            <a:r>
              <a:rPr spc="-5" dirty="0"/>
              <a:t>might jeopardize </a:t>
            </a:r>
            <a:r>
              <a:rPr dirty="0"/>
              <a:t>the </a:t>
            </a:r>
            <a:r>
              <a:rPr dirty="0" smtClean="0"/>
              <a:t>security</a:t>
            </a:r>
            <a:r>
              <a:rPr lang="tr-TR" dirty="0" smtClean="0"/>
              <a:t> </a:t>
            </a:r>
            <a:r>
              <a:rPr dirty="0" smtClean="0"/>
              <a:t>properties </a:t>
            </a:r>
            <a:r>
              <a:rPr dirty="0"/>
              <a:t>of the entire</a:t>
            </a:r>
            <a:r>
              <a:rPr spc="-125" dirty="0"/>
              <a:t> </a:t>
            </a:r>
            <a:r>
              <a:rPr dirty="0"/>
              <a:t>system.</a:t>
            </a:r>
          </a:p>
          <a:p>
            <a:pPr marL="355600" marR="5080" indent="-342900">
              <a:lnSpc>
                <a:spcPct val="100000"/>
              </a:lnSpc>
              <a:spcBef>
                <a:spcPts val="480"/>
              </a:spcBef>
              <a:buChar char="•"/>
              <a:tabLst>
                <a:tab pos="354965" algn="l"/>
                <a:tab pos="355600" algn="l"/>
              </a:tabLst>
            </a:pPr>
            <a:r>
              <a:rPr dirty="0"/>
              <a:t>By contrast, parts of </a:t>
            </a:r>
            <a:r>
              <a:rPr spc="-5" dirty="0"/>
              <a:t>a </a:t>
            </a:r>
            <a:r>
              <a:rPr dirty="0"/>
              <a:t>computer </a:t>
            </a:r>
            <a:r>
              <a:rPr spc="-5" dirty="0"/>
              <a:t>system </a:t>
            </a:r>
            <a:r>
              <a:rPr dirty="0"/>
              <a:t>outside</a:t>
            </a:r>
            <a:r>
              <a:rPr spc="-210" dirty="0"/>
              <a:t> </a:t>
            </a:r>
            <a:r>
              <a:rPr dirty="0" smtClean="0"/>
              <a:t>the</a:t>
            </a:r>
            <a:r>
              <a:rPr lang="tr-TR" dirty="0" smtClean="0"/>
              <a:t> </a:t>
            </a:r>
            <a:r>
              <a:rPr spc="5" dirty="0" smtClean="0"/>
              <a:t>TCB </a:t>
            </a:r>
            <a:r>
              <a:rPr dirty="0"/>
              <a:t>must not be able to </a:t>
            </a:r>
            <a:r>
              <a:rPr spc="-5" dirty="0"/>
              <a:t>breach </a:t>
            </a:r>
            <a:r>
              <a:rPr dirty="0"/>
              <a:t>the security </a:t>
            </a:r>
            <a:r>
              <a:rPr dirty="0" smtClean="0"/>
              <a:t>policy</a:t>
            </a:r>
            <a:r>
              <a:rPr lang="tr-TR" dirty="0" smtClean="0"/>
              <a:t> </a:t>
            </a:r>
            <a:r>
              <a:rPr dirty="0" smtClean="0"/>
              <a:t>and </a:t>
            </a:r>
            <a:r>
              <a:rPr dirty="0"/>
              <a:t>may not </a:t>
            </a:r>
            <a:r>
              <a:rPr spc="-5" dirty="0"/>
              <a:t>get </a:t>
            </a:r>
            <a:r>
              <a:rPr dirty="0"/>
              <a:t>any more </a:t>
            </a:r>
            <a:r>
              <a:rPr spc="-5" dirty="0"/>
              <a:t>privileges </a:t>
            </a:r>
            <a:r>
              <a:rPr dirty="0"/>
              <a:t>than </a:t>
            </a:r>
            <a:r>
              <a:rPr dirty="0" smtClean="0"/>
              <a:t>are</a:t>
            </a:r>
            <a:r>
              <a:rPr lang="tr-TR" dirty="0" smtClean="0"/>
              <a:t> </a:t>
            </a:r>
            <a:r>
              <a:rPr spc="-5" dirty="0" smtClean="0"/>
              <a:t>granted </a:t>
            </a:r>
            <a:r>
              <a:rPr dirty="0"/>
              <a:t>to them </a:t>
            </a:r>
            <a:r>
              <a:rPr spc="-5" dirty="0"/>
              <a:t>in </a:t>
            </a:r>
            <a:r>
              <a:rPr dirty="0"/>
              <a:t>accordance to the </a:t>
            </a:r>
            <a:r>
              <a:rPr spc="-5" dirty="0"/>
              <a:t>security</a:t>
            </a:r>
            <a:r>
              <a:rPr spc="-155" dirty="0"/>
              <a:t> </a:t>
            </a:r>
            <a:r>
              <a:rPr dirty="0"/>
              <a:t>policy</a:t>
            </a:r>
          </a:p>
        </p:txBody>
      </p:sp>
      <p:sp>
        <p:nvSpPr>
          <p:cNvPr id="5" name="object 5"/>
          <p:cNvSpPr txBox="1"/>
          <p:nvPr/>
        </p:nvSpPr>
        <p:spPr>
          <a:xfrm>
            <a:off x="421640" y="4640071"/>
            <a:ext cx="4992370" cy="757555"/>
          </a:xfrm>
          <a:prstGeom prst="rect">
            <a:avLst/>
          </a:prstGeom>
        </p:spPr>
        <p:txBody>
          <a:bodyPr vert="horz" wrap="square" lIns="0" tIns="73660" rIns="0" bIns="0" rtlCol="0">
            <a:spAutoFit/>
          </a:bodyPr>
          <a:lstStyle/>
          <a:p>
            <a:pPr marL="19685">
              <a:lnSpc>
                <a:spcPct val="100000"/>
              </a:lnSpc>
              <a:spcBef>
                <a:spcPts val="580"/>
              </a:spcBef>
            </a:pPr>
            <a:r>
              <a:rPr sz="2000" dirty="0">
                <a:latin typeface="Arial"/>
                <a:cs typeface="Arial"/>
              </a:rPr>
              <a:t>From</a:t>
            </a:r>
            <a:r>
              <a:rPr sz="2000" spc="-25" dirty="0">
                <a:latin typeface="Arial"/>
                <a:cs typeface="Arial"/>
              </a:rPr>
              <a:t> </a:t>
            </a:r>
            <a:r>
              <a:rPr sz="2000" dirty="0">
                <a:latin typeface="Arial"/>
                <a:cs typeface="Arial"/>
              </a:rPr>
              <a:t>TCSEC</a:t>
            </a:r>
            <a:endParaRPr sz="2000">
              <a:latin typeface="Arial"/>
              <a:cs typeface="Arial"/>
            </a:endParaRPr>
          </a:p>
          <a:p>
            <a:pPr marL="12700">
              <a:lnSpc>
                <a:spcPct val="100000"/>
              </a:lnSpc>
              <a:spcBef>
                <a:spcPts val="484"/>
              </a:spcBef>
            </a:pPr>
            <a:r>
              <a:rPr sz="2000" dirty="0">
                <a:latin typeface="Arial"/>
                <a:cs typeface="Arial"/>
              </a:rPr>
              <a:t>Trusted Computer Evaluation </a:t>
            </a:r>
            <a:r>
              <a:rPr sz="2000" spc="-5" dirty="0">
                <a:latin typeface="Arial"/>
                <a:cs typeface="Arial"/>
              </a:rPr>
              <a:t>Criteria,</a:t>
            </a:r>
            <a:r>
              <a:rPr sz="2000" spc="-120" dirty="0">
                <a:latin typeface="Arial"/>
                <a:cs typeface="Arial"/>
              </a:rPr>
              <a:t> </a:t>
            </a:r>
            <a:r>
              <a:rPr sz="2000" dirty="0">
                <a:latin typeface="Arial"/>
                <a:cs typeface="Arial"/>
              </a:rPr>
              <a:t>1985.</a:t>
            </a:r>
            <a:endParaRPr sz="2000">
              <a:latin typeface="Arial"/>
              <a:cs typeface="Arial"/>
            </a:endParaRPr>
          </a:p>
        </p:txBody>
      </p:sp>
      <p:grpSp>
        <p:nvGrpSpPr>
          <p:cNvPr id="6" name="object 6"/>
          <p:cNvGrpSpPr/>
          <p:nvPr/>
        </p:nvGrpSpPr>
        <p:grpSpPr>
          <a:xfrm>
            <a:off x="6664959" y="1303019"/>
            <a:ext cx="2214880" cy="3896360"/>
            <a:chOff x="6664959" y="1303019"/>
            <a:chExt cx="2214880" cy="3896360"/>
          </a:xfrm>
        </p:grpSpPr>
        <p:sp>
          <p:nvSpPr>
            <p:cNvPr id="7" name="object 7"/>
            <p:cNvSpPr/>
            <p:nvPr/>
          </p:nvSpPr>
          <p:spPr>
            <a:xfrm>
              <a:off x="6677659" y="1315719"/>
              <a:ext cx="2189480" cy="3870960"/>
            </a:xfrm>
            <a:custGeom>
              <a:avLst/>
              <a:gdLst/>
              <a:ahLst/>
              <a:cxnLst/>
              <a:rect l="l" t="t" r="r" b="b"/>
              <a:pathLst>
                <a:path w="2189479" h="3870960">
                  <a:moveTo>
                    <a:pt x="1824609" y="0"/>
                  </a:moveTo>
                  <a:lnTo>
                    <a:pt x="364871" y="0"/>
                  </a:lnTo>
                  <a:lnTo>
                    <a:pt x="315352" y="3330"/>
                  </a:lnTo>
                  <a:lnTo>
                    <a:pt x="267861" y="13031"/>
                  </a:lnTo>
                  <a:lnTo>
                    <a:pt x="222831" y="28668"/>
                  </a:lnTo>
                  <a:lnTo>
                    <a:pt x="180697" y="49807"/>
                  </a:lnTo>
                  <a:lnTo>
                    <a:pt x="141893" y="76014"/>
                  </a:lnTo>
                  <a:lnTo>
                    <a:pt x="106854" y="106854"/>
                  </a:lnTo>
                  <a:lnTo>
                    <a:pt x="76014" y="141893"/>
                  </a:lnTo>
                  <a:lnTo>
                    <a:pt x="49807" y="180697"/>
                  </a:lnTo>
                  <a:lnTo>
                    <a:pt x="28668" y="222831"/>
                  </a:lnTo>
                  <a:lnTo>
                    <a:pt x="13031" y="267861"/>
                  </a:lnTo>
                  <a:lnTo>
                    <a:pt x="3330" y="315352"/>
                  </a:lnTo>
                  <a:lnTo>
                    <a:pt x="0" y="364870"/>
                  </a:lnTo>
                  <a:lnTo>
                    <a:pt x="0" y="3506088"/>
                  </a:lnTo>
                  <a:lnTo>
                    <a:pt x="3330" y="3555607"/>
                  </a:lnTo>
                  <a:lnTo>
                    <a:pt x="13031" y="3603098"/>
                  </a:lnTo>
                  <a:lnTo>
                    <a:pt x="28668" y="3648128"/>
                  </a:lnTo>
                  <a:lnTo>
                    <a:pt x="49807" y="3690262"/>
                  </a:lnTo>
                  <a:lnTo>
                    <a:pt x="76014" y="3729066"/>
                  </a:lnTo>
                  <a:lnTo>
                    <a:pt x="106854" y="3764105"/>
                  </a:lnTo>
                  <a:lnTo>
                    <a:pt x="141893" y="3794945"/>
                  </a:lnTo>
                  <a:lnTo>
                    <a:pt x="180697" y="3821152"/>
                  </a:lnTo>
                  <a:lnTo>
                    <a:pt x="222831" y="3842291"/>
                  </a:lnTo>
                  <a:lnTo>
                    <a:pt x="267861" y="3857928"/>
                  </a:lnTo>
                  <a:lnTo>
                    <a:pt x="315352" y="3867629"/>
                  </a:lnTo>
                  <a:lnTo>
                    <a:pt x="364871" y="3870959"/>
                  </a:lnTo>
                  <a:lnTo>
                    <a:pt x="1824609" y="3870959"/>
                  </a:lnTo>
                  <a:lnTo>
                    <a:pt x="1874127" y="3867629"/>
                  </a:lnTo>
                  <a:lnTo>
                    <a:pt x="1921618" y="3857928"/>
                  </a:lnTo>
                  <a:lnTo>
                    <a:pt x="1966648" y="3842291"/>
                  </a:lnTo>
                  <a:lnTo>
                    <a:pt x="2008782" y="3821152"/>
                  </a:lnTo>
                  <a:lnTo>
                    <a:pt x="2047586" y="3794945"/>
                  </a:lnTo>
                  <a:lnTo>
                    <a:pt x="2082625" y="3764105"/>
                  </a:lnTo>
                  <a:lnTo>
                    <a:pt x="2113465" y="3729066"/>
                  </a:lnTo>
                  <a:lnTo>
                    <a:pt x="2139672" y="3690262"/>
                  </a:lnTo>
                  <a:lnTo>
                    <a:pt x="2160811" y="3648128"/>
                  </a:lnTo>
                  <a:lnTo>
                    <a:pt x="2176448" y="3603098"/>
                  </a:lnTo>
                  <a:lnTo>
                    <a:pt x="2186149" y="3555607"/>
                  </a:lnTo>
                  <a:lnTo>
                    <a:pt x="2189480" y="3506088"/>
                  </a:lnTo>
                  <a:lnTo>
                    <a:pt x="2189480" y="364870"/>
                  </a:lnTo>
                  <a:lnTo>
                    <a:pt x="2186149" y="315352"/>
                  </a:lnTo>
                  <a:lnTo>
                    <a:pt x="2176448" y="267861"/>
                  </a:lnTo>
                  <a:lnTo>
                    <a:pt x="2160811" y="222831"/>
                  </a:lnTo>
                  <a:lnTo>
                    <a:pt x="2139672" y="180697"/>
                  </a:lnTo>
                  <a:lnTo>
                    <a:pt x="2113465" y="141893"/>
                  </a:lnTo>
                  <a:lnTo>
                    <a:pt x="2082625" y="106854"/>
                  </a:lnTo>
                  <a:lnTo>
                    <a:pt x="2047586" y="76014"/>
                  </a:lnTo>
                  <a:lnTo>
                    <a:pt x="2008782" y="49807"/>
                  </a:lnTo>
                  <a:lnTo>
                    <a:pt x="1966648" y="28668"/>
                  </a:lnTo>
                  <a:lnTo>
                    <a:pt x="1921618" y="13031"/>
                  </a:lnTo>
                  <a:lnTo>
                    <a:pt x="1874127" y="3330"/>
                  </a:lnTo>
                  <a:lnTo>
                    <a:pt x="1824609" y="0"/>
                  </a:lnTo>
                  <a:close/>
                </a:path>
              </a:pathLst>
            </a:custGeom>
            <a:solidFill>
              <a:srgbClr val="99CCFF"/>
            </a:solidFill>
          </p:spPr>
          <p:txBody>
            <a:bodyPr wrap="square" lIns="0" tIns="0" rIns="0" bIns="0" rtlCol="0"/>
            <a:lstStyle/>
            <a:p>
              <a:endParaRPr/>
            </a:p>
          </p:txBody>
        </p:sp>
        <p:sp>
          <p:nvSpPr>
            <p:cNvPr id="8" name="object 8"/>
            <p:cNvSpPr/>
            <p:nvPr/>
          </p:nvSpPr>
          <p:spPr>
            <a:xfrm>
              <a:off x="6677659" y="1315719"/>
              <a:ext cx="2189480" cy="3870960"/>
            </a:xfrm>
            <a:custGeom>
              <a:avLst/>
              <a:gdLst/>
              <a:ahLst/>
              <a:cxnLst/>
              <a:rect l="l" t="t" r="r" b="b"/>
              <a:pathLst>
                <a:path w="2189479" h="3870960">
                  <a:moveTo>
                    <a:pt x="0" y="364870"/>
                  </a:moveTo>
                  <a:lnTo>
                    <a:pt x="3330" y="315352"/>
                  </a:lnTo>
                  <a:lnTo>
                    <a:pt x="13031" y="267861"/>
                  </a:lnTo>
                  <a:lnTo>
                    <a:pt x="28668" y="222831"/>
                  </a:lnTo>
                  <a:lnTo>
                    <a:pt x="49807" y="180697"/>
                  </a:lnTo>
                  <a:lnTo>
                    <a:pt x="76014" y="141893"/>
                  </a:lnTo>
                  <a:lnTo>
                    <a:pt x="106854" y="106854"/>
                  </a:lnTo>
                  <a:lnTo>
                    <a:pt x="141893" y="76014"/>
                  </a:lnTo>
                  <a:lnTo>
                    <a:pt x="180697" y="49807"/>
                  </a:lnTo>
                  <a:lnTo>
                    <a:pt x="222831" y="28668"/>
                  </a:lnTo>
                  <a:lnTo>
                    <a:pt x="267861" y="13031"/>
                  </a:lnTo>
                  <a:lnTo>
                    <a:pt x="315352" y="3330"/>
                  </a:lnTo>
                  <a:lnTo>
                    <a:pt x="364871" y="0"/>
                  </a:lnTo>
                  <a:lnTo>
                    <a:pt x="1824609" y="0"/>
                  </a:lnTo>
                  <a:lnTo>
                    <a:pt x="1874127" y="3330"/>
                  </a:lnTo>
                  <a:lnTo>
                    <a:pt x="1921618" y="13031"/>
                  </a:lnTo>
                  <a:lnTo>
                    <a:pt x="1966648" y="28668"/>
                  </a:lnTo>
                  <a:lnTo>
                    <a:pt x="2008782" y="49807"/>
                  </a:lnTo>
                  <a:lnTo>
                    <a:pt x="2047586" y="76014"/>
                  </a:lnTo>
                  <a:lnTo>
                    <a:pt x="2082625" y="106854"/>
                  </a:lnTo>
                  <a:lnTo>
                    <a:pt x="2113465" y="141893"/>
                  </a:lnTo>
                  <a:lnTo>
                    <a:pt x="2139672" y="180697"/>
                  </a:lnTo>
                  <a:lnTo>
                    <a:pt x="2160811" y="222831"/>
                  </a:lnTo>
                  <a:lnTo>
                    <a:pt x="2176448" y="267861"/>
                  </a:lnTo>
                  <a:lnTo>
                    <a:pt x="2186149" y="315352"/>
                  </a:lnTo>
                  <a:lnTo>
                    <a:pt x="2189480" y="364870"/>
                  </a:lnTo>
                  <a:lnTo>
                    <a:pt x="2189480" y="3506088"/>
                  </a:lnTo>
                  <a:lnTo>
                    <a:pt x="2186149" y="3555607"/>
                  </a:lnTo>
                  <a:lnTo>
                    <a:pt x="2176448" y="3603098"/>
                  </a:lnTo>
                  <a:lnTo>
                    <a:pt x="2160811" y="3648128"/>
                  </a:lnTo>
                  <a:lnTo>
                    <a:pt x="2139672" y="3690262"/>
                  </a:lnTo>
                  <a:lnTo>
                    <a:pt x="2113465" y="3729066"/>
                  </a:lnTo>
                  <a:lnTo>
                    <a:pt x="2082625" y="3764105"/>
                  </a:lnTo>
                  <a:lnTo>
                    <a:pt x="2047586" y="3794945"/>
                  </a:lnTo>
                  <a:lnTo>
                    <a:pt x="2008782" y="3821152"/>
                  </a:lnTo>
                  <a:lnTo>
                    <a:pt x="1966648" y="3842291"/>
                  </a:lnTo>
                  <a:lnTo>
                    <a:pt x="1921618" y="3857928"/>
                  </a:lnTo>
                  <a:lnTo>
                    <a:pt x="1874127" y="3867629"/>
                  </a:lnTo>
                  <a:lnTo>
                    <a:pt x="1824609" y="3870959"/>
                  </a:lnTo>
                  <a:lnTo>
                    <a:pt x="364871" y="3870959"/>
                  </a:lnTo>
                  <a:lnTo>
                    <a:pt x="315352" y="3867629"/>
                  </a:lnTo>
                  <a:lnTo>
                    <a:pt x="267861" y="3857928"/>
                  </a:lnTo>
                  <a:lnTo>
                    <a:pt x="222831" y="3842291"/>
                  </a:lnTo>
                  <a:lnTo>
                    <a:pt x="180697" y="3821152"/>
                  </a:lnTo>
                  <a:lnTo>
                    <a:pt x="141893" y="3794945"/>
                  </a:lnTo>
                  <a:lnTo>
                    <a:pt x="106854" y="3764105"/>
                  </a:lnTo>
                  <a:lnTo>
                    <a:pt x="76014" y="3729066"/>
                  </a:lnTo>
                  <a:lnTo>
                    <a:pt x="49807" y="3690262"/>
                  </a:lnTo>
                  <a:lnTo>
                    <a:pt x="28668" y="3648128"/>
                  </a:lnTo>
                  <a:lnTo>
                    <a:pt x="13031" y="3603098"/>
                  </a:lnTo>
                  <a:lnTo>
                    <a:pt x="3330" y="3555607"/>
                  </a:lnTo>
                  <a:lnTo>
                    <a:pt x="0" y="3506088"/>
                  </a:lnTo>
                  <a:lnTo>
                    <a:pt x="0" y="364870"/>
                  </a:lnTo>
                  <a:close/>
                </a:path>
              </a:pathLst>
            </a:custGeom>
            <a:ln w="25399">
              <a:solidFill>
                <a:srgbClr val="88A3A7"/>
              </a:solidFill>
            </a:ln>
          </p:spPr>
          <p:txBody>
            <a:bodyPr wrap="square" lIns="0" tIns="0" rIns="0" bIns="0" rtlCol="0"/>
            <a:lstStyle/>
            <a:p>
              <a:endParaRPr/>
            </a:p>
          </p:txBody>
        </p:sp>
      </p:grpSp>
      <p:sp>
        <p:nvSpPr>
          <p:cNvPr id="9" name="object 9"/>
          <p:cNvSpPr txBox="1"/>
          <p:nvPr/>
        </p:nvSpPr>
        <p:spPr>
          <a:xfrm>
            <a:off x="7256526" y="1400809"/>
            <a:ext cx="103505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a:cs typeface="Arial"/>
              </a:rPr>
              <a:t>S</a:t>
            </a:r>
            <a:r>
              <a:rPr sz="2400" spc="-60" dirty="0">
                <a:latin typeface="Arial"/>
                <a:cs typeface="Arial"/>
              </a:rPr>
              <a:t>y</a:t>
            </a:r>
            <a:r>
              <a:rPr sz="2400" dirty="0">
                <a:latin typeface="Arial"/>
                <a:cs typeface="Arial"/>
              </a:rPr>
              <a:t>stem</a:t>
            </a:r>
            <a:endParaRPr sz="2400">
              <a:latin typeface="Arial"/>
              <a:cs typeface="Arial"/>
            </a:endParaRPr>
          </a:p>
        </p:txBody>
      </p:sp>
      <p:sp>
        <p:nvSpPr>
          <p:cNvPr id="12" name="object 12"/>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13" name="object 13"/>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14" name="object 14"/>
          <p:cNvSpPr txBox="1"/>
          <p:nvPr/>
        </p:nvSpPr>
        <p:spPr>
          <a:xfrm>
            <a:off x="8361426" y="6292547"/>
            <a:ext cx="298450" cy="233679"/>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30</a:t>
            </a:fld>
            <a:endParaRPr sz="1400">
              <a:latin typeface="Arial"/>
              <a:cs typeface="Arial"/>
            </a:endParaRPr>
          </a:p>
        </p:txBody>
      </p:sp>
      <p:sp>
        <p:nvSpPr>
          <p:cNvPr id="10" name="object 10"/>
          <p:cNvSpPr txBox="1"/>
          <p:nvPr/>
        </p:nvSpPr>
        <p:spPr>
          <a:xfrm>
            <a:off x="6906259" y="1856739"/>
            <a:ext cx="1747520" cy="1402948"/>
          </a:xfrm>
          <a:prstGeom prst="rect">
            <a:avLst/>
          </a:prstGeom>
          <a:solidFill>
            <a:srgbClr val="FFCC99"/>
          </a:solidFill>
          <a:ln w="25400">
            <a:solidFill>
              <a:srgbClr val="88A3A7"/>
            </a:solidFill>
          </a:ln>
        </p:spPr>
        <p:txBody>
          <a:bodyPr vert="horz" wrap="square" lIns="0" tIns="109220" rIns="0" bIns="0" rtlCol="0">
            <a:spAutoFit/>
          </a:bodyPr>
          <a:lstStyle/>
          <a:p>
            <a:pPr marR="7620" algn="ctr">
              <a:lnSpc>
                <a:spcPct val="100000"/>
              </a:lnSpc>
              <a:spcBef>
                <a:spcPts val="860"/>
              </a:spcBef>
            </a:pPr>
            <a:r>
              <a:rPr sz="2400" dirty="0">
                <a:latin typeface="Arial"/>
                <a:cs typeface="Arial"/>
              </a:rPr>
              <a:t>TCB</a:t>
            </a:r>
          </a:p>
          <a:p>
            <a:pPr marL="144145" marR="151765" algn="ctr">
              <a:lnSpc>
                <a:spcPct val="100000"/>
              </a:lnSpc>
            </a:pPr>
            <a:r>
              <a:rPr sz="2000" spc="-5" dirty="0" smtClean="0">
                <a:latin typeface="Arial"/>
                <a:cs typeface="Arial"/>
              </a:rPr>
              <a:t>Security-</a:t>
            </a:r>
            <a:r>
              <a:rPr lang="tr-TR" sz="2000" spc="-5" dirty="0" smtClean="0">
                <a:latin typeface="Arial"/>
                <a:cs typeface="Arial"/>
              </a:rPr>
              <a:t> </a:t>
            </a:r>
            <a:r>
              <a:rPr sz="2000" spc="-5" dirty="0" smtClean="0">
                <a:latin typeface="Arial"/>
                <a:cs typeface="Arial"/>
              </a:rPr>
              <a:t>Relevant</a:t>
            </a:r>
            <a:r>
              <a:rPr lang="tr-TR" sz="2000" spc="-5" dirty="0" smtClean="0">
                <a:latin typeface="Arial"/>
                <a:cs typeface="Arial"/>
              </a:rPr>
              <a:t> </a:t>
            </a:r>
            <a:r>
              <a:rPr sz="2000" spc="-5" dirty="0" smtClean="0">
                <a:latin typeface="Arial"/>
                <a:cs typeface="Arial"/>
              </a:rPr>
              <a:t>Co</a:t>
            </a:r>
            <a:r>
              <a:rPr sz="2000" spc="10" dirty="0" smtClean="0">
                <a:latin typeface="Arial"/>
                <a:cs typeface="Arial"/>
              </a:rPr>
              <a:t>m</a:t>
            </a:r>
            <a:r>
              <a:rPr sz="2000" dirty="0" smtClean="0">
                <a:latin typeface="Arial"/>
                <a:cs typeface="Arial"/>
              </a:rPr>
              <a:t>ponen</a:t>
            </a:r>
            <a:r>
              <a:rPr sz="2000" spc="-20" dirty="0" smtClean="0">
                <a:latin typeface="Arial"/>
                <a:cs typeface="Arial"/>
              </a:rPr>
              <a:t>t</a:t>
            </a:r>
            <a:r>
              <a:rPr sz="2000" dirty="0" smtClean="0">
                <a:latin typeface="Arial"/>
                <a:cs typeface="Arial"/>
              </a:rPr>
              <a:t>s</a:t>
            </a:r>
            <a:endParaRPr sz="2000" dirty="0">
              <a:latin typeface="Arial"/>
              <a:cs typeface="Arial"/>
            </a:endParaRPr>
          </a:p>
        </p:txBody>
      </p:sp>
      <p:sp>
        <p:nvSpPr>
          <p:cNvPr id="11" name="object 11"/>
          <p:cNvSpPr txBox="1"/>
          <p:nvPr/>
        </p:nvSpPr>
        <p:spPr>
          <a:xfrm>
            <a:off x="6906259" y="3528059"/>
            <a:ext cx="1747520" cy="1353576"/>
          </a:xfrm>
          <a:prstGeom prst="rect">
            <a:avLst/>
          </a:prstGeom>
          <a:solidFill>
            <a:srgbClr val="00FF99"/>
          </a:solidFill>
          <a:ln w="25400">
            <a:solidFill>
              <a:srgbClr val="88A3A7"/>
            </a:solidFill>
          </a:ln>
        </p:spPr>
        <p:txBody>
          <a:bodyPr vert="horz" wrap="square" lIns="0" tIns="121285" rIns="0" bIns="0" rtlCol="0">
            <a:spAutoFit/>
          </a:bodyPr>
          <a:lstStyle/>
          <a:p>
            <a:pPr marL="174625" marR="119380" algn="ctr">
              <a:lnSpc>
                <a:spcPct val="100000"/>
              </a:lnSpc>
              <a:spcBef>
                <a:spcPts val="955"/>
              </a:spcBef>
            </a:pPr>
            <a:r>
              <a:rPr sz="2000" spc="-5" dirty="0" smtClean="0">
                <a:latin typeface="Arial"/>
                <a:cs typeface="Arial"/>
              </a:rPr>
              <a:t>Co</a:t>
            </a:r>
            <a:r>
              <a:rPr sz="2000" spc="10" dirty="0" smtClean="0">
                <a:latin typeface="Arial"/>
                <a:cs typeface="Arial"/>
              </a:rPr>
              <a:t>m</a:t>
            </a:r>
            <a:r>
              <a:rPr sz="2000" dirty="0" smtClean="0">
                <a:latin typeface="Arial"/>
                <a:cs typeface="Arial"/>
              </a:rPr>
              <a:t>ponents</a:t>
            </a:r>
            <a:r>
              <a:rPr lang="tr-TR" sz="2000" dirty="0" smtClean="0">
                <a:latin typeface="Arial"/>
                <a:cs typeface="Arial"/>
              </a:rPr>
              <a:t> </a:t>
            </a:r>
            <a:r>
              <a:rPr sz="2000" dirty="0" smtClean="0">
                <a:latin typeface="Arial"/>
                <a:cs typeface="Arial"/>
              </a:rPr>
              <a:t>that are</a:t>
            </a:r>
            <a:r>
              <a:rPr lang="tr-TR" sz="2000" dirty="0" smtClean="0">
                <a:latin typeface="Arial"/>
                <a:cs typeface="Arial"/>
              </a:rPr>
              <a:t> </a:t>
            </a:r>
            <a:r>
              <a:rPr sz="2000" spc="-5" dirty="0" smtClean="0">
                <a:latin typeface="Arial"/>
                <a:cs typeface="Arial"/>
              </a:rPr>
              <a:t>irrelevant </a:t>
            </a:r>
            <a:r>
              <a:rPr sz="2000" spc="5" dirty="0" smtClean="0">
                <a:latin typeface="Arial"/>
                <a:cs typeface="Arial"/>
              </a:rPr>
              <a:t>for</a:t>
            </a:r>
            <a:r>
              <a:rPr lang="tr-TR" sz="2000" spc="5" dirty="0" smtClean="0">
                <a:latin typeface="Arial"/>
                <a:cs typeface="Arial"/>
              </a:rPr>
              <a:t> </a:t>
            </a:r>
            <a:r>
              <a:rPr sz="2000" spc="-5" dirty="0" smtClean="0">
                <a:latin typeface="Arial"/>
                <a:cs typeface="Arial"/>
              </a:rPr>
              <a:t>security</a:t>
            </a:r>
            <a:endParaRPr sz="2000" dirty="0">
              <a:latin typeface="Arial"/>
              <a:cs typeface="Arial"/>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429259" y="2847339"/>
            <a:ext cx="8258809" cy="78740"/>
            <a:chOff x="429259" y="2847339"/>
            <a:chExt cx="8258809" cy="78740"/>
          </a:xfrm>
        </p:grpSpPr>
        <p:sp>
          <p:nvSpPr>
            <p:cNvPr id="3" name="object 3"/>
            <p:cNvSpPr/>
            <p:nvPr/>
          </p:nvSpPr>
          <p:spPr>
            <a:xfrm>
              <a:off x="458469" y="2861309"/>
              <a:ext cx="8229600" cy="0"/>
            </a:xfrm>
            <a:custGeom>
              <a:avLst/>
              <a:gdLst/>
              <a:ahLst/>
              <a:cxnLst/>
              <a:rect l="l" t="t" r="r" b="b"/>
              <a:pathLst>
                <a:path w="8229600">
                  <a:moveTo>
                    <a:pt x="0" y="0"/>
                  </a:moveTo>
                  <a:lnTo>
                    <a:pt x="8229600" y="0"/>
                  </a:lnTo>
                </a:path>
              </a:pathLst>
            </a:custGeom>
            <a:ln w="27940">
              <a:solidFill>
                <a:srgbClr val="6666FF"/>
              </a:solidFill>
            </a:ln>
          </p:spPr>
          <p:txBody>
            <a:bodyPr wrap="square" lIns="0" tIns="0" rIns="0" bIns="0" rtlCol="0"/>
            <a:lstStyle/>
            <a:p>
              <a:endParaRPr/>
            </a:p>
          </p:txBody>
        </p:sp>
        <p:sp>
          <p:nvSpPr>
            <p:cNvPr id="4" name="object 4"/>
            <p:cNvSpPr/>
            <p:nvPr/>
          </p:nvSpPr>
          <p:spPr>
            <a:xfrm>
              <a:off x="458469" y="2894329"/>
              <a:ext cx="5648960" cy="2540"/>
            </a:xfrm>
            <a:custGeom>
              <a:avLst/>
              <a:gdLst/>
              <a:ahLst/>
              <a:cxnLst/>
              <a:rect l="l" t="t" r="r" b="b"/>
              <a:pathLst>
                <a:path w="5648960" h="2539">
                  <a:moveTo>
                    <a:pt x="0" y="0"/>
                  </a:moveTo>
                  <a:lnTo>
                    <a:pt x="5648959" y="2540"/>
                  </a:lnTo>
                </a:path>
              </a:pathLst>
            </a:custGeom>
            <a:ln w="58419">
              <a:solidFill>
                <a:srgbClr val="6666FF"/>
              </a:solidFill>
            </a:ln>
          </p:spPr>
          <p:txBody>
            <a:bodyPr wrap="square" lIns="0" tIns="0" rIns="0" bIns="0" rtlCol="0"/>
            <a:lstStyle/>
            <a:p>
              <a:endParaRPr/>
            </a:p>
          </p:txBody>
        </p:sp>
      </p:grpSp>
      <p:sp>
        <p:nvSpPr>
          <p:cNvPr id="5" name="object 5"/>
          <p:cNvSpPr txBox="1">
            <a:spLocks noGrp="1"/>
          </p:cNvSpPr>
          <p:nvPr>
            <p:ph type="title"/>
          </p:nvPr>
        </p:nvSpPr>
        <p:spPr>
          <a:xfrm>
            <a:off x="764857" y="1633220"/>
            <a:ext cx="4471670" cy="574040"/>
          </a:xfrm>
          <a:prstGeom prst="rect">
            <a:avLst/>
          </a:prstGeom>
        </p:spPr>
        <p:txBody>
          <a:bodyPr vert="horz" wrap="square" lIns="0" tIns="12700" rIns="0" bIns="0" rtlCol="0">
            <a:spAutoFit/>
          </a:bodyPr>
          <a:lstStyle/>
          <a:p>
            <a:pPr marL="12700">
              <a:lnSpc>
                <a:spcPct val="100000"/>
              </a:lnSpc>
              <a:spcBef>
                <a:spcPts val="100"/>
              </a:spcBef>
            </a:pPr>
            <a:r>
              <a:rPr spc="-5" dirty="0"/>
              <a:t>Platform</a:t>
            </a:r>
            <a:r>
              <a:rPr spc="5" dirty="0"/>
              <a:t> </a:t>
            </a:r>
            <a:r>
              <a:rPr spc="-5" dirty="0"/>
              <a:t>Virtualization</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153034"/>
            <a:ext cx="4471670" cy="574040"/>
          </a:xfrm>
          <a:prstGeom prst="rect">
            <a:avLst/>
          </a:prstGeom>
        </p:spPr>
        <p:txBody>
          <a:bodyPr vert="horz" wrap="square" lIns="0" tIns="12700" rIns="0" bIns="0" rtlCol="0">
            <a:spAutoFit/>
          </a:bodyPr>
          <a:lstStyle/>
          <a:p>
            <a:pPr marL="12700">
              <a:lnSpc>
                <a:spcPct val="100000"/>
              </a:lnSpc>
              <a:spcBef>
                <a:spcPts val="100"/>
              </a:spcBef>
            </a:pPr>
            <a:r>
              <a:rPr spc="-5" dirty="0"/>
              <a:t>Platform</a:t>
            </a:r>
            <a:r>
              <a:rPr spc="5" dirty="0"/>
              <a:t> </a:t>
            </a:r>
            <a:r>
              <a:rPr spc="-5" dirty="0"/>
              <a:t>Virtualization</a:t>
            </a:r>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32</a:t>
            </a:fld>
            <a:endParaRPr spc="-5" dirty="0"/>
          </a:p>
        </p:txBody>
      </p:sp>
      <p:sp>
        <p:nvSpPr>
          <p:cNvPr id="3" name="object 3"/>
          <p:cNvSpPr txBox="1"/>
          <p:nvPr/>
        </p:nvSpPr>
        <p:spPr>
          <a:xfrm>
            <a:off x="326390" y="1002284"/>
            <a:ext cx="8380730" cy="5137304"/>
          </a:xfrm>
          <a:prstGeom prst="rect">
            <a:avLst/>
          </a:prstGeom>
        </p:spPr>
        <p:txBody>
          <a:bodyPr vert="horz" wrap="square" lIns="0" tIns="12700" rIns="0" bIns="0" rtlCol="0">
            <a:spAutoFit/>
          </a:bodyPr>
          <a:lstStyle/>
          <a:p>
            <a:pPr marL="355600" marR="14604" indent="-343535">
              <a:lnSpc>
                <a:spcPct val="100000"/>
              </a:lnSpc>
              <a:spcBef>
                <a:spcPts val="100"/>
              </a:spcBef>
              <a:buChar char="•"/>
              <a:tabLst>
                <a:tab pos="355600" algn="l"/>
                <a:tab pos="356235" algn="l"/>
              </a:tabLst>
            </a:pPr>
            <a:r>
              <a:rPr sz="2400" spc="-10" dirty="0">
                <a:latin typeface="Arial"/>
                <a:cs typeface="Arial"/>
              </a:rPr>
              <a:t>Hypervisor </a:t>
            </a:r>
            <a:r>
              <a:rPr sz="2400" dirty="0">
                <a:latin typeface="Arial"/>
                <a:cs typeface="Arial"/>
              </a:rPr>
              <a:t>(aka. VMM - </a:t>
            </a:r>
            <a:r>
              <a:rPr sz="2400" spc="-5" dirty="0">
                <a:latin typeface="Arial"/>
                <a:cs typeface="Arial"/>
              </a:rPr>
              <a:t>Virtual </a:t>
            </a:r>
            <a:r>
              <a:rPr sz="2400" dirty="0">
                <a:latin typeface="Arial"/>
                <a:cs typeface="Arial"/>
              </a:rPr>
              <a:t>Machine Monitor) </a:t>
            </a:r>
            <a:r>
              <a:rPr sz="2400" spc="-5" dirty="0">
                <a:latin typeface="Arial"/>
                <a:cs typeface="Arial"/>
              </a:rPr>
              <a:t>is </a:t>
            </a:r>
            <a:r>
              <a:rPr sz="2400" dirty="0" smtClean="0">
                <a:latin typeface="Arial"/>
                <a:cs typeface="Arial"/>
              </a:rPr>
              <a:t>needed</a:t>
            </a:r>
            <a:r>
              <a:rPr lang="tr-TR" sz="2400" dirty="0" smtClean="0">
                <a:latin typeface="Arial"/>
                <a:cs typeface="Arial"/>
              </a:rPr>
              <a:t> </a:t>
            </a:r>
            <a:r>
              <a:rPr sz="2400" dirty="0" smtClean="0">
                <a:latin typeface="Arial"/>
                <a:cs typeface="Arial"/>
              </a:rPr>
              <a:t>to </a:t>
            </a:r>
            <a:r>
              <a:rPr sz="2400" dirty="0">
                <a:latin typeface="Arial"/>
                <a:cs typeface="Arial"/>
              </a:rPr>
              <a:t>manage multiple guest </a:t>
            </a:r>
            <a:r>
              <a:rPr sz="2400" spc="-5" dirty="0">
                <a:latin typeface="Arial"/>
                <a:cs typeface="Arial"/>
              </a:rPr>
              <a:t>OSs (virtual </a:t>
            </a:r>
            <a:r>
              <a:rPr sz="2400" dirty="0">
                <a:latin typeface="Arial"/>
                <a:cs typeface="Arial"/>
              </a:rPr>
              <a:t>machines) </a:t>
            </a:r>
            <a:r>
              <a:rPr sz="2400" spc="-5" dirty="0">
                <a:latin typeface="Arial"/>
                <a:cs typeface="Arial"/>
              </a:rPr>
              <a:t>in </a:t>
            </a:r>
            <a:r>
              <a:rPr sz="2400" dirty="0" smtClean="0">
                <a:latin typeface="Arial"/>
                <a:cs typeface="Arial"/>
              </a:rPr>
              <a:t>the</a:t>
            </a:r>
            <a:r>
              <a:rPr lang="tr-TR" sz="2400" dirty="0" smtClean="0">
                <a:latin typeface="Arial"/>
                <a:cs typeface="Arial"/>
              </a:rPr>
              <a:t> </a:t>
            </a:r>
            <a:r>
              <a:rPr sz="2400" spc="-5" dirty="0" smtClean="0">
                <a:latin typeface="Arial"/>
                <a:cs typeface="Arial"/>
              </a:rPr>
              <a:t>same </a:t>
            </a:r>
            <a:r>
              <a:rPr sz="2400" spc="-5" dirty="0">
                <a:latin typeface="Arial"/>
                <a:cs typeface="Arial"/>
              </a:rPr>
              <a:t>hardware</a:t>
            </a:r>
            <a:r>
              <a:rPr sz="2400" spc="25" dirty="0">
                <a:latin typeface="Arial"/>
                <a:cs typeface="Arial"/>
              </a:rPr>
              <a:t> </a:t>
            </a:r>
            <a:r>
              <a:rPr sz="2400" spc="-5" dirty="0">
                <a:latin typeface="Arial"/>
                <a:cs typeface="Arial"/>
              </a:rPr>
              <a:t>platform.</a:t>
            </a:r>
            <a:endParaRPr sz="2400" dirty="0">
              <a:latin typeface="Arial"/>
              <a:cs typeface="Arial"/>
            </a:endParaRPr>
          </a:p>
          <a:p>
            <a:pPr marL="355600" indent="-343535">
              <a:lnSpc>
                <a:spcPct val="100000"/>
              </a:lnSpc>
              <a:spcBef>
                <a:spcPts val="580"/>
              </a:spcBef>
              <a:buChar char="•"/>
              <a:tabLst>
                <a:tab pos="355600" algn="l"/>
                <a:tab pos="356235" algn="l"/>
              </a:tabLst>
            </a:pPr>
            <a:r>
              <a:rPr sz="2400" dirty="0">
                <a:latin typeface="Arial"/>
                <a:cs typeface="Arial"/>
              </a:rPr>
              <a:t>Many </a:t>
            </a:r>
            <a:r>
              <a:rPr sz="2400" spc="-15" dirty="0">
                <a:latin typeface="Arial"/>
                <a:cs typeface="Arial"/>
              </a:rPr>
              <a:t>types </a:t>
            </a:r>
            <a:r>
              <a:rPr sz="2400" dirty="0">
                <a:latin typeface="Arial"/>
                <a:cs typeface="Arial"/>
              </a:rPr>
              <a:t>of </a:t>
            </a:r>
            <a:r>
              <a:rPr sz="2400" spc="-10" dirty="0">
                <a:latin typeface="Arial"/>
                <a:cs typeface="Arial"/>
              </a:rPr>
              <a:t>hypervisors</a:t>
            </a:r>
            <a:r>
              <a:rPr sz="2400" spc="114" dirty="0">
                <a:latin typeface="Arial"/>
                <a:cs typeface="Arial"/>
              </a:rPr>
              <a:t> </a:t>
            </a:r>
            <a:r>
              <a:rPr sz="2400" spc="-5" dirty="0">
                <a:latin typeface="Arial"/>
                <a:cs typeface="Arial"/>
              </a:rPr>
              <a:t>available</a:t>
            </a:r>
            <a:endParaRPr sz="2400" dirty="0">
              <a:latin typeface="Arial"/>
              <a:cs typeface="Arial"/>
            </a:endParaRPr>
          </a:p>
          <a:p>
            <a:pPr marL="756920" lvl="1" indent="-287655">
              <a:lnSpc>
                <a:spcPct val="100000"/>
              </a:lnSpc>
              <a:spcBef>
                <a:spcPts val="565"/>
              </a:spcBef>
              <a:buChar char="–"/>
              <a:tabLst>
                <a:tab pos="757555" algn="l"/>
              </a:tabLst>
            </a:pPr>
            <a:r>
              <a:rPr sz="2400" spc="5" dirty="0">
                <a:latin typeface="Arial"/>
                <a:cs typeface="Arial"/>
              </a:rPr>
              <a:t>VMWare </a:t>
            </a:r>
            <a:r>
              <a:rPr sz="2400" spc="-5" dirty="0">
                <a:latin typeface="Arial"/>
                <a:cs typeface="Arial"/>
              </a:rPr>
              <a:t>is </a:t>
            </a:r>
            <a:r>
              <a:rPr sz="2400" dirty="0">
                <a:latin typeface="Arial"/>
                <a:cs typeface="Arial"/>
              </a:rPr>
              <a:t>most </a:t>
            </a:r>
            <a:r>
              <a:rPr sz="2400" spc="-10" dirty="0">
                <a:latin typeface="Arial"/>
                <a:cs typeface="Arial"/>
              </a:rPr>
              <a:t>known </a:t>
            </a:r>
            <a:r>
              <a:rPr sz="2400" dirty="0">
                <a:latin typeface="Arial"/>
                <a:cs typeface="Arial"/>
              </a:rPr>
              <a:t>Commercial product </a:t>
            </a:r>
            <a:r>
              <a:rPr sz="2400" spc="-15" dirty="0">
                <a:latin typeface="Arial"/>
                <a:cs typeface="Arial"/>
              </a:rPr>
              <a:t>(Type</a:t>
            </a:r>
            <a:r>
              <a:rPr sz="2400" spc="-5" dirty="0">
                <a:latin typeface="Arial"/>
                <a:cs typeface="Arial"/>
              </a:rPr>
              <a:t> </a:t>
            </a:r>
            <a:r>
              <a:rPr sz="2400" dirty="0">
                <a:latin typeface="Arial"/>
                <a:cs typeface="Arial"/>
              </a:rPr>
              <a:t>1&amp;2)</a:t>
            </a:r>
          </a:p>
          <a:p>
            <a:pPr marL="1155700" lvl="2" indent="-229235">
              <a:lnSpc>
                <a:spcPct val="100000"/>
              </a:lnSpc>
              <a:spcBef>
                <a:spcPts val="580"/>
              </a:spcBef>
              <a:buChar char="•"/>
              <a:tabLst>
                <a:tab pos="1156335" algn="l"/>
              </a:tabLst>
            </a:pPr>
            <a:r>
              <a:rPr sz="2400" dirty="0">
                <a:latin typeface="Arial"/>
                <a:cs typeface="Arial"/>
              </a:rPr>
              <a:t>Free </a:t>
            </a:r>
            <a:r>
              <a:rPr sz="2400" spc="-5" dirty="0">
                <a:latin typeface="Arial"/>
                <a:cs typeface="Arial"/>
              </a:rPr>
              <a:t>version </a:t>
            </a:r>
            <a:r>
              <a:rPr sz="2400" dirty="0">
                <a:latin typeface="Arial"/>
                <a:cs typeface="Arial"/>
              </a:rPr>
              <a:t>comes </a:t>
            </a:r>
            <a:r>
              <a:rPr sz="2400" spc="-10" dirty="0">
                <a:latin typeface="Arial"/>
                <a:cs typeface="Arial"/>
              </a:rPr>
              <a:t>with </a:t>
            </a:r>
            <a:r>
              <a:rPr sz="2400" spc="-5" dirty="0">
                <a:latin typeface="Arial"/>
                <a:cs typeface="Arial"/>
              </a:rPr>
              <a:t>a</a:t>
            </a:r>
            <a:r>
              <a:rPr sz="2400" spc="25" dirty="0">
                <a:latin typeface="Arial"/>
                <a:cs typeface="Arial"/>
              </a:rPr>
              <a:t> </a:t>
            </a:r>
            <a:r>
              <a:rPr sz="2400" dirty="0">
                <a:latin typeface="Arial"/>
                <a:cs typeface="Arial"/>
              </a:rPr>
              <a:t>limitations</a:t>
            </a:r>
          </a:p>
          <a:p>
            <a:pPr marL="756920" lvl="1" indent="-287655">
              <a:lnSpc>
                <a:spcPct val="100000"/>
              </a:lnSpc>
              <a:spcBef>
                <a:spcPts val="580"/>
              </a:spcBef>
              <a:buChar char="–"/>
              <a:tabLst>
                <a:tab pos="757555" algn="l"/>
              </a:tabLst>
            </a:pPr>
            <a:r>
              <a:rPr sz="2400" dirty="0">
                <a:latin typeface="Arial"/>
                <a:cs typeface="Arial"/>
              </a:rPr>
              <a:t>VirtualBox </a:t>
            </a:r>
            <a:r>
              <a:rPr sz="2400" spc="-5" dirty="0">
                <a:latin typeface="Arial"/>
                <a:cs typeface="Arial"/>
              </a:rPr>
              <a:t>is a </a:t>
            </a:r>
            <a:r>
              <a:rPr sz="2400" spc="-10" dirty="0">
                <a:latin typeface="Arial"/>
                <a:cs typeface="Arial"/>
              </a:rPr>
              <a:t>hypervisor </a:t>
            </a:r>
            <a:r>
              <a:rPr sz="2400" dirty="0">
                <a:latin typeface="Arial"/>
                <a:cs typeface="Arial"/>
              </a:rPr>
              <a:t>for </a:t>
            </a:r>
            <a:r>
              <a:rPr sz="2400" spc="-10" dirty="0">
                <a:latin typeface="Arial"/>
                <a:cs typeface="Arial"/>
              </a:rPr>
              <a:t>x86</a:t>
            </a:r>
            <a:r>
              <a:rPr sz="2400" spc="65" dirty="0">
                <a:latin typeface="Arial"/>
                <a:cs typeface="Arial"/>
              </a:rPr>
              <a:t> </a:t>
            </a:r>
            <a:r>
              <a:rPr sz="2400" spc="-5" dirty="0">
                <a:latin typeface="Arial"/>
                <a:cs typeface="Arial"/>
              </a:rPr>
              <a:t>virtualization</a:t>
            </a:r>
            <a:endParaRPr sz="2400" dirty="0">
              <a:latin typeface="Arial"/>
              <a:cs typeface="Arial"/>
            </a:endParaRPr>
          </a:p>
          <a:p>
            <a:pPr marL="1155700" lvl="2" indent="-229235">
              <a:lnSpc>
                <a:spcPct val="100000"/>
              </a:lnSpc>
              <a:spcBef>
                <a:spcPts val="580"/>
              </a:spcBef>
              <a:buChar char="•"/>
              <a:tabLst>
                <a:tab pos="1156335" algn="l"/>
              </a:tabLst>
            </a:pPr>
            <a:r>
              <a:rPr sz="2400" spc="-5" dirty="0">
                <a:latin typeface="Arial"/>
                <a:cs typeface="Arial"/>
              </a:rPr>
              <a:t>It </a:t>
            </a:r>
            <a:r>
              <a:rPr sz="2400" dirty="0">
                <a:latin typeface="Arial"/>
                <a:cs typeface="Arial"/>
              </a:rPr>
              <a:t>is </a:t>
            </a:r>
            <a:r>
              <a:rPr sz="2400" spc="-5" dirty="0">
                <a:latin typeface="Arial"/>
                <a:cs typeface="Arial"/>
              </a:rPr>
              <a:t>freely </a:t>
            </a:r>
            <a:r>
              <a:rPr sz="2400" dirty="0">
                <a:latin typeface="Arial"/>
                <a:cs typeface="Arial"/>
              </a:rPr>
              <a:t>availably under </a:t>
            </a:r>
            <a:r>
              <a:rPr sz="2400" spc="-5" dirty="0">
                <a:latin typeface="Arial"/>
                <a:cs typeface="Arial"/>
              </a:rPr>
              <a:t>GPL, </a:t>
            </a:r>
            <a:r>
              <a:rPr sz="2400" spc="-20" dirty="0">
                <a:latin typeface="Arial"/>
                <a:cs typeface="Arial"/>
              </a:rPr>
              <a:t>Type</a:t>
            </a:r>
            <a:r>
              <a:rPr sz="2400" spc="5" dirty="0">
                <a:latin typeface="Arial"/>
                <a:cs typeface="Arial"/>
              </a:rPr>
              <a:t> </a:t>
            </a:r>
            <a:r>
              <a:rPr sz="2400" dirty="0">
                <a:latin typeface="Arial"/>
                <a:cs typeface="Arial"/>
              </a:rPr>
              <a:t>2</a:t>
            </a:r>
          </a:p>
          <a:p>
            <a:pPr marL="1155700" lvl="2" indent="-229235">
              <a:lnSpc>
                <a:spcPct val="100000"/>
              </a:lnSpc>
              <a:spcBef>
                <a:spcPts val="585"/>
              </a:spcBef>
              <a:buChar char="•"/>
              <a:tabLst>
                <a:tab pos="1156335" algn="l"/>
              </a:tabLst>
            </a:pPr>
            <a:r>
              <a:rPr sz="2400" dirty="0">
                <a:latin typeface="Arial"/>
                <a:cs typeface="Arial"/>
              </a:rPr>
              <a:t>Runs </a:t>
            </a:r>
            <a:r>
              <a:rPr sz="2400" spc="-5" dirty="0">
                <a:latin typeface="Arial"/>
                <a:cs typeface="Arial"/>
              </a:rPr>
              <a:t>on </a:t>
            </a:r>
            <a:r>
              <a:rPr sz="2400" dirty="0">
                <a:latin typeface="Arial"/>
                <a:cs typeface="Arial"/>
              </a:rPr>
              <a:t>Windows, </a:t>
            </a:r>
            <a:r>
              <a:rPr sz="2400" spc="-5" dirty="0">
                <a:latin typeface="Arial"/>
                <a:cs typeface="Arial"/>
              </a:rPr>
              <a:t>Linux, </a:t>
            </a:r>
            <a:r>
              <a:rPr sz="2400" dirty="0">
                <a:latin typeface="Arial"/>
                <a:cs typeface="Arial"/>
              </a:rPr>
              <a:t>OS X </a:t>
            </a:r>
            <a:r>
              <a:rPr sz="2400" spc="-5" dirty="0">
                <a:latin typeface="Arial"/>
                <a:cs typeface="Arial"/>
              </a:rPr>
              <a:t>and </a:t>
            </a:r>
            <a:r>
              <a:rPr sz="2400" dirty="0">
                <a:latin typeface="Arial"/>
                <a:cs typeface="Arial"/>
              </a:rPr>
              <a:t>Solaris</a:t>
            </a:r>
            <a:r>
              <a:rPr sz="2400" spc="-45" dirty="0">
                <a:latin typeface="Arial"/>
                <a:cs typeface="Arial"/>
              </a:rPr>
              <a:t> </a:t>
            </a:r>
            <a:r>
              <a:rPr sz="2400" spc="-5" dirty="0">
                <a:latin typeface="Arial"/>
                <a:cs typeface="Arial"/>
              </a:rPr>
              <a:t>hosts</a:t>
            </a:r>
            <a:endParaRPr sz="2400" dirty="0">
              <a:latin typeface="Arial"/>
              <a:cs typeface="Arial"/>
            </a:endParaRPr>
          </a:p>
          <a:p>
            <a:pPr marL="756920" lvl="1" indent="-287655">
              <a:lnSpc>
                <a:spcPct val="100000"/>
              </a:lnSpc>
              <a:spcBef>
                <a:spcPts val="560"/>
              </a:spcBef>
              <a:buChar char="–"/>
              <a:tabLst>
                <a:tab pos="757555" algn="l"/>
              </a:tabLst>
            </a:pPr>
            <a:r>
              <a:rPr sz="2400" spc="-10" dirty="0">
                <a:latin typeface="Arial"/>
                <a:cs typeface="Arial"/>
              </a:rPr>
              <a:t>Hyper-V </a:t>
            </a:r>
            <a:r>
              <a:rPr sz="2400" spc="-5" dirty="0">
                <a:latin typeface="Arial"/>
                <a:cs typeface="Arial"/>
              </a:rPr>
              <a:t>is Microsoft’s </a:t>
            </a:r>
            <a:r>
              <a:rPr sz="2400" spc="-10" dirty="0">
                <a:latin typeface="Arial"/>
                <a:cs typeface="Arial"/>
              </a:rPr>
              <a:t>hypervisor </a:t>
            </a:r>
            <a:r>
              <a:rPr sz="2400" spc="-5" dirty="0">
                <a:latin typeface="Arial"/>
                <a:cs typeface="Arial"/>
              </a:rPr>
              <a:t>technology </a:t>
            </a:r>
            <a:r>
              <a:rPr sz="2400" spc="-15" dirty="0">
                <a:latin typeface="Arial"/>
                <a:cs typeface="Arial"/>
              </a:rPr>
              <a:t>(Type</a:t>
            </a:r>
            <a:r>
              <a:rPr sz="2400" spc="190" dirty="0">
                <a:latin typeface="Arial"/>
                <a:cs typeface="Arial"/>
              </a:rPr>
              <a:t> </a:t>
            </a:r>
            <a:r>
              <a:rPr sz="2400" spc="-5" dirty="0">
                <a:latin typeface="Arial"/>
                <a:cs typeface="Arial"/>
              </a:rPr>
              <a:t>1)</a:t>
            </a:r>
            <a:endParaRPr sz="2400" dirty="0">
              <a:latin typeface="Arial"/>
              <a:cs typeface="Arial"/>
            </a:endParaRPr>
          </a:p>
          <a:p>
            <a:pPr marL="1155700" lvl="2" indent="-229235">
              <a:lnSpc>
                <a:spcPct val="100000"/>
              </a:lnSpc>
              <a:spcBef>
                <a:spcPts val="580"/>
              </a:spcBef>
              <a:buChar char="•"/>
              <a:tabLst>
                <a:tab pos="1156335" algn="l"/>
              </a:tabLst>
            </a:pPr>
            <a:r>
              <a:rPr sz="2400" dirty="0">
                <a:latin typeface="Arial"/>
                <a:cs typeface="Arial"/>
              </a:rPr>
              <a:t>Requires Windows</a:t>
            </a:r>
            <a:r>
              <a:rPr sz="2400" spc="-60" dirty="0">
                <a:latin typeface="Arial"/>
                <a:cs typeface="Arial"/>
              </a:rPr>
              <a:t> </a:t>
            </a:r>
            <a:r>
              <a:rPr sz="2400" spc="-5" dirty="0">
                <a:latin typeface="Arial"/>
                <a:cs typeface="Arial"/>
              </a:rPr>
              <a:t>Server</a:t>
            </a:r>
            <a:endParaRPr sz="2400" dirty="0">
              <a:latin typeface="Arial"/>
              <a:cs typeface="Arial"/>
            </a:endParaRPr>
          </a:p>
          <a:p>
            <a:pPr marL="756920" lvl="1" indent="-287655">
              <a:lnSpc>
                <a:spcPct val="100000"/>
              </a:lnSpc>
              <a:spcBef>
                <a:spcPts val="580"/>
              </a:spcBef>
              <a:buChar char="–"/>
              <a:tabLst>
                <a:tab pos="757555" algn="l"/>
              </a:tabLst>
            </a:pPr>
            <a:r>
              <a:rPr sz="2400" spc="5" dirty="0">
                <a:latin typeface="Arial"/>
                <a:cs typeface="Arial"/>
              </a:rPr>
              <a:t>Xen, </a:t>
            </a:r>
            <a:r>
              <a:rPr sz="2400" spc="-5" dirty="0">
                <a:latin typeface="Arial"/>
                <a:cs typeface="Arial"/>
              </a:rPr>
              <a:t>powerful </a:t>
            </a:r>
            <a:r>
              <a:rPr sz="2400" dirty="0">
                <a:latin typeface="Arial"/>
                <a:cs typeface="Arial"/>
              </a:rPr>
              <a:t>open source </a:t>
            </a:r>
            <a:r>
              <a:rPr sz="2400" spc="-10" dirty="0">
                <a:latin typeface="Arial"/>
                <a:cs typeface="Arial"/>
              </a:rPr>
              <a:t>hypervisor, </a:t>
            </a:r>
            <a:r>
              <a:rPr sz="2400" spc="-15" dirty="0">
                <a:latin typeface="Arial"/>
                <a:cs typeface="Arial"/>
              </a:rPr>
              <a:t>(Type</a:t>
            </a:r>
            <a:r>
              <a:rPr sz="2400" spc="95" dirty="0">
                <a:latin typeface="Arial"/>
                <a:cs typeface="Arial"/>
              </a:rPr>
              <a:t> </a:t>
            </a:r>
            <a:r>
              <a:rPr sz="2400" dirty="0">
                <a:latin typeface="Arial"/>
                <a:cs typeface="Arial"/>
              </a:rPr>
              <a:t>1)</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05610" y="139953"/>
            <a:ext cx="5734685" cy="513080"/>
          </a:xfrm>
          <a:prstGeom prst="rect">
            <a:avLst/>
          </a:prstGeom>
        </p:spPr>
        <p:txBody>
          <a:bodyPr vert="horz" wrap="square" lIns="0" tIns="12700" rIns="0" bIns="0" rtlCol="0">
            <a:spAutoFit/>
          </a:bodyPr>
          <a:lstStyle/>
          <a:p>
            <a:pPr marL="12700">
              <a:lnSpc>
                <a:spcPct val="100000"/>
              </a:lnSpc>
              <a:spcBef>
                <a:spcPts val="100"/>
              </a:spcBef>
            </a:pPr>
            <a:r>
              <a:rPr sz="3200" spc="-5" dirty="0"/>
              <a:t>Type 1 </a:t>
            </a:r>
            <a:r>
              <a:rPr sz="3200" dirty="0"/>
              <a:t>VM </a:t>
            </a:r>
            <a:r>
              <a:rPr sz="3200" spc="-5" dirty="0"/>
              <a:t>Architecture</a:t>
            </a:r>
            <a:r>
              <a:rPr sz="3200" spc="-65" dirty="0"/>
              <a:t> </a:t>
            </a:r>
            <a:r>
              <a:rPr sz="3200" dirty="0"/>
              <a:t>(native)</a:t>
            </a:r>
            <a:endParaRPr sz="3200"/>
          </a:p>
        </p:txBody>
      </p:sp>
      <p:sp>
        <p:nvSpPr>
          <p:cNvPr id="3" name="object 3"/>
          <p:cNvSpPr txBox="1"/>
          <p:nvPr/>
        </p:nvSpPr>
        <p:spPr>
          <a:xfrm>
            <a:off x="386715" y="3856405"/>
            <a:ext cx="8499475" cy="2221865"/>
          </a:xfrm>
          <a:prstGeom prst="rect">
            <a:avLst/>
          </a:prstGeom>
        </p:spPr>
        <p:txBody>
          <a:bodyPr vert="horz" wrap="square" lIns="0" tIns="86995" rIns="0" bIns="0" rtlCol="0">
            <a:spAutoFit/>
          </a:bodyPr>
          <a:lstStyle/>
          <a:p>
            <a:pPr marL="355600" indent="-343535">
              <a:lnSpc>
                <a:spcPct val="100000"/>
              </a:lnSpc>
              <a:spcBef>
                <a:spcPts val="685"/>
              </a:spcBef>
              <a:buChar char="•"/>
              <a:tabLst>
                <a:tab pos="355600" algn="l"/>
                <a:tab pos="356235" algn="l"/>
              </a:tabLst>
            </a:pPr>
            <a:r>
              <a:rPr sz="2400" dirty="0">
                <a:latin typeface="Arial"/>
                <a:cs typeface="Arial"/>
              </a:rPr>
              <a:t>No host</a:t>
            </a:r>
            <a:r>
              <a:rPr sz="2400" spc="-25" dirty="0">
                <a:latin typeface="Arial"/>
                <a:cs typeface="Arial"/>
              </a:rPr>
              <a:t> </a:t>
            </a:r>
            <a:r>
              <a:rPr sz="2400" spc="-5" dirty="0">
                <a:latin typeface="Arial"/>
                <a:cs typeface="Arial"/>
              </a:rPr>
              <a:t>OS</a:t>
            </a:r>
            <a:endParaRPr sz="2400">
              <a:latin typeface="Arial"/>
              <a:cs typeface="Arial"/>
            </a:endParaRPr>
          </a:p>
          <a:p>
            <a:pPr marL="355600" indent="-343535">
              <a:lnSpc>
                <a:spcPct val="100000"/>
              </a:lnSpc>
              <a:spcBef>
                <a:spcPts val="580"/>
              </a:spcBef>
              <a:buChar char="•"/>
              <a:tabLst>
                <a:tab pos="355600" algn="l"/>
                <a:tab pos="356235" algn="l"/>
              </a:tabLst>
            </a:pPr>
            <a:r>
              <a:rPr sz="2400" spc="-10" dirty="0">
                <a:latin typeface="Arial"/>
                <a:cs typeface="Arial"/>
              </a:rPr>
              <a:t>Hypervisor </a:t>
            </a:r>
            <a:r>
              <a:rPr sz="2400" dirty="0">
                <a:latin typeface="Arial"/>
                <a:cs typeface="Arial"/>
              </a:rPr>
              <a:t>runs directly </a:t>
            </a:r>
            <a:r>
              <a:rPr sz="2400" spc="-5" dirty="0">
                <a:latin typeface="Arial"/>
                <a:cs typeface="Arial"/>
              </a:rPr>
              <a:t>on</a:t>
            </a:r>
            <a:r>
              <a:rPr sz="2400" spc="55" dirty="0">
                <a:latin typeface="Arial"/>
                <a:cs typeface="Arial"/>
              </a:rPr>
              <a:t> </a:t>
            </a:r>
            <a:r>
              <a:rPr sz="2400" spc="-5" dirty="0">
                <a:latin typeface="Arial"/>
                <a:cs typeface="Arial"/>
              </a:rPr>
              <a:t>hardware</a:t>
            </a:r>
            <a:endParaRPr sz="2400">
              <a:latin typeface="Arial"/>
              <a:cs typeface="Arial"/>
            </a:endParaRPr>
          </a:p>
          <a:p>
            <a:pPr marL="355600" indent="-343535">
              <a:lnSpc>
                <a:spcPct val="100000"/>
              </a:lnSpc>
              <a:spcBef>
                <a:spcPts val="560"/>
              </a:spcBef>
              <a:buChar char="•"/>
              <a:tabLst>
                <a:tab pos="355600" algn="l"/>
                <a:tab pos="356235" algn="l"/>
              </a:tabLst>
            </a:pPr>
            <a:r>
              <a:rPr sz="2400" dirty="0">
                <a:latin typeface="Arial"/>
                <a:cs typeface="Arial"/>
              </a:rPr>
              <a:t>High</a:t>
            </a:r>
            <a:r>
              <a:rPr sz="2400" spc="-5" dirty="0">
                <a:latin typeface="Arial"/>
                <a:cs typeface="Arial"/>
              </a:rPr>
              <a:t> </a:t>
            </a:r>
            <a:r>
              <a:rPr sz="2400" dirty="0">
                <a:latin typeface="Arial"/>
                <a:cs typeface="Arial"/>
              </a:rPr>
              <a:t>performance</a:t>
            </a:r>
            <a:endParaRPr sz="2400">
              <a:latin typeface="Arial"/>
              <a:cs typeface="Arial"/>
            </a:endParaRPr>
          </a:p>
          <a:p>
            <a:pPr marL="355600" indent="-343535">
              <a:lnSpc>
                <a:spcPct val="100000"/>
              </a:lnSpc>
              <a:spcBef>
                <a:spcPts val="585"/>
              </a:spcBef>
              <a:buChar char="•"/>
              <a:tabLst>
                <a:tab pos="355600" algn="l"/>
                <a:tab pos="356235" algn="l"/>
              </a:tabLst>
            </a:pPr>
            <a:r>
              <a:rPr sz="2400" dirty="0">
                <a:latin typeface="Arial"/>
                <a:cs typeface="Arial"/>
              </a:rPr>
              <a:t>Traditionally </a:t>
            </a:r>
            <a:r>
              <a:rPr sz="2400" spc="-5" dirty="0">
                <a:latin typeface="Arial"/>
                <a:cs typeface="Arial"/>
              </a:rPr>
              <a:t>limited GUI, </a:t>
            </a:r>
            <a:r>
              <a:rPr sz="2400" dirty="0">
                <a:latin typeface="Arial"/>
                <a:cs typeface="Arial"/>
              </a:rPr>
              <a:t>but </a:t>
            </a:r>
            <a:r>
              <a:rPr sz="2400" spc="-5" dirty="0">
                <a:latin typeface="Arial"/>
                <a:cs typeface="Arial"/>
              </a:rPr>
              <a:t>is improved in </a:t>
            </a:r>
            <a:r>
              <a:rPr sz="2400" dirty="0">
                <a:latin typeface="Arial"/>
                <a:cs typeface="Arial"/>
              </a:rPr>
              <a:t>modern</a:t>
            </a:r>
            <a:r>
              <a:rPr sz="2400" spc="-5" dirty="0">
                <a:latin typeface="Arial"/>
                <a:cs typeface="Arial"/>
              </a:rPr>
              <a:t> versions</a:t>
            </a:r>
            <a:endParaRPr sz="2400">
              <a:latin typeface="Arial"/>
              <a:cs typeface="Arial"/>
            </a:endParaRPr>
          </a:p>
          <a:p>
            <a:pPr marL="355600" indent="-343535">
              <a:lnSpc>
                <a:spcPct val="100000"/>
              </a:lnSpc>
              <a:spcBef>
                <a:spcPts val="580"/>
              </a:spcBef>
              <a:buChar char="•"/>
              <a:tabLst>
                <a:tab pos="355600" algn="l"/>
                <a:tab pos="356235" algn="l"/>
              </a:tabLst>
            </a:pPr>
            <a:r>
              <a:rPr sz="2400" dirty="0">
                <a:latin typeface="Arial"/>
                <a:cs typeface="Arial"/>
              </a:rPr>
              <a:t>HW support can be an</a:t>
            </a:r>
            <a:r>
              <a:rPr sz="2400" spc="-45" dirty="0">
                <a:latin typeface="Arial"/>
                <a:cs typeface="Arial"/>
              </a:rPr>
              <a:t> </a:t>
            </a:r>
            <a:r>
              <a:rPr sz="2400" dirty="0">
                <a:latin typeface="Arial"/>
                <a:cs typeface="Arial"/>
              </a:rPr>
              <a:t>issue</a:t>
            </a:r>
            <a:endParaRPr sz="2400">
              <a:latin typeface="Arial"/>
              <a:cs typeface="Arial"/>
            </a:endParaRPr>
          </a:p>
        </p:txBody>
      </p:sp>
      <p:sp>
        <p:nvSpPr>
          <p:cNvPr id="4" name="object 4"/>
          <p:cNvSpPr txBox="1"/>
          <p:nvPr/>
        </p:nvSpPr>
        <p:spPr>
          <a:xfrm>
            <a:off x="1183639" y="3172460"/>
            <a:ext cx="5976620" cy="396240"/>
          </a:xfrm>
          <a:prstGeom prst="rect">
            <a:avLst/>
          </a:prstGeom>
          <a:solidFill>
            <a:srgbClr val="A2A2DF"/>
          </a:solidFill>
          <a:ln w="25400">
            <a:solidFill>
              <a:srgbClr val="88A3A7"/>
            </a:solidFill>
          </a:ln>
        </p:spPr>
        <p:txBody>
          <a:bodyPr vert="horz" wrap="square" lIns="0" tIns="38735" rIns="0" bIns="0" rtlCol="0">
            <a:spAutoFit/>
          </a:bodyPr>
          <a:lstStyle/>
          <a:p>
            <a:pPr algn="ctr">
              <a:lnSpc>
                <a:spcPct val="100000"/>
              </a:lnSpc>
              <a:spcBef>
                <a:spcPts val="305"/>
              </a:spcBef>
            </a:pPr>
            <a:r>
              <a:rPr sz="2000" spc="-10" dirty="0">
                <a:latin typeface="Arial"/>
                <a:cs typeface="Arial"/>
              </a:rPr>
              <a:t>Hardware </a:t>
            </a:r>
            <a:r>
              <a:rPr sz="2000" spc="-5" dirty="0">
                <a:latin typeface="Arial"/>
                <a:cs typeface="Arial"/>
              </a:rPr>
              <a:t>(X86 </a:t>
            </a:r>
            <a:r>
              <a:rPr sz="2000" dirty="0">
                <a:latin typeface="Arial"/>
                <a:cs typeface="Arial"/>
              </a:rPr>
              <a:t>CPU from Intel or</a:t>
            </a:r>
            <a:r>
              <a:rPr sz="2000" spc="-195" dirty="0">
                <a:latin typeface="Arial"/>
                <a:cs typeface="Arial"/>
              </a:rPr>
              <a:t> </a:t>
            </a:r>
            <a:r>
              <a:rPr sz="2000" spc="-5" dirty="0">
                <a:latin typeface="Arial"/>
                <a:cs typeface="Arial"/>
              </a:rPr>
              <a:t>AMD)</a:t>
            </a:r>
            <a:endParaRPr sz="2000">
              <a:latin typeface="Arial"/>
              <a:cs typeface="Arial"/>
            </a:endParaRPr>
          </a:p>
        </p:txBody>
      </p:sp>
      <p:sp>
        <p:nvSpPr>
          <p:cNvPr id="5" name="object 5"/>
          <p:cNvSpPr txBox="1"/>
          <p:nvPr/>
        </p:nvSpPr>
        <p:spPr>
          <a:xfrm>
            <a:off x="1191260" y="2672079"/>
            <a:ext cx="5976620" cy="396240"/>
          </a:xfrm>
          <a:prstGeom prst="rect">
            <a:avLst/>
          </a:prstGeom>
          <a:solidFill>
            <a:srgbClr val="FFFF00"/>
          </a:solidFill>
          <a:ln w="25400">
            <a:solidFill>
              <a:srgbClr val="88A3A7"/>
            </a:solidFill>
          </a:ln>
        </p:spPr>
        <p:txBody>
          <a:bodyPr vert="horz" wrap="square" lIns="0" tIns="38100" rIns="0" bIns="0" rtlCol="0">
            <a:spAutoFit/>
          </a:bodyPr>
          <a:lstStyle/>
          <a:p>
            <a:pPr algn="ctr">
              <a:lnSpc>
                <a:spcPct val="100000"/>
              </a:lnSpc>
              <a:spcBef>
                <a:spcPts val="300"/>
              </a:spcBef>
            </a:pPr>
            <a:r>
              <a:rPr sz="2000" spc="-5" dirty="0">
                <a:latin typeface="Arial"/>
                <a:cs typeface="Arial"/>
              </a:rPr>
              <a:t>Hypervisor</a:t>
            </a:r>
            <a:endParaRPr sz="2000">
              <a:latin typeface="Arial"/>
              <a:cs typeface="Arial"/>
            </a:endParaRPr>
          </a:p>
        </p:txBody>
      </p:sp>
      <p:sp>
        <p:nvSpPr>
          <p:cNvPr id="6" name="object 6"/>
          <p:cNvSpPr txBox="1"/>
          <p:nvPr/>
        </p:nvSpPr>
        <p:spPr>
          <a:xfrm>
            <a:off x="3241039" y="1849120"/>
            <a:ext cx="1871980" cy="718820"/>
          </a:xfrm>
          <a:prstGeom prst="rect">
            <a:avLst/>
          </a:prstGeom>
          <a:solidFill>
            <a:srgbClr val="FFC000"/>
          </a:solidFill>
          <a:ln w="25400">
            <a:solidFill>
              <a:srgbClr val="88A3A7"/>
            </a:solidFill>
          </a:ln>
        </p:spPr>
        <p:txBody>
          <a:bodyPr vert="horz" wrap="square" lIns="0" tIns="48260" rIns="0" bIns="0" rtlCol="0">
            <a:spAutoFit/>
          </a:bodyPr>
          <a:lstStyle/>
          <a:p>
            <a:pPr marL="153035">
              <a:lnSpc>
                <a:spcPct val="100000"/>
              </a:lnSpc>
              <a:spcBef>
                <a:spcPts val="380"/>
              </a:spcBef>
            </a:pPr>
            <a:r>
              <a:rPr sz="2000" dirty="0">
                <a:latin typeface="Arial"/>
                <a:cs typeface="Arial"/>
              </a:rPr>
              <a:t>Guest OS</a:t>
            </a:r>
            <a:r>
              <a:rPr sz="2000" spc="-75" dirty="0">
                <a:latin typeface="Arial"/>
                <a:cs typeface="Arial"/>
              </a:rPr>
              <a:t> </a:t>
            </a:r>
            <a:r>
              <a:rPr sz="2000" dirty="0">
                <a:latin typeface="Arial"/>
                <a:cs typeface="Arial"/>
              </a:rPr>
              <a:t>VM</a:t>
            </a:r>
            <a:endParaRPr sz="2000">
              <a:latin typeface="Arial"/>
              <a:cs typeface="Arial"/>
            </a:endParaRPr>
          </a:p>
          <a:p>
            <a:pPr marL="384175">
              <a:lnSpc>
                <a:spcPct val="100000"/>
              </a:lnSpc>
            </a:pPr>
            <a:r>
              <a:rPr sz="2000" spc="-5" dirty="0">
                <a:latin typeface="Arial"/>
                <a:cs typeface="Arial"/>
              </a:rPr>
              <a:t>e.g.</a:t>
            </a:r>
            <a:r>
              <a:rPr sz="2000" spc="-30" dirty="0">
                <a:latin typeface="Arial"/>
                <a:cs typeface="Arial"/>
              </a:rPr>
              <a:t> </a:t>
            </a:r>
            <a:r>
              <a:rPr sz="2000" dirty="0">
                <a:latin typeface="Arial"/>
                <a:cs typeface="Arial"/>
              </a:rPr>
              <a:t>Linux</a:t>
            </a:r>
            <a:endParaRPr sz="2000">
              <a:latin typeface="Arial"/>
              <a:cs typeface="Arial"/>
            </a:endParaRPr>
          </a:p>
        </p:txBody>
      </p:sp>
      <p:sp>
        <p:nvSpPr>
          <p:cNvPr id="7" name="object 7"/>
          <p:cNvSpPr txBox="1"/>
          <p:nvPr/>
        </p:nvSpPr>
        <p:spPr>
          <a:xfrm>
            <a:off x="3241039" y="1366519"/>
            <a:ext cx="863600" cy="393700"/>
          </a:xfrm>
          <a:prstGeom prst="rect">
            <a:avLst/>
          </a:prstGeom>
          <a:solidFill>
            <a:srgbClr val="00FF99"/>
          </a:solidFill>
          <a:ln w="25400">
            <a:solidFill>
              <a:srgbClr val="88A3A7"/>
            </a:solidFill>
          </a:ln>
        </p:spPr>
        <p:txBody>
          <a:bodyPr vert="horz" wrap="square" lIns="0" tIns="36830" rIns="0" bIns="0" rtlCol="0">
            <a:spAutoFit/>
          </a:bodyPr>
          <a:lstStyle/>
          <a:p>
            <a:pPr marL="167005">
              <a:lnSpc>
                <a:spcPct val="100000"/>
              </a:lnSpc>
              <a:spcBef>
                <a:spcPts val="290"/>
              </a:spcBef>
            </a:pPr>
            <a:r>
              <a:rPr sz="2000" dirty="0">
                <a:latin typeface="Arial"/>
                <a:cs typeface="Arial"/>
              </a:rPr>
              <a:t>App.</a:t>
            </a:r>
            <a:endParaRPr sz="2000">
              <a:latin typeface="Arial"/>
              <a:cs typeface="Arial"/>
            </a:endParaRPr>
          </a:p>
        </p:txBody>
      </p:sp>
      <p:sp>
        <p:nvSpPr>
          <p:cNvPr id="8" name="object 8"/>
          <p:cNvSpPr txBox="1"/>
          <p:nvPr/>
        </p:nvSpPr>
        <p:spPr>
          <a:xfrm>
            <a:off x="5285740" y="1849120"/>
            <a:ext cx="1874520" cy="718820"/>
          </a:xfrm>
          <a:prstGeom prst="rect">
            <a:avLst/>
          </a:prstGeom>
          <a:solidFill>
            <a:srgbClr val="FFC000"/>
          </a:solidFill>
          <a:ln w="25400">
            <a:solidFill>
              <a:srgbClr val="88A3A7"/>
            </a:solidFill>
          </a:ln>
        </p:spPr>
        <p:txBody>
          <a:bodyPr vert="horz" wrap="square" lIns="0" tIns="48260" rIns="0" bIns="0" rtlCol="0">
            <a:spAutoFit/>
          </a:bodyPr>
          <a:lstStyle/>
          <a:p>
            <a:pPr marL="156845">
              <a:lnSpc>
                <a:spcPct val="100000"/>
              </a:lnSpc>
              <a:spcBef>
                <a:spcPts val="380"/>
              </a:spcBef>
            </a:pPr>
            <a:r>
              <a:rPr sz="2000" dirty="0">
                <a:latin typeface="Arial"/>
                <a:cs typeface="Arial"/>
              </a:rPr>
              <a:t>Guest OS</a:t>
            </a:r>
            <a:r>
              <a:rPr sz="2000" spc="-80" dirty="0">
                <a:latin typeface="Arial"/>
                <a:cs typeface="Arial"/>
              </a:rPr>
              <a:t> </a:t>
            </a:r>
            <a:r>
              <a:rPr sz="2000" dirty="0">
                <a:latin typeface="Arial"/>
                <a:cs typeface="Arial"/>
              </a:rPr>
              <a:t>VM</a:t>
            </a:r>
            <a:endParaRPr sz="2000">
              <a:latin typeface="Arial"/>
              <a:cs typeface="Arial"/>
            </a:endParaRPr>
          </a:p>
          <a:p>
            <a:pPr marL="233045">
              <a:lnSpc>
                <a:spcPct val="100000"/>
              </a:lnSpc>
            </a:pPr>
            <a:r>
              <a:rPr sz="2000" spc="-5" dirty="0">
                <a:latin typeface="Arial"/>
                <a:cs typeface="Arial"/>
              </a:rPr>
              <a:t>e.g. </a:t>
            </a:r>
            <a:r>
              <a:rPr sz="2000" dirty="0">
                <a:latin typeface="Arial"/>
                <a:cs typeface="Arial"/>
              </a:rPr>
              <a:t>Mac</a:t>
            </a:r>
            <a:r>
              <a:rPr sz="2000" spc="-60" dirty="0">
                <a:latin typeface="Arial"/>
                <a:cs typeface="Arial"/>
              </a:rPr>
              <a:t> </a:t>
            </a:r>
            <a:r>
              <a:rPr sz="2000" dirty="0">
                <a:latin typeface="Arial"/>
                <a:cs typeface="Arial"/>
              </a:rPr>
              <a:t>OS</a:t>
            </a:r>
            <a:endParaRPr sz="2000">
              <a:latin typeface="Arial"/>
              <a:cs typeface="Arial"/>
            </a:endParaRPr>
          </a:p>
        </p:txBody>
      </p:sp>
      <p:sp>
        <p:nvSpPr>
          <p:cNvPr id="9" name="object 9"/>
          <p:cNvSpPr/>
          <p:nvPr/>
        </p:nvSpPr>
        <p:spPr>
          <a:xfrm>
            <a:off x="7249159" y="1831339"/>
            <a:ext cx="289560" cy="756920"/>
          </a:xfrm>
          <a:custGeom>
            <a:avLst/>
            <a:gdLst/>
            <a:ahLst/>
            <a:cxnLst/>
            <a:rect l="l" t="t" r="r" b="b"/>
            <a:pathLst>
              <a:path w="289559" h="756919">
                <a:moveTo>
                  <a:pt x="0" y="0"/>
                </a:moveTo>
                <a:lnTo>
                  <a:pt x="56376" y="1895"/>
                </a:lnTo>
                <a:lnTo>
                  <a:pt x="102393" y="7064"/>
                </a:lnTo>
                <a:lnTo>
                  <a:pt x="133409" y="14733"/>
                </a:lnTo>
                <a:lnTo>
                  <a:pt x="144780" y="24130"/>
                </a:lnTo>
                <a:lnTo>
                  <a:pt x="144780" y="354330"/>
                </a:lnTo>
                <a:lnTo>
                  <a:pt x="156150" y="363726"/>
                </a:lnTo>
                <a:lnTo>
                  <a:pt x="187166" y="371395"/>
                </a:lnTo>
                <a:lnTo>
                  <a:pt x="233183" y="376564"/>
                </a:lnTo>
                <a:lnTo>
                  <a:pt x="289560" y="378460"/>
                </a:lnTo>
                <a:lnTo>
                  <a:pt x="233183" y="380355"/>
                </a:lnTo>
                <a:lnTo>
                  <a:pt x="187166" y="385524"/>
                </a:lnTo>
                <a:lnTo>
                  <a:pt x="156150" y="393193"/>
                </a:lnTo>
                <a:lnTo>
                  <a:pt x="144780" y="402589"/>
                </a:lnTo>
                <a:lnTo>
                  <a:pt x="144780" y="732789"/>
                </a:lnTo>
                <a:lnTo>
                  <a:pt x="133409" y="742186"/>
                </a:lnTo>
                <a:lnTo>
                  <a:pt x="102393" y="749855"/>
                </a:lnTo>
                <a:lnTo>
                  <a:pt x="56376" y="755024"/>
                </a:lnTo>
                <a:lnTo>
                  <a:pt x="0" y="756920"/>
                </a:lnTo>
              </a:path>
            </a:pathLst>
          </a:custGeom>
          <a:ln w="20320">
            <a:solidFill>
              <a:srgbClr val="000000"/>
            </a:solidFill>
          </a:ln>
        </p:spPr>
        <p:txBody>
          <a:bodyPr wrap="square" lIns="0" tIns="0" rIns="0" bIns="0" rtlCol="0"/>
          <a:lstStyle/>
          <a:p>
            <a:endParaRPr/>
          </a:p>
        </p:txBody>
      </p:sp>
      <p:sp>
        <p:nvSpPr>
          <p:cNvPr id="10" name="object 10"/>
          <p:cNvSpPr txBox="1"/>
          <p:nvPr/>
        </p:nvSpPr>
        <p:spPr>
          <a:xfrm>
            <a:off x="7637526" y="1867915"/>
            <a:ext cx="1115060" cy="635000"/>
          </a:xfrm>
          <a:prstGeom prst="rect">
            <a:avLst/>
          </a:prstGeom>
        </p:spPr>
        <p:txBody>
          <a:bodyPr vert="horz" wrap="square" lIns="0" tIns="12700" rIns="0" bIns="0" rtlCol="0">
            <a:spAutoFit/>
          </a:bodyPr>
          <a:lstStyle/>
          <a:p>
            <a:pPr marL="12700" marR="5080">
              <a:lnSpc>
                <a:spcPct val="100000"/>
              </a:lnSpc>
              <a:spcBef>
                <a:spcPts val="100"/>
              </a:spcBef>
            </a:pPr>
            <a:r>
              <a:rPr sz="2000" spc="-5" dirty="0" smtClean="0">
                <a:latin typeface="Arial"/>
                <a:cs typeface="Arial"/>
              </a:rPr>
              <a:t>Virtual</a:t>
            </a:r>
            <a:r>
              <a:rPr lang="tr-TR" sz="2000" spc="-5" dirty="0" smtClean="0">
                <a:latin typeface="Arial"/>
                <a:cs typeface="Arial"/>
              </a:rPr>
              <a:t> </a:t>
            </a:r>
            <a:r>
              <a:rPr sz="2000" spc="-5" dirty="0" smtClean="0">
                <a:latin typeface="Arial"/>
                <a:cs typeface="Arial"/>
              </a:rPr>
              <a:t>Mac</a:t>
            </a:r>
            <a:r>
              <a:rPr sz="2000" dirty="0" smtClean="0">
                <a:latin typeface="Arial"/>
                <a:cs typeface="Arial"/>
              </a:rPr>
              <a:t>h</a:t>
            </a:r>
            <a:r>
              <a:rPr sz="2000" spc="-5" dirty="0" smtClean="0">
                <a:latin typeface="Arial"/>
                <a:cs typeface="Arial"/>
              </a:rPr>
              <a:t>in</a:t>
            </a:r>
            <a:r>
              <a:rPr sz="2000" spc="5" dirty="0" smtClean="0">
                <a:latin typeface="Arial"/>
                <a:cs typeface="Arial"/>
              </a:rPr>
              <a:t>e</a:t>
            </a:r>
            <a:r>
              <a:rPr sz="2000" dirty="0" smtClean="0">
                <a:latin typeface="Arial"/>
                <a:cs typeface="Arial"/>
              </a:rPr>
              <a:t>s</a:t>
            </a:r>
            <a:endParaRPr sz="2000" dirty="0">
              <a:latin typeface="Arial"/>
              <a:cs typeface="Arial"/>
            </a:endParaRPr>
          </a:p>
        </p:txBody>
      </p:sp>
      <p:sp>
        <p:nvSpPr>
          <p:cNvPr id="17" name="object 17"/>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18" name="object 18"/>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19" name="object 19"/>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33</a:t>
            </a:fld>
            <a:endParaRPr spc="-5" dirty="0"/>
          </a:p>
        </p:txBody>
      </p:sp>
      <p:sp>
        <p:nvSpPr>
          <p:cNvPr id="11" name="object 11"/>
          <p:cNvSpPr txBox="1"/>
          <p:nvPr/>
        </p:nvSpPr>
        <p:spPr>
          <a:xfrm>
            <a:off x="4236720" y="1361439"/>
            <a:ext cx="863600" cy="393700"/>
          </a:xfrm>
          <a:prstGeom prst="rect">
            <a:avLst/>
          </a:prstGeom>
          <a:solidFill>
            <a:srgbClr val="00FF99"/>
          </a:solidFill>
          <a:ln w="25400">
            <a:solidFill>
              <a:srgbClr val="88A3A7"/>
            </a:solidFill>
          </a:ln>
        </p:spPr>
        <p:txBody>
          <a:bodyPr vert="horz" wrap="square" lIns="0" tIns="37465" rIns="0" bIns="0" rtlCol="0">
            <a:spAutoFit/>
          </a:bodyPr>
          <a:lstStyle/>
          <a:p>
            <a:pPr marL="169545">
              <a:lnSpc>
                <a:spcPct val="100000"/>
              </a:lnSpc>
              <a:spcBef>
                <a:spcPts val="295"/>
              </a:spcBef>
            </a:pPr>
            <a:r>
              <a:rPr sz="2000" dirty="0">
                <a:latin typeface="Arial"/>
                <a:cs typeface="Arial"/>
              </a:rPr>
              <a:t>App.</a:t>
            </a:r>
            <a:endParaRPr sz="2000">
              <a:latin typeface="Arial"/>
              <a:cs typeface="Arial"/>
            </a:endParaRPr>
          </a:p>
        </p:txBody>
      </p:sp>
      <p:sp>
        <p:nvSpPr>
          <p:cNvPr id="12" name="object 12"/>
          <p:cNvSpPr txBox="1"/>
          <p:nvPr/>
        </p:nvSpPr>
        <p:spPr>
          <a:xfrm>
            <a:off x="5280659" y="1361439"/>
            <a:ext cx="866140" cy="393700"/>
          </a:xfrm>
          <a:prstGeom prst="rect">
            <a:avLst/>
          </a:prstGeom>
          <a:solidFill>
            <a:srgbClr val="00FF99"/>
          </a:solidFill>
          <a:ln w="25400">
            <a:solidFill>
              <a:srgbClr val="88A3A7"/>
            </a:solidFill>
          </a:ln>
        </p:spPr>
        <p:txBody>
          <a:bodyPr vert="horz" wrap="square" lIns="0" tIns="37465" rIns="0" bIns="0" rtlCol="0">
            <a:spAutoFit/>
          </a:bodyPr>
          <a:lstStyle/>
          <a:p>
            <a:pPr marL="170180">
              <a:lnSpc>
                <a:spcPct val="100000"/>
              </a:lnSpc>
              <a:spcBef>
                <a:spcPts val="295"/>
              </a:spcBef>
            </a:pPr>
            <a:r>
              <a:rPr sz="2000" dirty="0">
                <a:latin typeface="Arial"/>
                <a:cs typeface="Arial"/>
              </a:rPr>
              <a:t>App.</a:t>
            </a:r>
            <a:endParaRPr sz="2000">
              <a:latin typeface="Arial"/>
              <a:cs typeface="Arial"/>
            </a:endParaRPr>
          </a:p>
        </p:txBody>
      </p:sp>
      <p:sp>
        <p:nvSpPr>
          <p:cNvPr id="13" name="object 13"/>
          <p:cNvSpPr txBox="1"/>
          <p:nvPr/>
        </p:nvSpPr>
        <p:spPr>
          <a:xfrm>
            <a:off x="6278879" y="1353819"/>
            <a:ext cx="863600" cy="396240"/>
          </a:xfrm>
          <a:prstGeom prst="rect">
            <a:avLst/>
          </a:prstGeom>
          <a:solidFill>
            <a:srgbClr val="00FF99"/>
          </a:solidFill>
          <a:ln w="25400">
            <a:solidFill>
              <a:srgbClr val="88A3A7"/>
            </a:solidFill>
          </a:ln>
        </p:spPr>
        <p:txBody>
          <a:bodyPr vert="horz" wrap="square" lIns="0" tIns="38735" rIns="0" bIns="0" rtlCol="0">
            <a:spAutoFit/>
          </a:bodyPr>
          <a:lstStyle/>
          <a:p>
            <a:pPr marL="168910">
              <a:lnSpc>
                <a:spcPct val="100000"/>
              </a:lnSpc>
              <a:spcBef>
                <a:spcPts val="305"/>
              </a:spcBef>
            </a:pPr>
            <a:r>
              <a:rPr sz="2000" dirty="0">
                <a:latin typeface="Arial"/>
                <a:cs typeface="Arial"/>
              </a:rPr>
              <a:t>App.</a:t>
            </a:r>
            <a:endParaRPr sz="2000">
              <a:latin typeface="Arial"/>
              <a:cs typeface="Arial"/>
            </a:endParaRPr>
          </a:p>
        </p:txBody>
      </p:sp>
      <p:sp>
        <p:nvSpPr>
          <p:cNvPr id="14" name="object 14"/>
          <p:cNvSpPr txBox="1"/>
          <p:nvPr/>
        </p:nvSpPr>
        <p:spPr>
          <a:xfrm>
            <a:off x="1193800" y="1844039"/>
            <a:ext cx="1871980" cy="718820"/>
          </a:xfrm>
          <a:prstGeom prst="rect">
            <a:avLst/>
          </a:prstGeom>
          <a:solidFill>
            <a:srgbClr val="FFC000"/>
          </a:solidFill>
          <a:ln w="25400">
            <a:solidFill>
              <a:srgbClr val="88A3A7"/>
            </a:solidFill>
          </a:ln>
        </p:spPr>
        <p:txBody>
          <a:bodyPr vert="horz" wrap="square" lIns="0" tIns="48260" rIns="0" bIns="0" rtlCol="0">
            <a:spAutoFit/>
          </a:bodyPr>
          <a:lstStyle/>
          <a:p>
            <a:pPr marL="152400">
              <a:lnSpc>
                <a:spcPct val="100000"/>
              </a:lnSpc>
              <a:spcBef>
                <a:spcPts val="380"/>
              </a:spcBef>
            </a:pPr>
            <a:r>
              <a:rPr sz="2000" dirty="0">
                <a:latin typeface="Arial"/>
                <a:cs typeface="Arial"/>
              </a:rPr>
              <a:t>Guest OS</a:t>
            </a:r>
            <a:r>
              <a:rPr sz="2000" spc="-120" dirty="0">
                <a:latin typeface="Arial"/>
                <a:cs typeface="Arial"/>
              </a:rPr>
              <a:t> </a:t>
            </a:r>
            <a:r>
              <a:rPr sz="2000" dirty="0">
                <a:latin typeface="Arial"/>
                <a:cs typeface="Arial"/>
              </a:rPr>
              <a:t>VM</a:t>
            </a:r>
            <a:endParaRPr sz="2000">
              <a:latin typeface="Arial"/>
              <a:cs typeface="Arial"/>
            </a:endParaRPr>
          </a:p>
          <a:p>
            <a:pPr marL="170180">
              <a:lnSpc>
                <a:spcPct val="100000"/>
              </a:lnSpc>
              <a:spcBef>
                <a:spcPts val="5"/>
              </a:spcBef>
            </a:pPr>
            <a:r>
              <a:rPr sz="2000" spc="-5" dirty="0">
                <a:latin typeface="Arial"/>
                <a:cs typeface="Arial"/>
              </a:rPr>
              <a:t>e.g.</a:t>
            </a:r>
            <a:r>
              <a:rPr sz="2000" spc="-100" dirty="0">
                <a:latin typeface="Arial"/>
                <a:cs typeface="Arial"/>
              </a:rPr>
              <a:t> </a:t>
            </a:r>
            <a:r>
              <a:rPr sz="2000" spc="5" dirty="0">
                <a:latin typeface="Arial"/>
                <a:cs typeface="Arial"/>
              </a:rPr>
              <a:t>Windows</a:t>
            </a:r>
            <a:endParaRPr sz="2000">
              <a:latin typeface="Arial"/>
              <a:cs typeface="Arial"/>
            </a:endParaRPr>
          </a:p>
        </p:txBody>
      </p:sp>
      <p:sp>
        <p:nvSpPr>
          <p:cNvPr id="15" name="object 15"/>
          <p:cNvSpPr txBox="1"/>
          <p:nvPr/>
        </p:nvSpPr>
        <p:spPr>
          <a:xfrm>
            <a:off x="1193800" y="1361439"/>
            <a:ext cx="863600" cy="393700"/>
          </a:xfrm>
          <a:prstGeom prst="rect">
            <a:avLst/>
          </a:prstGeom>
          <a:solidFill>
            <a:srgbClr val="00FF99"/>
          </a:solidFill>
          <a:ln w="25400">
            <a:solidFill>
              <a:srgbClr val="88A3A7"/>
            </a:solidFill>
          </a:ln>
        </p:spPr>
        <p:txBody>
          <a:bodyPr vert="horz" wrap="square" lIns="0" tIns="37465" rIns="0" bIns="0" rtlCol="0">
            <a:spAutoFit/>
          </a:bodyPr>
          <a:lstStyle/>
          <a:p>
            <a:pPr marL="167640">
              <a:lnSpc>
                <a:spcPct val="100000"/>
              </a:lnSpc>
              <a:spcBef>
                <a:spcPts val="295"/>
              </a:spcBef>
            </a:pPr>
            <a:r>
              <a:rPr sz="2000" dirty="0">
                <a:latin typeface="Arial"/>
                <a:cs typeface="Arial"/>
              </a:rPr>
              <a:t>App.</a:t>
            </a:r>
            <a:endParaRPr sz="2000">
              <a:latin typeface="Arial"/>
              <a:cs typeface="Arial"/>
            </a:endParaRPr>
          </a:p>
        </p:txBody>
      </p:sp>
      <p:sp>
        <p:nvSpPr>
          <p:cNvPr id="16" name="object 16"/>
          <p:cNvSpPr txBox="1"/>
          <p:nvPr/>
        </p:nvSpPr>
        <p:spPr>
          <a:xfrm>
            <a:off x="2192020" y="1353819"/>
            <a:ext cx="863600" cy="396240"/>
          </a:xfrm>
          <a:prstGeom prst="rect">
            <a:avLst/>
          </a:prstGeom>
          <a:solidFill>
            <a:srgbClr val="00FF99"/>
          </a:solidFill>
          <a:ln w="25400">
            <a:solidFill>
              <a:srgbClr val="88A3A7"/>
            </a:solidFill>
          </a:ln>
        </p:spPr>
        <p:txBody>
          <a:bodyPr vert="horz" wrap="square" lIns="0" tIns="38735" rIns="0" bIns="0" rtlCol="0">
            <a:spAutoFit/>
          </a:bodyPr>
          <a:lstStyle/>
          <a:p>
            <a:pPr marL="167005">
              <a:lnSpc>
                <a:spcPct val="100000"/>
              </a:lnSpc>
              <a:spcBef>
                <a:spcPts val="305"/>
              </a:spcBef>
            </a:pPr>
            <a:r>
              <a:rPr sz="2000" dirty="0">
                <a:latin typeface="Arial"/>
                <a:cs typeface="Arial"/>
              </a:rPr>
              <a:t>App.</a:t>
            </a:r>
            <a:endParaRPr sz="2000">
              <a:latin typeface="Arial"/>
              <a:cs typeface="Arial"/>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70050" y="197103"/>
            <a:ext cx="5867400" cy="513080"/>
          </a:xfrm>
          <a:prstGeom prst="rect">
            <a:avLst/>
          </a:prstGeom>
        </p:spPr>
        <p:txBody>
          <a:bodyPr vert="horz" wrap="square" lIns="0" tIns="12700" rIns="0" bIns="0" rtlCol="0">
            <a:spAutoFit/>
          </a:bodyPr>
          <a:lstStyle/>
          <a:p>
            <a:pPr marL="12700">
              <a:lnSpc>
                <a:spcPct val="100000"/>
              </a:lnSpc>
              <a:spcBef>
                <a:spcPts val="100"/>
              </a:spcBef>
            </a:pPr>
            <a:r>
              <a:rPr sz="3200" spc="-5" dirty="0"/>
              <a:t>Type 2 </a:t>
            </a:r>
            <a:r>
              <a:rPr sz="3200" dirty="0"/>
              <a:t>VM </a:t>
            </a:r>
            <a:r>
              <a:rPr sz="3200" spc="-5" dirty="0"/>
              <a:t>Architecture</a:t>
            </a:r>
            <a:r>
              <a:rPr sz="3200" spc="-45" dirty="0"/>
              <a:t> </a:t>
            </a:r>
            <a:r>
              <a:rPr sz="3200" spc="-5" dirty="0"/>
              <a:t>(hosted)</a:t>
            </a:r>
            <a:endParaRPr sz="3200"/>
          </a:p>
        </p:txBody>
      </p:sp>
      <p:sp>
        <p:nvSpPr>
          <p:cNvPr id="3" name="object 3"/>
          <p:cNvSpPr txBox="1"/>
          <p:nvPr/>
        </p:nvSpPr>
        <p:spPr>
          <a:xfrm>
            <a:off x="1231900" y="3220720"/>
            <a:ext cx="5941060" cy="393700"/>
          </a:xfrm>
          <a:prstGeom prst="rect">
            <a:avLst/>
          </a:prstGeom>
          <a:solidFill>
            <a:srgbClr val="D1D1EF"/>
          </a:solidFill>
          <a:ln w="25400">
            <a:solidFill>
              <a:srgbClr val="88A3A7"/>
            </a:solidFill>
          </a:ln>
        </p:spPr>
        <p:txBody>
          <a:bodyPr vert="horz" wrap="square" lIns="0" tIns="37465" rIns="0" bIns="0" rtlCol="0">
            <a:spAutoFit/>
          </a:bodyPr>
          <a:lstStyle/>
          <a:p>
            <a:pPr marL="595630">
              <a:lnSpc>
                <a:spcPct val="100000"/>
              </a:lnSpc>
              <a:spcBef>
                <a:spcPts val="295"/>
              </a:spcBef>
            </a:pPr>
            <a:r>
              <a:rPr sz="2000" spc="-5" dirty="0">
                <a:latin typeface="Arial"/>
                <a:cs typeface="Arial"/>
              </a:rPr>
              <a:t>Host </a:t>
            </a:r>
            <a:r>
              <a:rPr sz="2000" dirty="0">
                <a:latin typeface="Arial"/>
                <a:cs typeface="Arial"/>
              </a:rPr>
              <a:t>OS </a:t>
            </a:r>
            <a:r>
              <a:rPr sz="2000" spc="-5" dirty="0">
                <a:latin typeface="Arial"/>
                <a:cs typeface="Arial"/>
              </a:rPr>
              <a:t>(e.g. </a:t>
            </a:r>
            <a:r>
              <a:rPr sz="2000" dirty="0">
                <a:latin typeface="Arial"/>
                <a:cs typeface="Arial"/>
              </a:rPr>
              <a:t>Windows, Linux or Mac</a:t>
            </a:r>
            <a:r>
              <a:rPr sz="2000" spc="-130" dirty="0">
                <a:latin typeface="Arial"/>
                <a:cs typeface="Arial"/>
              </a:rPr>
              <a:t> </a:t>
            </a:r>
            <a:r>
              <a:rPr sz="2000" dirty="0">
                <a:latin typeface="Arial"/>
                <a:cs typeface="Arial"/>
              </a:rPr>
              <a:t>OS)</a:t>
            </a:r>
            <a:endParaRPr sz="2000">
              <a:latin typeface="Arial"/>
              <a:cs typeface="Arial"/>
            </a:endParaRPr>
          </a:p>
        </p:txBody>
      </p:sp>
      <p:sp>
        <p:nvSpPr>
          <p:cNvPr id="4" name="object 4"/>
          <p:cNvSpPr txBox="1"/>
          <p:nvPr/>
        </p:nvSpPr>
        <p:spPr>
          <a:xfrm>
            <a:off x="1236980" y="3700779"/>
            <a:ext cx="5938520" cy="396240"/>
          </a:xfrm>
          <a:prstGeom prst="rect">
            <a:avLst/>
          </a:prstGeom>
          <a:solidFill>
            <a:srgbClr val="A2A2DF"/>
          </a:solidFill>
          <a:ln w="25400">
            <a:solidFill>
              <a:srgbClr val="88A3A7"/>
            </a:solidFill>
          </a:ln>
        </p:spPr>
        <p:txBody>
          <a:bodyPr vert="horz" wrap="square" lIns="0" tIns="38735" rIns="0" bIns="0" rtlCol="0">
            <a:spAutoFit/>
          </a:bodyPr>
          <a:lstStyle/>
          <a:p>
            <a:pPr algn="ctr">
              <a:lnSpc>
                <a:spcPct val="100000"/>
              </a:lnSpc>
              <a:spcBef>
                <a:spcPts val="305"/>
              </a:spcBef>
            </a:pPr>
            <a:r>
              <a:rPr sz="2000" spc="-10" dirty="0">
                <a:latin typeface="Arial"/>
                <a:cs typeface="Arial"/>
              </a:rPr>
              <a:t>Hardware </a:t>
            </a:r>
            <a:r>
              <a:rPr sz="2000" spc="-5" dirty="0">
                <a:latin typeface="Arial"/>
                <a:cs typeface="Arial"/>
              </a:rPr>
              <a:t>(X86 </a:t>
            </a:r>
            <a:r>
              <a:rPr sz="2000" dirty="0">
                <a:latin typeface="Arial"/>
                <a:cs typeface="Arial"/>
              </a:rPr>
              <a:t>CPU from Intel or</a:t>
            </a:r>
            <a:r>
              <a:rPr sz="2000" spc="-195" dirty="0">
                <a:latin typeface="Arial"/>
                <a:cs typeface="Arial"/>
              </a:rPr>
              <a:t> </a:t>
            </a:r>
            <a:r>
              <a:rPr sz="2000" spc="-5" dirty="0">
                <a:latin typeface="Arial"/>
                <a:cs typeface="Arial"/>
              </a:rPr>
              <a:t>AMD)</a:t>
            </a:r>
            <a:endParaRPr sz="2000">
              <a:latin typeface="Arial"/>
              <a:cs typeface="Arial"/>
            </a:endParaRPr>
          </a:p>
        </p:txBody>
      </p:sp>
      <p:sp>
        <p:nvSpPr>
          <p:cNvPr id="5" name="object 5"/>
          <p:cNvSpPr txBox="1"/>
          <p:nvPr/>
        </p:nvSpPr>
        <p:spPr>
          <a:xfrm>
            <a:off x="3241039" y="2733039"/>
            <a:ext cx="3921760" cy="396240"/>
          </a:xfrm>
          <a:prstGeom prst="rect">
            <a:avLst/>
          </a:prstGeom>
          <a:solidFill>
            <a:srgbClr val="FFFF00"/>
          </a:solidFill>
          <a:ln w="25400">
            <a:solidFill>
              <a:srgbClr val="88A3A7"/>
            </a:solidFill>
          </a:ln>
        </p:spPr>
        <p:txBody>
          <a:bodyPr vert="horz" wrap="square" lIns="0" tIns="39369" rIns="0" bIns="0" rtlCol="0">
            <a:spAutoFit/>
          </a:bodyPr>
          <a:lstStyle/>
          <a:p>
            <a:pPr marL="1270" algn="ctr">
              <a:lnSpc>
                <a:spcPct val="100000"/>
              </a:lnSpc>
              <a:spcBef>
                <a:spcPts val="309"/>
              </a:spcBef>
            </a:pPr>
            <a:r>
              <a:rPr sz="2000" spc="-5" dirty="0">
                <a:latin typeface="Arial"/>
                <a:cs typeface="Arial"/>
              </a:rPr>
              <a:t>Hypervisor</a:t>
            </a:r>
            <a:endParaRPr sz="2000">
              <a:latin typeface="Arial"/>
              <a:cs typeface="Arial"/>
            </a:endParaRPr>
          </a:p>
        </p:txBody>
      </p:sp>
      <p:sp>
        <p:nvSpPr>
          <p:cNvPr id="6" name="object 6"/>
          <p:cNvSpPr txBox="1"/>
          <p:nvPr/>
        </p:nvSpPr>
        <p:spPr>
          <a:xfrm>
            <a:off x="3241039" y="1920239"/>
            <a:ext cx="1871980" cy="718820"/>
          </a:xfrm>
          <a:prstGeom prst="rect">
            <a:avLst/>
          </a:prstGeom>
          <a:solidFill>
            <a:srgbClr val="FFC000"/>
          </a:solidFill>
          <a:ln w="25400">
            <a:solidFill>
              <a:srgbClr val="88A3A7"/>
            </a:solidFill>
          </a:ln>
        </p:spPr>
        <p:txBody>
          <a:bodyPr vert="horz" wrap="square" lIns="0" tIns="48260" rIns="0" bIns="0" rtlCol="0">
            <a:spAutoFit/>
          </a:bodyPr>
          <a:lstStyle/>
          <a:p>
            <a:pPr marL="153035">
              <a:lnSpc>
                <a:spcPct val="100000"/>
              </a:lnSpc>
              <a:spcBef>
                <a:spcPts val="380"/>
              </a:spcBef>
            </a:pPr>
            <a:r>
              <a:rPr sz="2000" dirty="0">
                <a:latin typeface="Arial"/>
                <a:cs typeface="Arial"/>
              </a:rPr>
              <a:t>Guest OS</a:t>
            </a:r>
            <a:r>
              <a:rPr sz="2000" spc="-90" dirty="0">
                <a:latin typeface="Arial"/>
                <a:cs typeface="Arial"/>
              </a:rPr>
              <a:t> </a:t>
            </a:r>
            <a:r>
              <a:rPr sz="2000" dirty="0">
                <a:latin typeface="Arial"/>
                <a:cs typeface="Arial"/>
              </a:rPr>
              <a:t>VM</a:t>
            </a:r>
            <a:endParaRPr sz="2000">
              <a:latin typeface="Arial"/>
              <a:cs typeface="Arial"/>
            </a:endParaRPr>
          </a:p>
          <a:p>
            <a:pPr marL="384175">
              <a:lnSpc>
                <a:spcPct val="100000"/>
              </a:lnSpc>
              <a:spcBef>
                <a:spcPts val="5"/>
              </a:spcBef>
            </a:pPr>
            <a:r>
              <a:rPr sz="2000" spc="-5" dirty="0">
                <a:latin typeface="Arial"/>
                <a:cs typeface="Arial"/>
              </a:rPr>
              <a:t>e.g.</a:t>
            </a:r>
            <a:r>
              <a:rPr sz="2000" spc="-30" dirty="0">
                <a:latin typeface="Arial"/>
                <a:cs typeface="Arial"/>
              </a:rPr>
              <a:t> </a:t>
            </a:r>
            <a:r>
              <a:rPr sz="2000" dirty="0">
                <a:latin typeface="Arial"/>
                <a:cs typeface="Arial"/>
              </a:rPr>
              <a:t>Linux</a:t>
            </a:r>
            <a:endParaRPr sz="2000">
              <a:latin typeface="Arial"/>
              <a:cs typeface="Arial"/>
            </a:endParaRPr>
          </a:p>
        </p:txBody>
      </p:sp>
      <p:sp>
        <p:nvSpPr>
          <p:cNvPr id="7" name="object 7"/>
          <p:cNvSpPr txBox="1"/>
          <p:nvPr/>
        </p:nvSpPr>
        <p:spPr>
          <a:xfrm>
            <a:off x="3241039" y="1440180"/>
            <a:ext cx="863600" cy="397510"/>
          </a:xfrm>
          <a:prstGeom prst="rect">
            <a:avLst/>
          </a:prstGeom>
          <a:solidFill>
            <a:srgbClr val="00FF99"/>
          </a:solidFill>
          <a:ln w="25400">
            <a:solidFill>
              <a:srgbClr val="88A3A7"/>
            </a:solidFill>
          </a:ln>
        </p:spPr>
        <p:txBody>
          <a:bodyPr vert="horz" wrap="square" lIns="0" tIns="34925" rIns="0" bIns="0" rtlCol="0">
            <a:spAutoFit/>
          </a:bodyPr>
          <a:lstStyle/>
          <a:p>
            <a:pPr marL="167005">
              <a:lnSpc>
                <a:spcPct val="100000"/>
              </a:lnSpc>
              <a:spcBef>
                <a:spcPts val="275"/>
              </a:spcBef>
            </a:pPr>
            <a:r>
              <a:rPr sz="2000" dirty="0">
                <a:latin typeface="Arial"/>
                <a:cs typeface="Arial"/>
              </a:rPr>
              <a:t>App.</a:t>
            </a:r>
            <a:endParaRPr sz="2000">
              <a:latin typeface="Arial"/>
              <a:cs typeface="Arial"/>
            </a:endParaRPr>
          </a:p>
        </p:txBody>
      </p:sp>
      <p:sp>
        <p:nvSpPr>
          <p:cNvPr id="8" name="object 8"/>
          <p:cNvSpPr txBox="1"/>
          <p:nvPr/>
        </p:nvSpPr>
        <p:spPr>
          <a:xfrm>
            <a:off x="5285740" y="1920239"/>
            <a:ext cx="1874520" cy="718820"/>
          </a:xfrm>
          <a:prstGeom prst="rect">
            <a:avLst/>
          </a:prstGeom>
          <a:solidFill>
            <a:srgbClr val="FFC000"/>
          </a:solidFill>
          <a:ln w="25400">
            <a:solidFill>
              <a:srgbClr val="88A3A7"/>
            </a:solidFill>
          </a:ln>
        </p:spPr>
        <p:txBody>
          <a:bodyPr vert="horz" wrap="square" lIns="0" tIns="48260" rIns="0" bIns="0" rtlCol="0">
            <a:spAutoFit/>
          </a:bodyPr>
          <a:lstStyle/>
          <a:p>
            <a:pPr marL="156845">
              <a:lnSpc>
                <a:spcPct val="100000"/>
              </a:lnSpc>
              <a:spcBef>
                <a:spcPts val="380"/>
              </a:spcBef>
            </a:pPr>
            <a:r>
              <a:rPr sz="2000" dirty="0">
                <a:latin typeface="Arial"/>
                <a:cs typeface="Arial"/>
              </a:rPr>
              <a:t>Guest OS</a:t>
            </a:r>
            <a:r>
              <a:rPr sz="2000" spc="-135" dirty="0">
                <a:latin typeface="Arial"/>
                <a:cs typeface="Arial"/>
              </a:rPr>
              <a:t> </a:t>
            </a:r>
            <a:r>
              <a:rPr sz="2000" dirty="0">
                <a:latin typeface="Arial"/>
                <a:cs typeface="Arial"/>
              </a:rPr>
              <a:t>VM</a:t>
            </a:r>
            <a:endParaRPr sz="2000">
              <a:latin typeface="Arial"/>
              <a:cs typeface="Arial"/>
            </a:endParaRPr>
          </a:p>
          <a:p>
            <a:pPr marL="174625">
              <a:lnSpc>
                <a:spcPct val="100000"/>
              </a:lnSpc>
              <a:spcBef>
                <a:spcPts val="5"/>
              </a:spcBef>
            </a:pPr>
            <a:r>
              <a:rPr sz="2000" spc="-5" dirty="0">
                <a:latin typeface="Arial"/>
                <a:cs typeface="Arial"/>
              </a:rPr>
              <a:t>e.g.</a:t>
            </a:r>
            <a:r>
              <a:rPr sz="2000" spc="-100" dirty="0">
                <a:latin typeface="Arial"/>
                <a:cs typeface="Arial"/>
              </a:rPr>
              <a:t> </a:t>
            </a:r>
            <a:r>
              <a:rPr sz="2000" spc="5" dirty="0">
                <a:latin typeface="Arial"/>
                <a:cs typeface="Arial"/>
              </a:rPr>
              <a:t>Windows</a:t>
            </a:r>
            <a:endParaRPr sz="2000">
              <a:latin typeface="Arial"/>
              <a:cs typeface="Arial"/>
            </a:endParaRPr>
          </a:p>
        </p:txBody>
      </p:sp>
      <p:sp>
        <p:nvSpPr>
          <p:cNvPr id="9" name="object 9"/>
          <p:cNvSpPr/>
          <p:nvPr/>
        </p:nvSpPr>
        <p:spPr>
          <a:xfrm>
            <a:off x="7249159" y="1902460"/>
            <a:ext cx="289560" cy="754380"/>
          </a:xfrm>
          <a:custGeom>
            <a:avLst/>
            <a:gdLst/>
            <a:ahLst/>
            <a:cxnLst/>
            <a:rect l="l" t="t" r="r" b="b"/>
            <a:pathLst>
              <a:path w="289559" h="754380">
                <a:moveTo>
                  <a:pt x="0" y="0"/>
                </a:moveTo>
                <a:lnTo>
                  <a:pt x="56376" y="1895"/>
                </a:lnTo>
                <a:lnTo>
                  <a:pt x="102393" y="7064"/>
                </a:lnTo>
                <a:lnTo>
                  <a:pt x="133409" y="14733"/>
                </a:lnTo>
                <a:lnTo>
                  <a:pt x="144780" y="24129"/>
                </a:lnTo>
                <a:lnTo>
                  <a:pt x="144780" y="353060"/>
                </a:lnTo>
                <a:lnTo>
                  <a:pt x="156150" y="362456"/>
                </a:lnTo>
                <a:lnTo>
                  <a:pt x="187166" y="370125"/>
                </a:lnTo>
                <a:lnTo>
                  <a:pt x="233183" y="375294"/>
                </a:lnTo>
                <a:lnTo>
                  <a:pt x="289560" y="377189"/>
                </a:lnTo>
                <a:lnTo>
                  <a:pt x="233183" y="379085"/>
                </a:lnTo>
                <a:lnTo>
                  <a:pt x="187166" y="384254"/>
                </a:lnTo>
                <a:lnTo>
                  <a:pt x="156150" y="391923"/>
                </a:lnTo>
                <a:lnTo>
                  <a:pt x="144780" y="401319"/>
                </a:lnTo>
                <a:lnTo>
                  <a:pt x="144780" y="730250"/>
                </a:lnTo>
                <a:lnTo>
                  <a:pt x="133409" y="739646"/>
                </a:lnTo>
                <a:lnTo>
                  <a:pt x="102393" y="747315"/>
                </a:lnTo>
                <a:lnTo>
                  <a:pt x="56376" y="752484"/>
                </a:lnTo>
                <a:lnTo>
                  <a:pt x="0" y="754379"/>
                </a:lnTo>
              </a:path>
            </a:pathLst>
          </a:custGeom>
          <a:ln w="20320">
            <a:solidFill>
              <a:srgbClr val="000000"/>
            </a:solidFill>
          </a:ln>
        </p:spPr>
        <p:txBody>
          <a:bodyPr wrap="square" lIns="0" tIns="0" rIns="0" bIns="0" rtlCol="0"/>
          <a:lstStyle/>
          <a:p>
            <a:endParaRPr/>
          </a:p>
        </p:txBody>
      </p:sp>
      <p:sp>
        <p:nvSpPr>
          <p:cNvPr id="10" name="object 10"/>
          <p:cNvSpPr txBox="1"/>
          <p:nvPr/>
        </p:nvSpPr>
        <p:spPr>
          <a:xfrm>
            <a:off x="7637526" y="1937765"/>
            <a:ext cx="1115060" cy="635000"/>
          </a:xfrm>
          <a:prstGeom prst="rect">
            <a:avLst/>
          </a:prstGeom>
        </p:spPr>
        <p:txBody>
          <a:bodyPr vert="horz" wrap="square" lIns="0" tIns="12700" rIns="0" bIns="0" rtlCol="0">
            <a:spAutoFit/>
          </a:bodyPr>
          <a:lstStyle/>
          <a:p>
            <a:pPr marL="12700" marR="5080">
              <a:lnSpc>
                <a:spcPct val="100000"/>
              </a:lnSpc>
              <a:spcBef>
                <a:spcPts val="100"/>
              </a:spcBef>
            </a:pPr>
            <a:r>
              <a:rPr sz="2000" spc="-5" dirty="0" smtClean="0">
                <a:latin typeface="Arial"/>
                <a:cs typeface="Arial"/>
              </a:rPr>
              <a:t>Virtual</a:t>
            </a:r>
            <a:r>
              <a:rPr lang="tr-TR" sz="2000" spc="-5" dirty="0" smtClean="0">
                <a:latin typeface="Arial"/>
                <a:cs typeface="Arial"/>
              </a:rPr>
              <a:t> </a:t>
            </a:r>
            <a:r>
              <a:rPr sz="2000" spc="-5" dirty="0" smtClean="0">
                <a:latin typeface="Arial"/>
                <a:cs typeface="Arial"/>
              </a:rPr>
              <a:t>Mac</a:t>
            </a:r>
            <a:r>
              <a:rPr sz="2000" dirty="0" smtClean="0">
                <a:latin typeface="Arial"/>
                <a:cs typeface="Arial"/>
              </a:rPr>
              <a:t>h</a:t>
            </a:r>
            <a:r>
              <a:rPr sz="2000" spc="-5" dirty="0" smtClean="0">
                <a:latin typeface="Arial"/>
                <a:cs typeface="Arial"/>
              </a:rPr>
              <a:t>in</a:t>
            </a:r>
            <a:r>
              <a:rPr sz="2000" spc="5" dirty="0" smtClean="0">
                <a:latin typeface="Arial"/>
                <a:cs typeface="Arial"/>
              </a:rPr>
              <a:t>e</a:t>
            </a:r>
            <a:r>
              <a:rPr sz="2000" dirty="0" smtClean="0">
                <a:latin typeface="Arial"/>
                <a:cs typeface="Arial"/>
              </a:rPr>
              <a:t>s</a:t>
            </a:r>
            <a:endParaRPr sz="2000" dirty="0">
              <a:latin typeface="Arial"/>
              <a:cs typeface="Arial"/>
            </a:endParaRPr>
          </a:p>
        </p:txBody>
      </p:sp>
      <p:sp>
        <p:nvSpPr>
          <p:cNvPr id="11" name="object 11"/>
          <p:cNvSpPr txBox="1"/>
          <p:nvPr/>
        </p:nvSpPr>
        <p:spPr>
          <a:xfrm>
            <a:off x="4236720" y="1440180"/>
            <a:ext cx="863600" cy="397510"/>
          </a:xfrm>
          <a:prstGeom prst="rect">
            <a:avLst/>
          </a:prstGeom>
          <a:solidFill>
            <a:srgbClr val="00FF99"/>
          </a:solidFill>
          <a:ln w="25400">
            <a:solidFill>
              <a:srgbClr val="88A3A7"/>
            </a:solidFill>
          </a:ln>
        </p:spPr>
        <p:txBody>
          <a:bodyPr vert="horz" wrap="square" lIns="0" tIns="28575" rIns="0" bIns="0" rtlCol="0">
            <a:spAutoFit/>
          </a:bodyPr>
          <a:lstStyle/>
          <a:p>
            <a:pPr marL="169545">
              <a:lnSpc>
                <a:spcPct val="100000"/>
              </a:lnSpc>
              <a:spcBef>
                <a:spcPts val="225"/>
              </a:spcBef>
            </a:pPr>
            <a:r>
              <a:rPr sz="2000" dirty="0">
                <a:latin typeface="Arial"/>
                <a:cs typeface="Arial"/>
              </a:rPr>
              <a:t>App.</a:t>
            </a:r>
            <a:endParaRPr sz="2000">
              <a:latin typeface="Arial"/>
              <a:cs typeface="Arial"/>
            </a:endParaRPr>
          </a:p>
        </p:txBody>
      </p:sp>
      <p:sp>
        <p:nvSpPr>
          <p:cNvPr id="12" name="object 12"/>
          <p:cNvSpPr txBox="1"/>
          <p:nvPr/>
        </p:nvSpPr>
        <p:spPr>
          <a:xfrm>
            <a:off x="5280659" y="1440180"/>
            <a:ext cx="866140" cy="397510"/>
          </a:xfrm>
          <a:prstGeom prst="rect">
            <a:avLst/>
          </a:prstGeom>
          <a:solidFill>
            <a:srgbClr val="00FF99"/>
          </a:solidFill>
          <a:ln w="25400">
            <a:solidFill>
              <a:srgbClr val="88A3A7"/>
            </a:solidFill>
          </a:ln>
        </p:spPr>
        <p:txBody>
          <a:bodyPr vert="horz" wrap="square" lIns="0" tIns="28575" rIns="0" bIns="0" rtlCol="0">
            <a:spAutoFit/>
          </a:bodyPr>
          <a:lstStyle/>
          <a:p>
            <a:pPr marL="170180">
              <a:lnSpc>
                <a:spcPct val="100000"/>
              </a:lnSpc>
              <a:spcBef>
                <a:spcPts val="225"/>
              </a:spcBef>
            </a:pPr>
            <a:r>
              <a:rPr sz="2000" dirty="0">
                <a:latin typeface="Arial"/>
                <a:cs typeface="Arial"/>
              </a:rPr>
              <a:t>App.</a:t>
            </a:r>
            <a:endParaRPr sz="2000">
              <a:latin typeface="Arial"/>
              <a:cs typeface="Arial"/>
            </a:endParaRPr>
          </a:p>
        </p:txBody>
      </p:sp>
      <p:sp>
        <p:nvSpPr>
          <p:cNvPr id="13" name="object 13"/>
          <p:cNvSpPr txBox="1"/>
          <p:nvPr/>
        </p:nvSpPr>
        <p:spPr>
          <a:xfrm>
            <a:off x="6278879" y="1440180"/>
            <a:ext cx="863600" cy="397510"/>
          </a:xfrm>
          <a:prstGeom prst="rect">
            <a:avLst/>
          </a:prstGeom>
          <a:solidFill>
            <a:srgbClr val="00FF99"/>
          </a:solidFill>
          <a:ln w="25400">
            <a:solidFill>
              <a:srgbClr val="88A3A7"/>
            </a:solidFill>
          </a:ln>
        </p:spPr>
        <p:txBody>
          <a:bodyPr vert="horz" wrap="square" lIns="0" tIns="22225" rIns="0" bIns="0" rtlCol="0">
            <a:spAutoFit/>
          </a:bodyPr>
          <a:lstStyle/>
          <a:p>
            <a:pPr marL="168910">
              <a:lnSpc>
                <a:spcPct val="100000"/>
              </a:lnSpc>
              <a:spcBef>
                <a:spcPts val="175"/>
              </a:spcBef>
            </a:pPr>
            <a:r>
              <a:rPr sz="2000" dirty="0">
                <a:latin typeface="Arial"/>
                <a:cs typeface="Arial"/>
              </a:rPr>
              <a:t>App.</a:t>
            </a:r>
            <a:endParaRPr sz="2000">
              <a:latin typeface="Arial"/>
              <a:cs typeface="Arial"/>
            </a:endParaRPr>
          </a:p>
        </p:txBody>
      </p:sp>
      <p:sp>
        <p:nvSpPr>
          <p:cNvPr id="14" name="object 14"/>
          <p:cNvSpPr txBox="1"/>
          <p:nvPr/>
        </p:nvSpPr>
        <p:spPr>
          <a:xfrm>
            <a:off x="1231900" y="1440180"/>
            <a:ext cx="861060" cy="397510"/>
          </a:xfrm>
          <a:prstGeom prst="rect">
            <a:avLst/>
          </a:prstGeom>
          <a:solidFill>
            <a:srgbClr val="00FF99"/>
          </a:solidFill>
          <a:ln w="25400">
            <a:solidFill>
              <a:srgbClr val="88A3A7"/>
            </a:solidFill>
          </a:ln>
        </p:spPr>
        <p:txBody>
          <a:bodyPr vert="horz" wrap="square" lIns="0" tIns="42545" rIns="0" bIns="0" rtlCol="0">
            <a:spAutoFit/>
          </a:bodyPr>
          <a:lstStyle/>
          <a:p>
            <a:pPr marL="164465">
              <a:lnSpc>
                <a:spcPct val="100000"/>
              </a:lnSpc>
              <a:spcBef>
                <a:spcPts val="335"/>
              </a:spcBef>
            </a:pPr>
            <a:r>
              <a:rPr sz="2000" dirty="0">
                <a:latin typeface="Arial"/>
                <a:cs typeface="Arial"/>
              </a:rPr>
              <a:t>App.</a:t>
            </a:r>
            <a:endParaRPr sz="2000">
              <a:latin typeface="Arial"/>
              <a:cs typeface="Arial"/>
            </a:endParaRPr>
          </a:p>
        </p:txBody>
      </p:sp>
      <p:sp>
        <p:nvSpPr>
          <p:cNvPr id="15" name="object 15"/>
          <p:cNvSpPr txBox="1"/>
          <p:nvPr/>
        </p:nvSpPr>
        <p:spPr>
          <a:xfrm>
            <a:off x="2225039" y="1440180"/>
            <a:ext cx="863600" cy="397510"/>
          </a:xfrm>
          <a:prstGeom prst="rect">
            <a:avLst/>
          </a:prstGeom>
          <a:solidFill>
            <a:srgbClr val="00FF99"/>
          </a:solidFill>
          <a:ln w="25400">
            <a:solidFill>
              <a:srgbClr val="88A3A7"/>
            </a:solidFill>
          </a:ln>
        </p:spPr>
        <p:txBody>
          <a:bodyPr vert="horz" wrap="square" lIns="0" tIns="38100" rIns="0" bIns="0" rtlCol="0">
            <a:spAutoFit/>
          </a:bodyPr>
          <a:lstStyle/>
          <a:p>
            <a:pPr marL="168910">
              <a:lnSpc>
                <a:spcPct val="100000"/>
              </a:lnSpc>
              <a:spcBef>
                <a:spcPts val="300"/>
              </a:spcBef>
            </a:pPr>
            <a:r>
              <a:rPr sz="2000" dirty="0">
                <a:latin typeface="Arial"/>
                <a:cs typeface="Arial"/>
              </a:rPr>
              <a:t>App.</a:t>
            </a:r>
            <a:endParaRPr sz="2000">
              <a:latin typeface="Arial"/>
              <a:cs typeface="Arial"/>
            </a:endParaRPr>
          </a:p>
        </p:txBody>
      </p:sp>
      <p:sp>
        <p:nvSpPr>
          <p:cNvPr id="16" name="object 16"/>
          <p:cNvSpPr txBox="1"/>
          <p:nvPr/>
        </p:nvSpPr>
        <p:spPr>
          <a:xfrm>
            <a:off x="536257" y="4414913"/>
            <a:ext cx="8117840" cy="1488440"/>
          </a:xfrm>
          <a:prstGeom prst="rect">
            <a:avLst/>
          </a:prstGeom>
        </p:spPr>
        <p:txBody>
          <a:bodyPr vert="horz" wrap="square" lIns="0" tIns="73025" rIns="0" bIns="0" rtlCol="0">
            <a:spAutoFit/>
          </a:bodyPr>
          <a:lstStyle/>
          <a:p>
            <a:pPr marL="355600" indent="-342900">
              <a:lnSpc>
                <a:spcPct val="100000"/>
              </a:lnSpc>
              <a:spcBef>
                <a:spcPts val="575"/>
              </a:spcBef>
              <a:buChar char="•"/>
              <a:tabLst>
                <a:tab pos="354965" algn="l"/>
                <a:tab pos="355600" algn="l"/>
              </a:tabLst>
            </a:pPr>
            <a:r>
              <a:rPr sz="2000" spc="-5" dirty="0">
                <a:latin typeface="Arial"/>
                <a:cs typeface="Arial"/>
              </a:rPr>
              <a:t>Hypervisor </a:t>
            </a:r>
            <a:r>
              <a:rPr sz="2000" dirty="0">
                <a:latin typeface="Arial"/>
                <a:cs typeface="Arial"/>
              </a:rPr>
              <a:t>runs on top of host</a:t>
            </a:r>
            <a:r>
              <a:rPr sz="2000" spc="-95" dirty="0">
                <a:latin typeface="Arial"/>
                <a:cs typeface="Arial"/>
              </a:rPr>
              <a:t> </a:t>
            </a:r>
            <a:r>
              <a:rPr sz="2000" dirty="0">
                <a:latin typeface="Arial"/>
                <a:cs typeface="Arial"/>
              </a:rPr>
              <a:t>OS</a:t>
            </a:r>
            <a:endParaRPr sz="2000">
              <a:latin typeface="Arial"/>
              <a:cs typeface="Arial"/>
            </a:endParaRPr>
          </a:p>
          <a:p>
            <a:pPr marL="355600" indent="-342900">
              <a:lnSpc>
                <a:spcPct val="100000"/>
              </a:lnSpc>
              <a:spcBef>
                <a:spcPts val="480"/>
              </a:spcBef>
              <a:buChar char="•"/>
              <a:tabLst>
                <a:tab pos="354965" algn="l"/>
                <a:tab pos="355600" algn="l"/>
              </a:tabLst>
            </a:pPr>
            <a:r>
              <a:rPr sz="2000" dirty="0">
                <a:latin typeface="Arial"/>
                <a:cs typeface="Arial"/>
              </a:rPr>
              <a:t>Performance </a:t>
            </a:r>
            <a:r>
              <a:rPr sz="2000" spc="-5" dirty="0">
                <a:latin typeface="Arial"/>
                <a:cs typeface="Arial"/>
              </a:rPr>
              <a:t>penalty, </a:t>
            </a:r>
            <a:r>
              <a:rPr sz="2000" dirty="0">
                <a:latin typeface="Arial"/>
                <a:cs typeface="Arial"/>
              </a:rPr>
              <a:t>because </a:t>
            </a:r>
            <a:r>
              <a:rPr sz="2000" spc="-10" dirty="0">
                <a:latin typeface="Arial"/>
                <a:cs typeface="Arial"/>
              </a:rPr>
              <a:t>hardware </a:t>
            </a:r>
            <a:r>
              <a:rPr sz="2000" dirty="0">
                <a:latin typeface="Arial"/>
                <a:cs typeface="Arial"/>
              </a:rPr>
              <a:t>access </a:t>
            </a:r>
            <a:r>
              <a:rPr sz="2000" spc="-5" dirty="0">
                <a:latin typeface="Arial"/>
                <a:cs typeface="Arial"/>
              </a:rPr>
              <a:t>goes through </a:t>
            </a:r>
            <a:r>
              <a:rPr sz="2000" dirty="0">
                <a:latin typeface="Arial"/>
                <a:cs typeface="Arial"/>
              </a:rPr>
              <a:t>2</a:t>
            </a:r>
            <a:r>
              <a:rPr sz="2000" spc="-165" dirty="0">
                <a:latin typeface="Arial"/>
                <a:cs typeface="Arial"/>
              </a:rPr>
              <a:t> </a:t>
            </a:r>
            <a:r>
              <a:rPr sz="2000" dirty="0">
                <a:latin typeface="Arial"/>
                <a:cs typeface="Arial"/>
              </a:rPr>
              <a:t>OSs</a:t>
            </a:r>
            <a:endParaRPr sz="2000">
              <a:latin typeface="Arial"/>
              <a:cs typeface="Arial"/>
            </a:endParaRPr>
          </a:p>
          <a:p>
            <a:pPr marL="355600" indent="-342900">
              <a:lnSpc>
                <a:spcPct val="100000"/>
              </a:lnSpc>
              <a:spcBef>
                <a:spcPts val="480"/>
              </a:spcBef>
              <a:buChar char="•"/>
              <a:tabLst>
                <a:tab pos="354965" algn="l"/>
                <a:tab pos="355600" algn="l"/>
              </a:tabLst>
            </a:pPr>
            <a:r>
              <a:rPr sz="2000" dirty="0">
                <a:latin typeface="Arial"/>
                <a:cs typeface="Arial"/>
              </a:rPr>
              <a:t>Traditionally </a:t>
            </a:r>
            <a:r>
              <a:rPr sz="2000" spc="-5" dirty="0">
                <a:latin typeface="Arial"/>
                <a:cs typeface="Arial"/>
              </a:rPr>
              <a:t>good</a:t>
            </a:r>
            <a:r>
              <a:rPr sz="2000" spc="-35" dirty="0">
                <a:latin typeface="Arial"/>
                <a:cs typeface="Arial"/>
              </a:rPr>
              <a:t> </a:t>
            </a:r>
            <a:r>
              <a:rPr sz="2000" dirty="0">
                <a:latin typeface="Arial"/>
                <a:cs typeface="Arial"/>
              </a:rPr>
              <a:t>GUI</a:t>
            </a:r>
            <a:endParaRPr sz="2000">
              <a:latin typeface="Arial"/>
              <a:cs typeface="Arial"/>
            </a:endParaRPr>
          </a:p>
          <a:p>
            <a:pPr marL="355600" indent="-342900">
              <a:lnSpc>
                <a:spcPct val="100000"/>
              </a:lnSpc>
              <a:spcBef>
                <a:spcPts val="484"/>
              </a:spcBef>
              <a:buChar char="•"/>
              <a:tabLst>
                <a:tab pos="354965" algn="l"/>
                <a:tab pos="355600" algn="l"/>
              </a:tabLst>
            </a:pPr>
            <a:r>
              <a:rPr sz="2000" dirty="0">
                <a:latin typeface="Arial"/>
                <a:cs typeface="Arial"/>
              </a:rPr>
              <a:t>Traditionally </a:t>
            </a:r>
            <a:r>
              <a:rPr sz="2000" spc="-5" dirty="0">
                <a:latin typeface="Arial"/>
                <a:cs typeface="Arial"/>
              </a:rPr>
              <a:t>good </a:t>
            </a:r>
            <a:r>
              <a:rPr sz="2000" spc="-15" dirty="0">
                <a:latin typeface="Arial"/>
                <a:cs typeface="Arial"/>
              </a:rPr>
              <a:t>HW </a:t>
            </a:r>
            <a:r>
              <a:rPr sz="2000" dirty="0">
                <a:latin typeface="Arial"/>
                <a:cs typeface="Arial"/>
              </a:rPr>
              <a:t>support, because host OS </a:t>
            </a:r>
            <a:r>
              <a:rPr sz="2000" spc="-5" dirty="0">
                <a:latin typeface="Arial"/>
                <a:cs typeface="Arial"/>
              </a:rPr>
              <a:t>drivers</a:t>
            </a:r>
            <a:r>
              <a:rPr sz="2000" spc="-110" dirty="0">
                <a:latin typeface="Arial"/>
                <a:cs typeface="Arial"/>
              </a:rPr>
              <a:t> </a:t>
            </a:r>
            <a:r>
              <a:rPr sz="2000" spc="-5" dirty="0">
                <a:latin typeface="Arial"/>
                <a:cs typeface="Arial"/>
              </a:rPr>
              <a:t>available</a:t>
            </a:r>
            <a:endParaRPr sz="2000">
              <a:latin typeface="Arial"/>
              <a:cs typeface="Arial"/>
            </a:endParaRPr>
          </a:p>
        </p:txBody>
      </p:sp>
      <p:sp>
        <p:nvSpPr>
          <p:cNvPr id="17" name="object 17"/>
          <p:cNvSpPr/>
          <p:nvPr/>
        </p:nvSpPr>
        <p:spPr>
          <a:xfrm>
            <a:off x="1661160" y="1838960"/>
            <a:ext cx="0" cy="1379855"/>
          </a:xfrm>
          <a:custGeom>
            <a:avLst/>
            <a:gdLst/>
            <a:ahLst/>
            <a:cxnLst/>
            <a:rect l="l" t="t" r="r" b="b"/>
            <a:pathLst>
              <a:path h="1379855">
                <a:moveTo>
                  <a:pt x="0" y="0"/>
                </a:moveTo>
                <a:lnTo>
                  <a:pt x="0" y="1379474"/>
                </a:lnTo>
              </a:path>
            </a:pathLst>
          </a:custGeom>
          <a:ln w="20320">
            <a:solidFill>
              <a:srgbClr val="000000"/>
            </a:solidFill>
            <a:prstDash val="sysDash"/>
          </a:ln>
        </p:spPr>
        <p:txBody>
          <a:bodyPr wrap="square" lIns="0" tIns="0" rIns="0" bIns="0" rtlCol="0"/>
          <a:lstStyle/>
          <a:p>
            <a:endParaRPr/>
          </a:p>
        </p:txBody>
      </p:sp>
      <p:sp>
        <p:nvSpPr>
          <p:cNvPr id="18" name="object 18"/>
          <p:cNvSpPr/>
          <p:nvPr/>
        </p:nvSpPr>
        <p:spPr>
          <a:xfrm>
            <a:off x="2664460" y="1849120"/>
            <a:ext cx="0" cy="1381125"/>
          </a:xfrm>
          <a:custGeom>
            <a:avLst/>
            <a:gdLst/>
            <a:ahLst/>
            <a:cxnLst/>
            <a:rect l="l" t="t" r="r" b="b"/>
            <a:pathLst>
              <a:path h="1381125">
                <a:moveTo>
                  <a:pt x="0" y="0"/>
                </a:moveTo>
                <a:lnTo>
                  <a:pt x="0" y="1381125"/>
                </a:lnTo>
              </a:path>
            </a:pathLst>
          </a:custGeom>
          <a:ln w="20320">
            <a:solidFill>
              <a:srgbClr val="000000"/>
            </a:solidFill>
            <a:prstDash val="sysDash"/>
          </a:ln>
        </p:spPr>
        <p:txBody>
          <a:bodyPr wrap="square" lIns="0" tIns="0" rIns="0" bIns="0" rtlCol="0"/>
          <a:lstStyle/>
          <a:p>
            <a:endParaRPr/>
          </a:p>
        </p:txBody>
      </p:sp>
      <p:sp>
        <p:nvSpPr>
          <p:cNvPr id="19" name="object 19"/>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20" name="object 20"/>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21" name="object 21"/>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34</a:t>
            </a:fld>
            <a:endParaRPr spc="-5"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95579" y="4424679"/>
            <a:ext cx="3947160" cy="421640"/>
            <a:chOff x="195579" y="4424679"/>
            <a:chExt cx="3947160" cy="421640"/>
          </a:xfrm>
        </p:grpSpPr>
        <p:sp>
          <p:nvSpPr>
            <p:cNvPr id="3" name="object 3"/>
            <p:cNvSpPr/>
            <p:nvPr/>
          </p:nvSpPr>
          <p:spPr>
            <a:xfrm>
              <a:off x="208279" y="4437379"/>
              <a:ext cx="3921760" cy="396240"/>
            </a:xfrm>
            <a:custGeom>
              <a:avLst/>
              <a:gdLst/>
              <a:ahLst/>
              <a:cxnLst/>
              <a:rect l="l" t="t" r="r" b="b"/>
              <a:pathLst>
                <a:path w="3921760" h="396239">
                  <a:moveTo>
                    <a:pt x="3921760" y="0"/>
                  </a:moveTo>
                  <a:lnTo>
                    <a:pt x="0" y="0"/>
                  </a:lnTo>
                  <a:lnTo>
                    <a:pt x="0" y="396240"/>
                  </a:lnTo>
                  <a:lnTo>
                    <a:pt x="3921760" y="396240"/>
                  </a:lnTo>
                  <a:lnTo>
                    <a:pt x="3921760" y="0"/>
                  </a:lnTo>
                  <a:close/>
                </a:path>
              </a:pathLst>
            </a:custGeom>
            <a:solidFill>
              <a:srgbClr val="A2A2DF"/>
            </a:solidFill>
          </p:spPr>
          <p:txBody>
            <a:bodyPr wrap="square" lIns="0" tIns="0" rIns="0" bIns="0" rtlCol="0"/>
            <a:lstStyle/>
            <a:p>
              <a:endParaRPr/>
            </a:p>
          </p:txBody>
        </p:sp>
        <p:sp>
          <p:nvSpPr>
            <p:cNvPr id="4" name="object 4"/>
            <p:cNvSpPr/>
            <p:nvPr/>
          </p:nvSpPr>
          <p:spPr>
            <a:xfrm>
              <a:off x="208279" y="4437379"/>
              <a:ext cx="3921760" cy="396240"/>
            </a:xfrm>
            <a:custGeom>
              <a:avLst/>
              <a:gdLst/>
              <a:ahLst/>
              <a:cxnLst/>
              <a:rect l="l" t="t" r="r" b="b"/>
              <a:pathLst>
                <a:path w="3921760" h="396239">
                  <a:moveTo>
                    <a:pt x="0" y="396240"/>
                  </a:moveTo>
                  <a:lnTo>
                    <a:pt x="3921760" y="396240"/>
                  </a:lnTo>
                  <a:lnTo>
                    <a:pt x="3921760" y="0"/>
                  </a:lnTo>
                  <a:lnTo>
                    <a:pt x="0" y="0"/>
                  </a:lnTo>
                  <a:lnTo>
                    <a:pt x="0" y="396240"/>
                  </a:lnTo>
                  <a:close/>
                </a:path>
              </a:pathLst>
            </a:custGeom>
            <a:ln w="25400">
              <a:solidFill>
                <a:srgbClr val="88A3A7"/>
              </a:solidFill>
            </a:ln>
          </p:spPr>
          <p:txBody>
            <a:bodyPr wrap="square" lIns="0" tIns="0" rIns="0" bIns="0" rtlCol="0"/>
            <a:lstStyle/>
            <a:p>
              <a:endParaRPr/>
            </a:p>
          </p:txBody>
        </p:sp>
      </p:grpSp>
      <p:sp>
        <p:nvSpPr>
          <p:cNvPr id="5" name="object 5"/>
          <p:cNvSpPr txBox="1"/>
          <p:nvPr/>
        </p:nvSpPr>
        <p:spPr>
          <a:xfrm>
            <a:off x="1606169" y="4464684"/>
            <a:ext cx="1124585" cy="330200"/>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Hard</a:t>
            </a:r>
            <a:r>
              <a:rPr sz="2000" spc="-30" dirty="0">
                <a:latin typeface="Arial"/>
                <a:cs typeface="Arial"/>
              </a:rPr>
              <a:t>w</a:t>
            </a:r>
            <a:r>
              <a:rPr sz="2000" dirty="0">
                <a:latin typeface="Arial"/>
                <a:cs typeface="Arial"/>
              </a:rPr>
              <a:t>a</a:t>
            </a:r>
            <a:r>
              <a:rPr sz="2000" spc="-5" dirty="0">
                <a:latin typeface="Arial"/>
                <a:cs typeface="Arial"/>
              </a:rPr>
              <a:t>re</a:t>
            </a:r>
            <a:endParaRPr sz="2000">
              <a:latin typeface="Arial"/>
              <a:cs typeface="Arial"/>
            </a:endParaRPr>
          </a:p>
        </p:txBody>
      </p:sp>
      <p:grpSp>
        <p:nvGrpSpPr>
          <p:cNvPr id="6" name="object 6"/>
          <p:cNvGrpSpPr/>
          <p:nvPr/>
        </p:nvGrpSpPr>
        <p:grpSpPr>
          <a:xfrm>
            <a:off x="185420" y="3924300"/>
            <a:ext cx="3949700" cy="421640"/>
            <a:chOff x="185420" y="3924300"/>
            <a:chExt cx="3949700" cy="421640"/>
          </a:xfrm>
        </p:grpSpPr>
        <p:sp>
          <p:nvSpPr>
            <p:cNvPr id="7" name="object 7"/>
            <p:cNvSpPr/>
            <p:nvPr/>
          </p:nvSpPr>
          <p:spPr>
            <a:xfrm>
              <a:off x="198120" y="3937000"/>
              <a:ext cx="3924300" cy="396240"/>
            </a:xfrm>
            <a:custGeom>
              <a:avLst/>
              <a:gdLst/>
              <a:ahLst/>
              <a:cxnLst/>
              <a:rect l="l" t="t" r="r" b="b"/>
              <a:pathLst>
                <a:path w="3924300" h="396239">
                  <a:moveTo>
                    <a:pt x="3924300" y="0"/>
                  </a:moveTo>
                  <a:lnTo>
                    <a:pt x="0" y="0"/>
                  </a:lnTo>
                  <a:lnTo>
                    <a:pt x="0" y="396239"/>
                  </a:lnTo>
                  <a:lnTo>
                    <a:pt x="3924300" y="396239"/>
                  </a:lnTo>
                  <a:lnTo>
                    <a:pt x="3924300" y="0"/>
                  </a:lnTo>
                  <a:close/>
                </a:path>
              </a:pathLst>
            </a:custGeom>
            <a:solidFill>
              <a:srgbClr val="FFFF00"/>
            </a:solidFill>
          </p:spPr>
          <p:txBody>
            <a:bodyPr wrap="square" lIns="0" tIns="0" rIns="0" bIns="0" rtlCol="0"/>
            <a:lstStyle/>
            <a:p>
              <a:endParaRPr/>
            </a:p>
          </p:txBody>
        </p:sp>
        <p:sp>
          <p:nvSpPr>
            <p:cNvPr id="8" name="object 8"/>
            <p:cNvSpPr/>
            <p:nvPr/>
          </p:nvSpPr>
          <p:spPr>
            <a:xfrm>
              <a:off x="198120" y="3937000"/>
              <a:ext cx="3924300" cy="396240"/>
            </a:xfrm>
            <a:custGeom>
              <a:avLst/>
              <a:gdLst/>
              <a:ahLst/>
              <a:cxnLst/>
              <a:rect l="l" t="t" r="r" b="b"/>
              <a:pathLst>
                <a:path w="3924300" h="396239">
                  <a:moveTo>
                    <a:pt x="0" y="396239"/>
                  </a:moveTo>
                  <a:lnTo>
                    <a:pt x="3924300" y="396239"/>
                  </a:lnTo>
                  <a:lnTo>
                    <a:pt x="3924300" y="0"/>
                  </a:lnTo>
                  <a:lnTo>
                    <a:pt x="0" y="0"/>
                  </a:lnTo>
                  <a:lnTo>
                    <a:pt x="0" y="396239"/>
                  </a:lnTo>
                  <a:close/>
                </a:path>
              </a:pathLst>
            </a:custGeom>
            <a:ln w="25400">
              <a:solidFill>
                <a:srgbClr val="88A3A7"/>
              </a:solidFill>
            </a:ln>
          </p:spPr>
          <p:txBody>
            <a:bodyPr wrap="square" lIns="0" tIns="0" rIns="0" bIns="0" rtlCol="0"/>
            <a:lstStyle/>
            <a:p>
              <a:endParaRPr/>
            </a:p>
          </p:txBody>
        </p:sp>
      </p:grpSp>
      <p:sp>
        <p:nvSpPr>
          <p:cNvPr id="9" name="object 9"/>
          <p:cNvSpPr txBox="1"/>
          <p:nvPr/>
        </p:nvSpPr>
        <p:spPr>
          <a:xfrm>
            <a:off x="1541399" y="3964304"/>
            <a:ext cx="1236980" cy="330200"/>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H</a:t>
            </a:r>
            <a:r>
              <a:rPr sz="2000" spc="-25" dirty="0">
                <a:latin typeface="Arial"/>
                <a:cs typeface="Arial"/>
              </a:rPr>
              <a:t>y</a:t>
            </a:r>
            <a:r>
              <a:rPr sz="2000" dirty="0">
                <a:latin typeface="Arial"/>
                <a:cs typeface="Arial"/>
              </a:rPr>
              <a:t>per</a:t>
            </a:r>
            <a:r>
              <a:rPr sz="2000" spc="-20" dirty="0">
                <a:latin typeface="Arial"/>
                <a:cs typeface="Arial"/>
              </a:rPr>
              <a:t>v</a:t>
            </a:r>
            <a:r>
              <a:rPr sz="2000" spc="-5" dirty="0">
                <a:latin typeface="Arial"/>
                <a:cs typeface="Arial"/>
              </a:rPr>
              <a:t>is</a:t>
            </a:r>
            <a:r>
              <a:rPr sz="2000" dirty="0">
                <a:latin typeface="Arial"/>
                <a:cs typeface="Arial"/>
              </a:rPr>
              <a:t>or</a:t>
            </a:r>
            <a:endParaRPr sz="2000">
              <a:latin typeface="Arial"/>
              <a:cs typeface="Arial"/>
            </a:endParaRPr>
          </a:p>
        </p:txBody>
      </p:sp>
      <p:sp>
        <p:nvSpPr>
          <p:cNvPr id="10" name="object 10"/>
          <p:cNvSpPr txBox="1"/>
          <p:nvPr/>
        </p:nvSpPr>
        <p:spPr>
          <a:xfrm>
            <a:off x="205740" y="3116579"/>
            <a:ext cx="1871980" cy="718820"/>
          </a:xfrm>
          <a:prstGeom prst="rect">
            <a:avLst/>
          </a:prstGeom>
          <a:solidFill>
            <a:srgbClr val="FFC000"/>
          </a:solidFill>
          <a:ln w="25400">
            <a:solidFill>
              <a:srgbClr val="88A3A7"/>
            </a:solidFill>
          </a:ln>
        </p:spPr>
        <p:txBody>
          <a:bodyPr vert="horz" wrap="square" lIns="0" tIns="200660" rIns="0" bIns="0" rtlCol="0">
            <a:spAutoFit/>
          </a:bodyPr>
          <a:lstStyle/>
          <a:p>
            <a:pPr marL="153670">
              <a:lnSpc>
                <a:spcPct val="100000"/>
              </a:lnSpc>
              <a:spcBef>
                <a:spcPts val="1580"/>
              </a:spcBef>
            </a:pPr>
            <a:r>
              <a:rPr sz="2000" dirty="0">
                <a:latin typeface="Arial"/>
                <a:cs typeface="Arial"/>
              </a:rPr>
              <a:t>Guest OS</a:t>
            </a:r>
            <a:r>
              <a:rPr sz="2000" spc="-80" dirty="0">
                <a:latin typeface="Arial"/>
                <a:cs typeface="Arial"/>
              </a:rPr>
              <a:t> </a:t>
            </a:r>
            <a:r>
              <a:rPr sz="2000" dirty="0">
                <a:latin typeface="Arial"/>
                <a:cs typeface="Arial"/>
              </a:rPr>
              <a:t>VM</a:t>
            </a:r>
            <a:endParaRPr sz="2000">
              <a:latin typeface="Arial"/>
              <a:cs typeface="Arial"/>
            </a:endParaRPr>
          </a:p>
        </p:txBody>
      </p:sp>
      <p:sp>
        <p:nvSpPr>
          <p:cNvPr id="11" name="object 11"/>
          <p:cNvSpPr txBox="1"/>
          <p:nvPr/>
        </p:nvSpPr>
        <p:spPr>
          <a:xfrm>
            <a:off x="205740" y="2631439"/>
            <a:ext cx="863600" cy="396240"/>
          </a:xfrm>
          <a:prstGeom prst="rect">
            <a:avLst/>
          </a:prstGeom>
          <a:solidFill>
            <a:srgbClr val="00FF99"/>
          </a:solidFill>
          <a:ln w="25400">
            <a:solidFill>
              <a:srgbClr val="88A3A7"/>
            </a:solidFill>
          </a:ln>
        </p:spPr>
        <p:txBody>
          <a:bodyPr vert="horz" wrap="square" lIns="0" tIns="39369" rIns="0" bIns="0" rtlCol="0">
            <a:spAutoFit/>
          </a:bodyPr>
          <a:lstStyle/>
          <a:p>
            <a:pPr marL="168275">
              <a:lnSpc>
                <a:spcPct val="100000"/>
              </a:lnSpc>
              <a:spcBef>
                <a:spcPts val="309"/>
              </a:spcBef>
            </a:pPr>
            <a:r>
              <a:rPr sz="2000" dirty="0">
                <a:latin typeface="Arial"/>
                <a:cs typeface="Arial"/>
              </a:rPr>
              <a:t>App.</a:t>
            </a:r>
            <a:endParaRPr sz="2000">
              <a:latin typeface="Arial"/>
              <a:cs typeface="Arial"/>
            </a:endParaRPr>
          </a:p>
        </p:txBody>
      </p:sp>
      <p:grpSp>
        <p:nvGrpSpPr>
          <p:cNvPr id="12" name="object 12"/>
          <p:cNvGrpSpPr/>
          <p:nvPr/>
        </p:nvGrpSpPr>
        <p:grpSpPr>
          <a:xfrm>
            <a:off x="2242820" y="3103879"/>
            <a:ext cx="1894839" cy="744220"/>
            <a:chOff x="2242820" y="3103879"/>
            <a:chExt cx="1894839" cy="744220"/>
          </a:xfrm>
        </p:grpSpPr>
        <p:sp>
          <p:nvSpPr>
            <p:cNvPr id="13" name="object 13"/>
            <p:cNvSpPr/>
            <p:nvPr/>
          </p:nvSpPr>
          <p:spPr>
            <a:xfrm>
              <a:off x="2255520" y="3116579"/>
              <a:ext cx="1869439" cy="718820"/>
            </a:xfrm>
            <a:custGeom>
              <a:avLst/>
              <a:gdLst/>
              <a:ahLst/>
              <a:cxnLst/>
              <a:rect l="l" t="t" r="r" b="b"/>
              <a:pathLst>
                <a:path w="1869439" h="718820">
                  <a:moveTo>
                    <a:pt x="1869439" y="0"/>
                  </a:moveTo>
                  <a:lnTo>
                    <a:pt x="0" y="0"/>
                  </a:lnTo>
                  <a:lnTo>
                    <a:pt x="0" y="718820"/>
                  </a:lnTo>
                  <a:lnTo>
                    <a:pt x="1869439" y="718820"/>
                  </a:lnTo>
                  <a:lnTo>
                    <a:pt x="1869439" y="0"/>
                  </a:lnTo>
                  <a:close/>
                </a:path>
              </a:pathLst>
            </a:custGeom>
            <a:solidFill>
              <a:srgbClr val="FFC000"/>
            </a:solidFill>
          </p:spPr>
          <p:txBody>
            <a:bodyPr wrap="square" lIns="0" tIns="0" rIns="0" bIns="0" rtlCol="0"/>
            <a:lstStyle/>
            <a:p>
              <a:endParaRPr/>
            </a:p>
          </p:txBody>
        </p:sp>
        <p:sp>
          <p:nvSpPr>
            <p:cNvPr id="14" name="object 14"/>
            <p:cNvSpPr/>
            <p:nvPr/>
          </p:nvSpPr>
          <p:spPr>
            <a:xfrm>
              <a:off x="2255520" y="3116579"/>
              <a:ext cx="1869439" cy="718820"/>
            </a:xfrm>
            <a:custGeom>
              <a:avLst/>
              <a:gdLst/>
              <a:ahLst/>
              <a:cxnLst/>
              <a:rect l="l" t="t" r="r" b="b"/>
              <a:pathLst>
                <a:path w="1869439" h="718820">
                  <a:moveTo>
                    <a:pt x="0" y="718820"/>
                  </a:moveTo>
                  <a:lnTo>
                    <a:pt x="1869439" y="718820"/>
                  </a:lnTo>
                  <a:lnTo>
                    <a:pt x="1869439" y="0"/>
                  </a:lnTo>
                  <a:lnTo>
                    <a:pt x="0" y="0"/>
                  </a:lnTo>
                  <a:lnTo>
                    <a:pt x="0" y="718820"/>
                  </a:lnTo>
                  <a:close/>
                </a:path>
              </a:pathLst>
            </a:custGeom>
            <a:ln w="25400">
              <a:solidFill>
                <a:srgbClr val="88A3A7"/>
              </a:solidFill>
            </a:ln>
          </p:spPr>
          <p:txBody>
            <a:bodyPr wrap="square" lIns="0" tIns="0" rIns="0" bIns="0" rtlCol="0"/>
            <a:lstStyle/>
            <a:p>
              <a:endParaRPr/>
            </a:p>
          </p:txBody>
        </p:sp>
      </p:grpSp>
      <p:sp>
        <p:nvSpPr>
          <p:cNvPr id="15" name="object 15"/>
          <p:cNvSpPr txBox="1"/>
          <p:nvPr/>
        </p:nvSpPr>
        <p:spPr>
          <a:xfrm>
            <a:off x="2394585" y="3304540"/>
            <a:ext cx="1590675" cy="330200"/>
          </a:xfrm>
          <a:prstGeom prst="rect">
            <a:avLst/>
          </a:prstGeom>
        </p:spPr>
        <p:txBody>
          <a:bodyPr vert="horz" wrap="square" lIns="0" tIns="12700" rIns="0" bIns="0" rtlCol="0">
            <a:spAutoFit/>
          </a:bodyPr>
          <a:lstStyle/>
          <a:p>
            <a:pPr marL="12700">
              <a:lnSpc>
                <a:spcPct val="100000"/>
              </a:lnSpc>
              <a:spcBef>
                <a:spcPts val="100"/>
              </a:spcBef>
            </a:pPr>
            <a:r>
              <a:rPr sz="2000" dirty="0">
                <a:latin typeface="Arial"/>
                <a:cs typeface="Arial"/>
              </a:rPr>
              <a:t>Guest OS</a:t>
            </a:r>
            <a:r>
              <a:rPr sz="2000" spc="-114" dirty="0">
                <a:latin typeface="Arial"/>
                <a:cs typeface="Arial"/>
              </a:rPr>
              <a:t> </a:t>
            </a:r>
            <a:r>
              <a:rPr sz="2000" dirty="0">
                <a:latin typeface="Arial"/>
                <a:cs typeface="Arial"/>
              </a:rPr>
              <a:t>VM</a:t>
            </a:r>
            <a:endParaRPr sz="2000">
              <a:latin typeface="Arial"/>
              <a:cs typeface="Arial"/>
            </a:endParaRPr>
          </a:p>
        </p:txBody>
      </p:sp>
      <p:sp>
        <p:nvSpPr>
          <p:cNvPr id="16" name="object 16"/>
          <p:cNvSpPr txBox="1"/>
          <p:nvPr/>
        </p:nvSpPr>
        <p:spPr>
          <a:xfrm>
            <a:off x="1203960" y="2626360"/>
            <a:ext cx="863600" cy="393700"/>
          </a:xfrm>
          <a:prstGeom prst="rect">
            <a:avLst/>
          </a:prstGeom>
          <a:solidFill>
            <a:srgbClr val="00FF99"/>
          </a:solidFill>
          <a:ln w="25400">
            <a:solidFill>
              <a:srgbClr val="88A3A7"/>
            </a:solidFill>
          </a:ln>
        </p:spPr>
        <p:txBody>
          <a:bodyPr vert="horz" wrap="square" lIns="0" tIns="38100" rIns="0" bIns="0" rtlCol="0">
            <a:spAutoFit/>
          </a:bodyPr>
          <a:lstStyle/>
          <a:p>
            <a:pPr marL="167005">
              <a:lnSpc>
                <a:spcPct val="100000"/>
              </a:lnSpc>
              <a:spcBef>
                <a:spcPts val="300"/>
              </a:spcBef>
            </a:pPr>
            <a:r>
              <a:rPr sz="2000" dirty="0">
                <a:latin typeface="Arial"/>
                <a:cs typeface="Arial"/>
              </a:rPr>
              <a:t>App.</a:t>
            </a:r>
            <a:endParaRPr sz="2000">
              <a:latin typeface="Arial"/>
              <a:cs typeface="Arial"/>
            </a:endParaRPr>
          </a:p>
        </p:txBody>
      </p:sp>
      <p:sp>
        <p:nvSpPr>
          <p:cNvPr id="17" name="object 17"/>
          <p:cNvSpPr txBox="1"/>
          <p:nvPr/>
        </p:nvSpPr>
        <p:spPr>
          <a:xfrm>
            <a:off x="2250439" y="2626360"/>
            <a:ext cx="863600" cy="393700"/>
          </a:xfrm>
          <a:prstGeom prst="rect">
            <a:avLst/>
          </a:prstGeom>
          <a:solidFill>
            <a:srgbClr val="00FF99"/>
          </a:solidFill>
          <a:ln w="25400">
            <a:solidFill>
              <a:srgbClr val="88A3A7"/>
            </a:solidFill>
          </a:ln>
        </p:spPr>
        <p:txBody>
          <a:bodyPr vert="horz" wrap="square" lIns="0" tIns="38100" rIns="0" bIns="0" rtlCol="0">
            <a:spAutoFit/>
          </a:bodyPr>
          <a:lstStyle/>
          <a:p>
            <a:pPr marL="167005">
              <a:lnSpc>
                <a:spcPct val="100000"/>
              </a:lnSpc>
              <a:spcBef>
                <a:spcPts val="300"/>
              </a:spcBef>
            </a:pPr>
            <a:r>
              <a:rPr sz="2000" dirty="0">
                <a:latin typeface="Arial"/>
                <a:cs typeface="Arial"/>
              </a:rPr>
              <a:t>App.</a:t>
            </a:r>
            <a:endParaRPr sz="2000">
              <a:latin typeface="Arial"/>
              <a:cs typeface="Arial"/>
            </a:endParaRPr>
          </a:p>
        </p:txBody>
      </p:sp>
      <p:grpSp>
        <p:nvGrpSpPr>
          <p:cNvPr id="18" name="object 18"/>
          <p:cNvGrpSpPr/>
          <p:nvPr/>
        </p:nvGrpSpPr>
        <p:grpSpPr>
          <a:xfrm>
            <a:off x="3233420" y="2606039"/>
            <a:ext cx="889000" cy="421640"/>
            <a:chOff x="3233420" y="2606039"/>
            <a:chExt cx="889000" cy="421640"/>
          </a:xfrm>
        </p:grpSpPr>
        <p:sp>
          <p:nvSpPr>
            <p:cNvPr id="19" name="object 19"/>
            <p:cNvSpPr/>
            <p:nvPr/>
          </p:nvSpPr>
          <p:spPr>
            <a:xfrm>
              <a:off x="3246120" y="2618739"/>
              <a:ext cx="863600" cy="396240"/>
            </a:xfrm>
            <a:custGeom>
              <a:avLst/>
              <a:gdLst/>
              <a:ahLst/>
              <a:cxnLst/>
              <a:rect l="l" t="t" r="r" b="b"/>
              <a:pathLst>
                <a:path w="863600" h="396239">
                  <a:moveTo>
                    <a:pt x="863600" y="0"/>
                  </a:moveTo>
                  <a:lnTo>
                    <a:pt x="0" y="0"/>
                  </a:lnTo>
                  <a:lnTo>
                    <a:pt x="0" y="396239"/>
                  </a:lnTo>
                  <a:lnTo>
                    <a:pt x="863600" y="396239"/>
                  </a:lnTo>
                  <a:lnTo>
                    <a:pt x="863600" y="0"/>
                  </a:lnTo>
                  <a:close/>
                </a:path>
              </a:pathLst>
            </a:custGeom>
            <a:solidFill>
              <a:srgbClr val="00FF99"/>
            </a:solidFill>
          </p:spPr>
          <p:txBody>
            <a:bodyPr wrap="square" lIns="0" tIns="0" rIns="0" bIns="0" rtlCol="0"/>
            <a:lstStyle/>
            <a:p>
              <a:endParaRPr/>
            </a:p>
          </p:txBody>
        </p:sp>
        <p:sp>
          <p:nvSpPr>
            <p:cNvPr id="20" name="object 20"/>
            <p:cNvSpPr/>
            <p:nvPr/>
          </p:nvSpPr>
          <p:spPr>
            <a:xfrm>
              <a:off x="3246120" y="2618739"/>
              <a:ext cx="863600" cy="396240"/>
            </a:xfrm>
            <a:custGeom>
              <a:avLst/>
              <a:gdLst/>
              <a:ahLst/>
              <a:cxnLst/>
              <a:rect l="l" t="t" r="r" b="b"/>
              <a:pathLst>
                <a:path w="863600" h="396239">
                  <a:moveTo>
                    <a:pt x="0" y="396239"/>
                  </a:moveTo>
                  <a:lnTo>
                    <a:pt x="863600" y="396239"/>
                  </a:lnTo>
                  <a:lnTo>
                    <a:pt x="863600" y="0"/>
                  </a:lnTo>
                  <a:lnTo>
                    <a:pt x="0" y="0"/>
                  </a:lnTo>
                  <a:lnTo>
                    <a:pt x="0" y="396239"/>
                  </a:lnTo>
                  <a:close/>
                </a:path>
              </a:pathLst>
            </a:custGeom>
            <a:ln w="25400">
              <a:solidFill>
                <a:srgbClr val="88A3A7"/>
              </a:solidFill>
            </a:ln>
          </p:spPr>
          <p:txBody>
            <a:bodyPr wrap="square" lIns="0" tIns="0" rIns="0" bIns="0" rtlCol="0"/>
            <a:lstStyle/>
            <a:p>
              <a:endParaRPr/>
            </a:p>
          </p:txBody>
        </p:sp>
      </p:grpSp>
      <p:sp>
        <p:nvSpPr>
          <p:cNvPr id="21" name="object 21"/>
          <p:cNvSpPr txBox="1"/>
          <p:nvPr/>
        </p:nvSpPr>
        <p:spPr>
          <a:xfrm>
            <a:off x="3403346" y="2645409"/>
            <a:ext cx="550545" cy="330200"/>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A</a:t>
            </a:r>
            <a:r>
              <a:rPr sz="2000" spc="5" dirty="0">
                <a:latin typeface="Arial"/>
                <a:cs typeface="Arial"/>
              </a:rPr>
              <a:t>p</a:t>
            </a:r>
            <a:r>
              <a:rPr sz="2000" dirty="0">
                <a:latin typeface="Arial"/>
                <a:cs typeface="Arial"/>
              </a:rPr>
              <a:t>p.</a:t>
            </a:r>
            <a:endParaRPr sz="2000">
              <a:latin typeface="Arial"/>
              <a:cs typeface="Arial"/>
            </a:endParaRPr>
          </a:p>
        </p:txBody>
      </p:sp>
      <p:sp>
        <p:nvSpPr>
          <p:cNvPr id="22" name="object 22"/>
          <p:cNvSpPr/>
          <p:nvPr/>
        </p:nvSpPr>
        <p:spPr>
          <a:xfrm>
            <a:off x="4250563" y="1433830"/>
            <a:ext cx="4671695" cy="1544955"/>
          </a:xfrm>
          <a:custGeom>
            <a:avLst/>
            <a:gdLst/>
            <a:ahLst/>
            <a:cxnLst/>
            <a:rect l="l" t="t" r="r" b="b"/>
            <a:pathLst>
              <a:path w="4671695" h="1544955">
                <a:moveTo>
                  <a:pt x="1331087" y="206121"/>
                </a:moveTo>
                <a:lnTo>
                  <a:pt x="1336533" y="158873"/>
                </a:lnTo>
                <a:lnTo>
                  <a:pt x="1352045" y="115494"/>
                </a:lnTo>
                <a:lnTo>
                  <a:pt x="1376383" y="77221"/>
                </a:lnTo>
                <a:lnTo>
                  <a:pt x="1408308" y="45296"/>
                </a:lnTo>
                <a:lnTo>
                  <a:pt x="1446581" y="20958"/>
                </a:lnTo>
                <a:lnTo>
                  <a:pt x="1489960" y="5446"/>
                </a:lnTo>
                <a:lnTo>
                  <a:pt x="1537208" y="0"/>
                </a:lnTo>
                <a:lnTo>
                  <a:pt x="1887727" y="0"/>
                </a:lnTo>
                <a:lnTo>
                  <a:pt x="2722753" y="0"/>
                </a:lnTo>
                <a:lnTo>
                  <a:pt x="4465066" y="0"/>
                </a:lnTo>
                <a:lnTo>
                  <a:pt x="4512313" y="5446"/>
                </a:lnTo>
                <a:lnTo>
                  <a:pt x="4555692" y="20958"/>
                </a:lnTo>
                <a:lnTo>
                  <a:pt x="4593965" y="45296"/>
                </a:lnTo>
                <a:lnTo>
                  <a:pt x="4625890" y="77221"/>
                </a:lnTo>
                <a:lnTo>
                  <a:pt x="4650228" y="115494"/>
                </a:lnTo>
                <a:lnTo>
                  <a:pt x="4665740" y="158873"/>
                </a:lnTo>
                <a:lnTo>
                  <a:pt x="4671187" y="206121"/>
                </a:lnTo>
                <a:lnTo>
                  <a:pt x="4671187" y="721614"/>
                </a:lnTo>
                <a:lnTo>
                  <a:pt x="4671187" y="1030859"/>
                </a:lnTo>
                <a:lnTo>
                  <a:pt x="4665740" y="1078106"/>
                </a:lnTo>
                <a:lnTo>
                  <a:pt x="4650228" y="1121485"/>
                </a:lnTo>
                <a:lnTo>
                  <a:pt x="4625890" y="1159758"/>
                </a:lnTo>
                <a:lnTo>
                  <a:pt x="4593965" y="1191683"/>
                </a:lnTo>
                <a:lnTo>
                  <a:pt x="4555692" y="1216021"/>
                </a:lnTo>
                <a:lnTo>
                  <a:pt x="4512313" y="1231533"/>
                </a:lnTo>
                <a:lnTo>
                  <a:pt x="4465066" y="1236980"/>
                </a:lnTo>
                <a:lnTo>
                  <a:pt x="2722753" y="1236980"/>
                </a:lnTo>
                <a:lnTo>
                  <a:pt x="1887727" y="1236980"/>
                </a:lnTo>
                <a:lnTo>
                  <a:pt x="1537208" y="1236980"/>
                </a:lnTo>
                <a:lnTo>
                  <a:pt x="1489960" y="1231533"/>
                </a:lnTo>
                <a:lnTo>
                  <a:pt x="1446581" y="1216021"/>
                </a:lnTo>
                <a:lnTo>
                  <a:pt x="1408308" y="1191683"/>
                </a:lnTo>
                <a:lnTo>
                  <a:pt x="1376383" y="1159758"/>
                </a:lnTo>
                <a:lnTo>
                  <a:pt x="1352045" y="1121485"/>
                </a:lnTo>
                <a:lnTo>
                  <a:pt x="1336533" y="1078106"/>
                </a:lnTo>
                <a:lnTo>
                  <a:pt x="1331087" y="1030859"/>
                </a:lnTo>
                <a:lnTo>
                  <a:pt x="0" y="1544447"/>
                </a:lnTo>
                <a:lnTo>
                  <a:pt x="1331087" y="721614"/>
                </a:lnTo>
                <a:lnTo>
                  <a:pt x="1331087" y="206121"/>
                </a:lnTo>
                <a:close/>
              </a:path>
            </a:pathLst>
          </a:custGeom>
          <a:ln w="27940">
            <a:solidFill>
              <a:srgbClr val="808080"/>
            </a:solidFill>
          </a:ln>
        </p:spPr>
        <p:txBody>
          <a:bodyPr wrap="square" lIns="0" tIns="0" rIns="0" bIns="0" rtlCol="0"/>
          <a:lstStyle/>
          <a:p>
            <a:endParaRPr/>
          </a:p>
        </p:txBody>
      </p:sp>
      <p:sp>
        <p:nvSpPr>
          <p:cNvPr id="23" name="object 23"/>
          <p:cNvSpPr txBox="1"/>
          <p:nvPr/>
        </p:nvSpPr>
        <p:spPr>
          <a:xfrm>
            <a:off x="5720715" y="1521078"/>
            <a:ext cx="2761615" cy="1001394"/>
          </a:xfrm>
          <a:prstGeom prst="rect">
            <a:avLst/>
          </a:prstGeom>
        </p:spPr>
        <p:txBody>
          <a:bodyPr vert="horz" wrap="square" lIns="0" tIns="12700" rIns="0" bIns="0" rtlCol="0">
            <a:spAutoFit/>
          </a:bodyPr>
          <a:lstStyle/>
          <a:p>
            <a:pPr marL="12700" marR="5080">
              <a:lnSpc>
                <a:spcPct val="100000"/>
              </a:lnSpc>
              <a:spcBef>
                <a:spcPts val="100"/>
              </a:spcBef>
            </a:pPr>
            <a:r>
              <a:rPr sz="1600" b="1" spc="-5" dirty="0">
                <a:latin typeface="Arial"/>
                <a:cs typeface="Arial"/>
              </a:rPr>
              <a:t>VMs and </a:t>
            </a:r>
            <a:r>
              <a:rPr sz="1600" b="1" spc="-15" dirty="0">
                <a:latin typeface="Arial"/>
                <a:cs typeface="Arial"/>
              </a:rPr>
              <a:t>Apps </a:t>
            </a:r>
            <a:r>
              <a:rPr sz="1600" b="1" dirty="0">
                <a:latin typeface="Arial"/>
                <a:cs typeface="Arial"/>
              </a:rPr>
              <a:t>in </a:t>
            </a:r>
            <a:r>
              <a:rPr sz="1600" b="1" spc="-5" dirty="0">
                <a:latin typeface="Arial"/>
                <a:cs typeface="Arial"/>
              </a:rPr>
              <a:t>a VM </a:t>
            </a:r>
            <a:r>
              <a:rPr sz="1600" b="1" spc="-5" dirty="0" smtClean="0">
                <a:latin typeface="Arial"/>
                <a:cs typeface="Arial"/>
              </a:rPr>
              <a:t>must</a:t>
            </a:r>
            <a:r>
              <a:rPr lang="tr-TR" sz="1600" b="1" spc="-5" dirty="0" smtClean="0">
                <a:latin typeface="Arial"/>
                <a:cs typeface="Arial"/>
              </a:rPr>
              <a:t> </a:t>
            </a:r>
            <a:r>
              <a:rPr sz="1600" b="1" dirty="0" smtClean="0">
                <a:latin typeface="Arial"/>
                <a:cs typeface="Arial"/>
              </a:rPr>
              <a:t>not </a:t>
            </a:r>
            <a:r>
              <a:rPr sz="1600" b="1" spc="-5" dirty="0">
                <a:latin typeface="Arial"/>
                <a:cs typeface="Arial"/>
              </a:rPr>
              <a:t>know that </a:t>
            </a:r>
            <a:r>
              <a:rPr sz="1600" b="1" spc="-15" dirty="0" smtClean="0">
                <a:latin typeface="Arial"/>
                <a:cs typeface="Arial"/>
              </a:rPr>
              <a:t>Hypervisor</a:t>
            </a:r>
            <a:r>
              <a:rPr lang="tr-TR" sz="1600" b="1" spc="-15" dirty="0" smtClean="0">
                <a:latin typeface="Arial"/>
                <a:cs typeface="Arial"/>
              </a:rPr>
              <a:t> </a:t>
            </a:r>
            <a:r>
              <a:rPr sz="1600" b="1" spc="-10" dirty="0" smtClean="0">
                <a:latin typeface="Arial"/>
                <a:cs typeface="Arial"/>
              </a:rPr>
              <a:t>exists </a:t>
            </a:r>
            <a:r>
              <a:rPr sz="1600" b="1" dirty="0">
                <a:latin typeface="Arial"/>
                <a:cs typeface="Arial"/>
              </a:rPr>
              <a:t>or </a:t>
            </a:r>
            <a:r>
              <a:rPr sz="1600" b="1" spc="-5" dirty="0">
                <a:latin typeface="Arial"/>
                <a:cs typeface="Arial"/>
              </a:rPr>
              <a:t>that they share </a:t>
            </a:r>
            <a:r>
              <a:rPr sz="1600" b="1" dirty="0" smtClean="0">
                <a:latin typeface="Arial"/>
                <a:cs typeface="Arial"/>
              </a:rPr>
              <a:t>HW</a:t>
            </a:r>
            <a:r>
              <a:rPr lang="tr-TR" sz="1600" b="1" dirty="0" smtClean="0">
                <a:latin typeface="Arial"/>
                <a:cs typeface="Arial"/>
              </a:rPr>
              <a:t> </a:t>
            </a:r>
            <a:r>
              <a:rPr sz="1600" b="1" spc="-10" dirty="0" smtClean="0">
                <a:latin typeface="Arial"/>
                <a:cs typeface="Arial"/>
              </a:rPr>
              <a:t>resources </a:t>
            </a:r>
            <a:r>
              <a:rPr sz="1600" b="1" spc="5" dirty="0">
                <a:latin typeface="Arial"/>
                <a:cs typeface="Arial"/>
              </a:rPr>
              <a:t>with </a:t>
            </a:r>
            <a:r>
              <a:rPr sz="1600" b="1" spc="-5" dirty="0">
                <a:latin typeface="Arial"/>
                <a:cs typeface="Arial"/>
              </a:rPr>
              <a:t>other</a:t>
            </a:r>
            <a:r>
              <a:rPr sz="1600" b="1" dirty="0">
                <a:latin typeface="Arial"/>
                <a:cs typeface="Arial"/>
              </a:rPr>
              <a:t> VMs</a:t>
            </a:r>
            <a:endParaRPr sz="1600" dirty="0">
              <a:latin typeface="Arial"/>
              <a:cs typeface="Arial"/>
            </a:endParaRPr>
          </a:p>
        </p:txBody>
      </p:sp>
      <p:grpSp>
        <p:nvGrpSpPr>
          <p:cNvPr id="24" name="object 24"/>
          <p:cNvGrpSpPr/>
          <p:nvPr/>
        </p:nvGrpSpPr>
        <p:grpSpPr>
          <a:xfrm>
            <a:off x="3850132" y="3832859"/>
            <a:ext cx="5128895" cy="784860"/>
            <a:chOff x="3850132" y="3832859"/>
            <a:chExt cx="5128895" cy="784860"/>
          </a:xfrm>
        </p:grpSpPr>
        <p:sp>
          <p:nvSpPr>
            <p:cNvPr id="25" name="object 25"/>
            <p:cNvSpPr/>
            <p:nvPr/>
          </p:nvSpPr>
          <p:spPr>
            <a:xfrm>
              <a:off x="3864102" y="3846829"/>
              <a:ext cx="5100955" cy="756920"/>
            </a:xfrm>
            <a:custGeom>
              <a:avLst/>
              <a:gdLst/>
              <a:ahLst/>
              <a:cxnLst/>
              <a:rect l="l" t="t" r="r" b="b"/>
              <a:pathLst>
                <a:path w="5100955" h="756920">
                  <a:moveTo>
                    <a:pt x="5100828" y="315341"/>
                  </a:moveTo>
                  <a:lnTo>
                    <a:pt x="1646427" y="315341"/>
                  </a:lnTo>
                  <a:lnTo>
                    <a:pt x="1646427" y="630809"/>
                  </a:lnTo>
                  <a:lnTo>
                    <a:pt x="1656345" y="679874"/>
                  </a:lnTo>
                  <a:lnTo>
                    <a:pt x="1683385" y="719963"/>
                  </a:lnTo>
                  <a:lnTo>
                    <a:pt x="1723473" y="747002"/>
                  </a:lnTo>
                  <a:lnTo>
                    <a:pt x="1772539" y="756920"/>
                  </a:lnTo>
                  <a:lnTo>
                    <a:pt x="4974717" y="756920"/>
                  </a:lnTo>
                  <a:lnTo>
                    <a:pt x="5023782" y="747002"/>
                  </a:lnTo>
                  <a:lnTo>
                    <a:pt x="5063871" y="719963"/>
                  </a:lnTo>
                  <a:lnTo>
                    <a:pt x="5090910" y="679874"/>
                  </a:lnTo>
                  <a:lnTo>
                    <a:pt x="5100828" y="630809"/>
                  </a:lnTo>
                  <a:lnTo>
                    <a:pt x="5100828" y="315341"/>
                  </a:lnTo>
                  <a:close/>
                </a:path>
                <a:path w="5100955" h="756920">
                  <a:moveTo>
                    <a:pt x="4974717" y="0"/>
                  </a:moveTo>
                  <a:lnTo>
                    <a:pt x="1772539" y="0"/>
                  </a:lnTo>
                  <a:lnTo>
                    <a:pt x="1723473" y="9917"/>
                  </a:lnTo>
                  <a:lnTo>
                    <a:pt x="1683385" y="36957"/>
                  </a:lnTo>
                  <a:lnTo>
                    <a:pt x="1656345" y="77045"/>
                  </a:lnTo>
                  <a:lnTo>
                    <a:pt x="1646427" y="126111"/>
                  </a:lnTo>
                  <a:lnTo>
                    <a:pt x="0" y="316230"/>
                  </a:lnTo>
                  <a:lnTo>
                    <a:pt x="5100828" y="315341"/>
                  </a:lnTo>
                  <a:lnTo>
                    <a:pt x="5100828" y="126111"/>
                  </a:lnTo>
                  <a:lnTo>
                    <a:pt x="5090910" y="77045"/>
                  </a:lnTo>
                  <a:lnTo>
                    <a:pt x="5063871" y="36957"/>
                  </a:lnTo>
                  <a:lnTo>
                    <a:pt x="5023782" y="9917"/>
                  </a:lnTo>
                  <a:lnTo>
                    <a:pt x="4974717" y="0"/>
                  </a:lnTo>
                  <a:close/>
                </a:path>
              </a:pathLst>
            </a:custGeom>
            <a:solidFill>
              <a:srgbClr val="FFFFFF"/>
            </a:solidFill>
          </p:spPr>
          <p:txBody>
            <a:bodyPr wrap="square" lIns="0" tIns="0" rIns="0" bIns="0" rtlCol="0"/>
            <a:lstStyle/>
            <a:p>
              <a:endParaRPr/>
            </a:p>
          </p:txBody>
        </p:sp>
        <p:sp>
          <p:nvSpPr>
            <p:cNvPr id="26" name="object 26"/>
            <p:cNvSpPr/>
            <p:nvPr/>
          </p:nvSpPr>
          <p:spPr>
            <a:xfrm>
              <a:off x="3864102" y="3846829"/>
              <a:ext cx="5100955" cy="756920"/>
            </a:xfrm>
            <a:custGeom>
              <a:avLst/>
              <a:gdLst/>
              <a:ahLst/>
              <a:cxnLst/>
              <a:rect l="l" t="t" r="r" b="b"/>
              <a:pathLst>
                <a:path w="5100955" h="756920">
                  <a:moveTo>
                    <a:pt x="1646427" y="126111"/>
                  </a:moveTo>
                  <a:lnTo>
                    <a:pt x="1656345" y="77045"/>
                  </a:lnTo>
                  <a:lnTo>
                    <a:pt x="1683385" y="36957"/>
                  </a:lnTo>
                  <a:lnTo>
                    <a:pt x="1723473" y="9917"/>
                  </a:lnTo>
                  <a:lnTo>
                    <a:pt x="1772539" y="0"/>
                  </a:lnTo>
                  <a:lnTo>
                    <a:pt x="2222119" y="0"/>
                  </a:lnTo>
                  <a:lnTo>
                    <a:pt x="3085719" y="0"/>
                  </a:lnTo>
                  <a:lnTo>
                    <a:pt x="4974717" y="0"/>
                  </a:lnTo>
                  <a:lnTo>
                    <a:pt x="5023782" y="9917"/>
                  </a:lnTo>
                  <a:lnTo>
                    <a:pt x="5063871" y="36957"/>
                  </a:lnTo>
                  <a:lnTo>
                    <a:pt x="5090910" y="77045"/>
                  </a:lnTo>
                  <a:lnTo>
                    <a:pt x="5100828" y="126111"/>
                  </a:lnTo>
                  <a:lnTo>
                    <a:pt x="5100828" y="315341"/>
                  </a:lnTo>
                  <a:lnTo>
                    <a:pt x="5100828" y="630809"/>
                  </a:lnTo>
                  <a:lnTo>
                    <a:pt x="5090910" y="679874"/>
                  </a:lnTo>
                  <a:lnTo>
                    <a:pt x="5063871" y="719963"/>
                  </a:lnTo>
                  <a:lnTo>
                    <a:pt x="5023782" y="747002"/>
                  </a:lnTo>
                  <a:lnTo>
                    <a:pt x="4974717" y="756920"/>
                  </a:lnTo>
                  <a:lnTo>
                    <a:pt x="3085719" y="756920"/>
                  </a:lnTo>
                  <a:lnTo>
                    <a:pt x="2222119" y="756920"/>
                  </a:lnTo>
                  <a:lnTo>
                    <a:pt x="1772539" y="756920"/>
                  </a:lnTo>
                  <a:lnTo>
                    <a:pt x="1723473" y="747002"/>
                  </a:lnTo>
                  <a:lnTo>
                    <a:pt x="1683385" y="719963"/>
                  </a:lnTo>
                  <a:lnTo>
                    <a:pt x="1656345" y="679874"/>
                  </a:lnTo>
                  <a:lnTo>
                    <a:pt x="1646427" y="630809"/>
                  </a:lnTo>
                  <a:lnTo>
                    <a:pt x="1646427" y="315341"/>
                  </a:lnTo>
                  <a:lnTo>
                    <a:pt x="0" y="316230"/>
                  </a:lnTo>
                  <a:lnTo>
                    <a:pt x="1646427" y="126111"/>
                  </a:lnTo>
                  <a:close/>
                </a:path>
              </a:pathLst>
            </a:custGeom>
            <a:ln w="27940">
              <a:solidFill>
                <a:srgbClr val="808080"/>
              </a:solidFill>
            </a:ln>
          </p:spPr>
          <p:txBody>
            <a:bodyPr wrap="square" lIns="0" tIns="0" rIns="0" bIns="0" rtlCol="0"/>
            <a:lstStyle/>
            <a:p>
              <a:endParaRPr/>
            </a:p>
          </p:txBody>
        </p:sp>
      </p:grpSp>
      <p:sp>
        <p:nvSpPr>
          <p:cNvPr id="27" name="object 27"/>
          <p:cNvSpPr txBox="1"/>
          <p:nvPr/>
        </p:nvSpPr>
        <p:spPr>
          <a:xfrm>
            <a:off x="5625846" y="3964304"/>
            <a:ext cx="3140710" cy="513715"/>
          </a:xfrm>
          <a:prstGeom prst="rect">
            <a:avLst/>
          </a:prstGeom>
        </p:spPr>
        <p:txBody>
          <a:bodyPr vert="horz" wrap="square" lIns="0" tIns="12700" rIns="0" bIns="0" rtlCol="0">
            <a:spAutoFit/>
          </a:bodyPr>
          <a:lstStyle/>
          <a:p>
            <a:pPr marL="12700">
              <a:lnSpc>
                <a:spcPct val="100000"/>
              </a:lnSpc>
              <a:spcBef>
                <a:spcPts val="100"/>
              </a:spcBef>
            </a:pPr>
            <a:r>
              <a:rPr sz="1600" b="1" spc="-15" dirty="0">
                <a:latin typeface="Arial"/>
                <a:cs typeface="Arial"/>
              </a:rPr>
              <a:t>Hypervisor </a:t>
            </a:r>
            <a:r>
              <a:rPr sz="1600" b="1" spc="-5" dirty="0">
                <a:latin typeface="Arial"/>
                <a:cs typeface="Arial"/>
              </a:rPr>
              <a:t>must protected</a:t>
            </a:r>
            <a:r>
              <a:rPr sz="1600" b="1" spc="130" dirty="0">
                <a:latin typeface="Arial"/>
                <a:cs typeface="Arial"/>
              </a:rPr>
              <a:t> </a:t>
            </a:r>
            <a:r>
              <a:rPr sz="1600" b="1" spc="-5" dirty="0">
                <a:latin typeface="Arial"/>
                <a:cs typeface="Arial"/>
              </a:rPr>
              <a:t>itself</a:t>
            </a:r>
            <a:endParaRPr sz="1600">
              <a:latin typeface="Arial"/>
              <a:cs typeface="Arial"/>
            </a:endParaRPr>
          </a:p>
          <a:p>
            <a:pPr marL="12700">
              <a:lnSpc>
                <a:spcPct val="100000"/>
              </a:lnSpc>
            </a:pPr>
            <a:r>
              <a:rPr sz="1600" b="1" dirty="0">
                <a:latin typeface="Arial"/>
                <a:cs typeface="Arial"/>
              </a:rPr>
              <a:t>from </a:t>
            </a:r>
            <a:r>
              <a:rPr sz="1600" b="1" spc="-10" dirty="0">
                <a:latin typeface="Arial"/>
                <a:cs typeface="Arial"/>
              </a:rPr>
              <a:t>all</a:t>
            </a:r>
            <a:r>
              <a:rPr sz="1600" b="1" spc="25" dirty="0">
                <a:latin typeface="Arial"/>
                <a:cs typeface="Arial"/>
              </a:rPr>
              <a:t> </a:t>
            </a:r>
            <a:r>
              <a:rPr sz="1600" b="1" spc="-5" dirty="0">
                <a:latin typeface="Arial"/>
                <a:cs typeface="Arial"/>
              </a:rPr>
              <a:t>VMs</a:t>
            </a:r>
            <a:endParaRPr sz="1600">
              <a:latin typeface="Arial"/>
              <a:cs typeface="Arial"/>
            </a:endParaRPr>
          </a:p>
        </p:txBody>
      </p:sp>
      <p:sp>
        <p:nvSpPr>
          <p:cNvPr id="28" name="object 28"/>
          <p:cNvSpPr txBox="1">
            <a:spLocks noGrp="1"/>
          </p:cNvSpPr>
          <p:nvPr>
            <p:ph type="title"/>
          </p:nvPr>
        </p:nvSpPr>
        <p:spPr>
          <a:xfrm>
            <a:off x="536257" y="546417"/>
            <a:ext cx="5451475" cy="574675"/>
          </a:xfrm>
          <a:prstGeom prst="rect">
            <a:avLst/>
          </a:prstGeom>
        </p:spPr>
        <p:txBody>
          <a:bodyPr vert="horz" wrap="square" lIns="0" tIns="12700" rIns="0" bIns="0" rtlCol="0">
            <a:spAutoFit/>
          </a:bodyPr>
          <a:lstStyle/>
          <a:p>
            <a:pPr marL="12700">
              <a:lnSpc>
                <a:spcPct val="100000"/>
              </a:lnSpc>
              <a:spcBef>
                <a:spcPts val="100"/>
              </a:spcBef>
            </a:pPr>
            <a:r>
              <a:rPr spc="-5" dirty="0">
                <a:latin typeface="Trebuchet MS"/>
                <a:cs typeface="Trebuchet MS"/>
              </a:rPr>
              <a:t>Challenges </a:t>
            </a:r>
            <a:r>
              <a:rPr dirty="0">
                <a:latin typeface="Trebuchet MS"/>
                <a:cs typeface="Trebuchet MS"/>
              </a:rPr>
              <a:t>of </a:t>
            </a:r>
            <a:r>
              <a:rPr spc="-10" dirty="0">
                <a:latin typeface="Trebuchet MS"/>
                <a:cs typeface="Trebuchet MS"/>
              </a:rPr>
              <a:t>Running</a:t>
            </a:r>
            <a:r>
              <a:rPr spc="-50" dirty="0">
                <a:latin typeface="Trebuchet MS"/>
                <a:cs typeface="Trebuchet MS"/>
              </a:rPr>
              <a:t> </a:t>
            </a:r>
            <a:r>
              <a:rPr dirty="0">
                <a:latin typeface="Trebuchet MS"/>
                <a:cs typeface="Trebuchet MS"/>
              </a:rPr>
              <a:t>VMs</a:t>
            </a:r>
          </a:p>
        </p:txBody>
      </p:sp>
      <p:grpSp>
        <p:nvGrpSpPr>
          <p:cNvPr id="29" name="object 29"/>
          <p:cNvGrpSpPr/>
          <p:nvPr/>
        </p:nvGrpSpPr>
        <p:grpSpPr>
          <a:xfrm>
            <a:off x="3811904" y="2862579"/>
            <a:ext cx="5166995" cy="1167765"/>
            <a:chOff x="3811904" y="2862579"/>
            <a:chExt cx="5166995" cy="1167765"/>
          </a:xfrm>
        </p:grpSpPr>
        <p:sp>
          <p:nvSpPr>
            <p:cNvPr id="30" name="object 30"/>
            <p:cNvSpPr/>
            <p:nvPr/>
          </p:nvSpPr>
          <p:spPr>
            <a:xfrm>
              <a:off x="3825874" y="2876549"/>
              <a:ext cx="5139055" cy="1139825"/>
            </a:xfrm>
            <a:custGeom>
              <a:avLst/>
              <a:gdLst/>
              <a:ahLst/>
              <a:cxnLst/>
              <a:rect l="l" t="t" r="r" b="b"/>
              <a:pathLst>
                <a:path w="5139055" h="1139825">
                  <a:moveTo>
                    <a:pt x="3165475" y="721360"/>
                  </a:moveTo>
                  <a:lnTo>
                    <a:pt x="2319654" y="721360"/>
                  </a:lnTo>
                  <a:lnTo>
                    <a:pt x="0" y="1139698"/>
                  </a:lnTo>
                  <a:lnTo>
                    <a:pt x="3165475" y="721360"/>
                  </a:lnTo>
                  <a:close/>
                </a:path>
                <a:path w="5139055" h="1139825">
                  <a:moveTo>
                    <a:pt x="5018785" y="0"/>
                  </a:moveTo>
                  <a:lnTo>
                    <a:pt x="1876044" y="0"/>
                  </a:lnTo>
                  <a:lnTo>
                    <a:pt x="1829230" y="9451"/>
                  </a:lnTo>
                  <a:lnTo>
                    <a:pt x="1791001" y="35226"/>
                  </a:lnTo>
                  <a:lnTo>
                    <a:pt x="1765226" y="73455"/>
                  </a:lnTo>
                  <a:lnTo>
                    <a:pt x="1755775" y="120269"/>
                  </a:lnTo>
                  <a:lnTo>
                    <a:pt x="1755775" y="601090"/>
                  </a:lnTo>
                  <a:lnTo>
                    <a:pt x="1765226" y="647904"/>
                  </a:lnTo>
                  <a:lnTo>
                    <a:pt x="1791001" y="686133"/>
                  </a:lnTo>
                  <a:lnTo>
                    <a:pt x="1829230" y="711908"/>
                  </a:lnTo>
                  <a:lnTo>
                    <a:pt x="1876044" y="721360"/>
                  </a:lnTo>
                  <a:lnTo>
                    <a:pt x="5018785" y="721360"/>
                  </a:lnTo>
                  <a:lnTo>
                    <a:pt x="5065599" y="711908"/>
                  </a:lnTo>
                  <a:lnTo>
                    <a:pt x="5103828" y="686133"/>
                  </a:lnTo>
                  <a:lnTo>
                    <a:pt x="5129603" y="647904"/>
                  </a:lnTo>
                  <a:lnTo>
                    <a:pt x="5139055" y="601090"/>
                  </a:lnTo>
                  <a:lnTo>
                    <a:pt x="5139055" y="120269"/>
                  </a:lnTo>
                  <a:lnTo>
                    <a:pt x="5129603" y="73455"/>
                  </a:lnTo>
                  <a:lnTo>
                    <a:pt x="5103828" y="35226"/>
                  </a:lnTo>
                  <a:lnTo>
                    <a:pt x="5065599" y="9451"/>
                  </a:lnTo>
                  <a:lnTo>
                    <a:pt x="5018785" y="0"/>
                  </a:lnTo>
                  <a:close/>
                </a:path>
              </a:pathLst>
            </a:custGeom>
            <a:solidFill>
              <a:srgbClr val="FFFFFF"/>
            </a:solidFill>
          </p:spPr>
          <p:txBody>
            <a:bodyPr wrap="square" lIns="0" tIns="0" rIns="0" bIns="0" rtlCol="0"/>
            <a:lstStyle/>
            <a:p>
              <a:endParaRPr/>
            </a:p>
          </p:txBody>
        </p:sp>
        <p:sp>
          <p:nvSpPr>
            <p:cNvPr id="31" name="object 31"/>
            <p:cNvSpPr/>
            <p:nvPr/>
          </p:nvSpPr>
          <p:spPr>
            <a:xfrm>
              <a:off x="3825874" y="2876549"/>
              <a:ext cx="5139055" cy="1139825"/>
            </a:xfrm>
            <a:custGeom>
              <a:avLst/>
              <a:gdLst/>
              <a:ahLst/>
              <a:cxnLst/>
              <a:rect l="l" t="t" r="r" b="b"/>
              <a:pathLst>
                <a:path w="5139055" h="1139825">
                  <a:moveTo>
                    <a:pt x="1755775" y="120269"/>
                  </a:moveTo>
                  <a:lnTo>
                    <a:pt x="1765226" y="73455"/>
                  </a:lnTo>
                  <a:lnTo>
                    <a:pt x="1791001" y="35226"/>
                  </a:lnTo>
                  <a:lnTo>
                    <a:pt x="1829230" y="9451"/>
                  </a:lnTo>
                  <a:lnTo>
                    <a:pt x="1876044" y="0"/>
                  </a:lnTo>
                  <a:lnTo>
                    <a:pt x="2319654" y="0"/>
                  </a:lnTo>
                  <a:lnTo>
                    <a:pt x="3165475" y="0"/>
                  </a:lnTo>
                  <a:lnTo>
                    <a:pt x="5018785" y="0"/>
                  </a:lnTo>
                  <a:lnTo>
                    <a:pt x="5065599" y="9451"/>
                  </a:lnTo>
                  <a:lnTo>
                    <a:pt x="5103828" y="35226"/>
                  </a:lnTo>
                  <a:lnTo>
                    <a:pt x="5129603" y="73455"/>
                  </a:lnTo>
                  <a:lnTo>
                    <a:pt x="5139055" y="120269"/>
                  </a:lnTo>
                  <a:lnTo>
                    <a:pt x="5139055" y="420750"/>
                  </a:lnTo>
                  <a:lnTo>
                    <a:pt x="5139055" y="601090"/>
                  </a:lnTo>
                  <a:lnTo>
                    <a:pt x="5129603" y="647904"/>
                  </a:lnTo>
                  <a:lnTo>
                    <a:pt x="5103828" y="686133"/>
                  </a:lnTo>
                  <a:lnTo>
                    <a:pt x="5065599" y="711908"/>
                  </a:lnTo>
                  <a:lnTo>
                    <a:pt x="5018785" y="721360"/>
                  </a:lnTo>
                  <a:lnTo>
                    <a:pt x="3165475" y="721360"/>
                  </a:lnTo>
                  <a:lnTo>
                    <a:pt x="0" y="1139698"/>
                  </a:lnTo>
                  <a:lnTo>
                    <a:pt x="2319654" y="721360"/>
                  </a:lnTo>
                  <a:lnTo>
                    <a:pt x="1876044" y="721360"/>
                  </a:lnTo>
                  <a:lnTo>
                    <a:pt x="1829230" y="711908"/>
                  </a:lnTo>
                  <a:lnTo>
                    <a:pt x="1791001" y="686133"/>
                  </a:lnTo>
                  <a:lnTo>
                    <a:pt x="1765226" y="647904"/>
                  </a:lnTo>
                  <a:lnTo>
                    <a:pt x="1755775" y="601090"/>
                  </a:lnTo>
                  <a:lnTo>
                    <a:pt x="1755775" y="420750"/>
                  </a:lnTo>
                  <a:lnTo>
                    <a:pt x="1755775" y="120269"/>
                  </a:lnTo>
                  <a:close/>
                </a:path>
              </a:pathLst>
            </a:custGeom>
            <a:ln w="27940">
              <a:solidFill>
                <a:srgbClr val="808080"/>
              </a:solidFill>
            </a:ln>
          </p:spPr>
          <p:txBody>
            <a:bodyPr wrap="square" lIns="0" tIns="0" rIns="0" bIns="0" rtlCol="0"/>
            <a:lstStyle/>
            <a:p>
              <a:endParaRPr/>
            </a:p>
          </p:txBody>
        </p:sp>
      </p:grpSp>
      <p:sp>
        <p:nvSpPr>
          <p:cNvPr id="32" name="object 32"/>
          <p:cNvSpPr txBox="1"/>
          <p:nvPr/>
        </p:nvSpPr>
        <p:spPr>
          <a:xfrm>
            <a:off x="5695569" y="2939415"/>
            <a:ext cx="2996565" cy="513080"/>
          </a:xfrm>
          <a:prstGeom prst="rect">
            <a:avLst/>
          </a:prstGeom>
        </p:spPr>
        <p:txBody>
          <a:bodyPr vert="horz" wrap="square" lIns="0" tIns="12700" rIns="0" bIns="0" rtlCol="0">
            <a:spAutoFit/>
          </a:bodyPr>
          <a:lstStyle/>
          <a:p>
            <a:pPr marL="12700" marR="5080">
              <a:lnSpc>
                <a:spcPct val="100000"/>
              </a:lnSpc>
              <a:spcBef>
                <a:spcPts val="100"/>
              </a:spcBef>
            </a:pPr>
            <a:r>
              <a:rPr sz="1600" b="1" spc="-15" dirty="0">
                <a:latin typeface="Arial"/>
                <a:cs typeface="Arial"/>
              </a:rPr>
              <a:t>Hypervisor </a:t>
            </a:r>
            <a:r>
              <a:rPr sz="1600" b="1" spc="-5" dirty="0">
                <a:latin typeface="Arial"/>
                <a:cs typeface="Arial"/>
              </a:rPr>
              <a:t>must protect VMs</a:t>
            </a:r>
            <a:r>
              <a:rPr sz="1600" b="1" spc="-5" dirty="0" smtClean="0">
                <a:latin typeface="Arial"/>
                <a:cs typeface="Arial"/>
              </a:rPr>
              <a:t>’</a:t>
            </a:r>
            <a:r>
              <a:rPr lang="tr-TR" sz="1600" b="1" spc="-5" dirty="0" smtClean="0">
                <a:latin typeface="Arial"/>
                <a:cs typeface="Arial"/>
              </a:rPr>
              <a:t> </a:t>
            </a:r>
            <a:r>
              <a:rPr sz="1600" b="1" spc="-5" dirty="0" smtClean="0">
                <a:latin typeface="Arial"/>
                <a:cs typeface="Arial"/>
              </a:rPr>
              <a:t>memory </a:t>
            </a:r>
            <a:r>
              <a:rPr sz="1600" b="1" spc="-10" dirty="0">
                <a:latin typeface="Arial"/>
                <a:cs typeface="Arial"/>
              </a:rPr>
              <a:t>areas </a:t>
            </a:r>
            <a:r>
              <a:rPr sz="1600" b="1" dirty="0">
                <a:latin typeface="Arial"/>
                <a:cs typeface="Arial"/>
              </a:rPr>
              <a:t>from </a:t>
            </a:r>
            <a:r>
              <a:rPr sz="1600" b="1" spc="-10" dirty="0">
                <a:latin typeface="Arial"/>
                <a:cs typeface="Arial"/>
              </a:rPr>
              <a:t>each</a:t>
            </a:r>
            <a:r>
              <a:rPr sz="1600" b="1" spc="40" dirty="0">
                <a:latin typeface="Arial"/>
                <a:cs typeface="Arial"/>
              </a:rPr>
              <a:t> </a:t>
            </a:r>
            <a:r>
              <a:rPr sz="1600" b="1" spc="-5" dirty="0">
                <a:latin typeface="Arial"/>
                <a:cs typeface="Arial"/>
              </a:rPr>
              <a:t>other</a:t>
            </a:r>
            <a:endParaRPr sz="1600" dirty="0">
              <a:latin typeface="Arial"/>
              <a:cs typeface="Arial"/>
            </a:endParaRPr>
          </a:p>
        </p:txBody>
      </p:sp>
      <p:grpSp>
        <p:nvGrpSpPr>
          <p:cNvPr id="33" name="object 33"/>
          <p:cNvGrpSpPr/>
          <p:nvPr/>
        </p:nvGrpSpPr>
        <p:grpSpPr>
          <a:xfrm>
            <a:off x="3817620" y="4273677"/>
            <a:ext cx="5161280" cy="1477010"/>
            <a:chOff x="3817620" y="4273677"/>
            <a:chExt cx="5161280" cy="1477010"/>
          </a:xfrm>
        </p:grpSpPr>
        <p:sp>
          <p:nvSpPr>
            <p:cNvPr id="34" name="object 34"/>
            <p:cNvSpPr/>
            <p:nvPr/>
          </p:nvSpPr>
          <p:spPr>
            <a:xfrm>
              <a:off x="3831590" y="4287647"/>
              <a:ext cx="5133340" cy="1449070"/>
            </a:xfrm>
            <a:custGeom>
              <a:avLst/>
              <a:gdLst/>
              <a:ahLst/>
              <a:cxnLst/>
              <a:rect l="l" t="t" r="r" b="b"/>
              <a:pathLst>
                <a:path w="5133340" h="1449070">
                  <a:moveTo>
                    <a:pt x="5007610" y="694563"/>
                  </a:moveTo>
                  <a:lnTo>
                    <a:pt x="1804670" y="694563"/>
                  </a:lnTo>
                  <a:lnTo>
                    <a:pt x="1755717" y="704439"/>
                  </a:lnTo>
                  <a:lnTo>
                    <a:pt x="1715754" y="731377"/>
                  </a:lnTo>
                  <a:lnTo>
                    <a:pt x="1688816" y="771340"/>
                  </a:lnTo>
                  <a:lnTo>
                    <a:pt x="1678939" y="820292"/>
                  </a:lnTo>
                  <a:lnTo>
                    <a:pt x="1678939" y="1323212"/>
                  </a:lnTo>
                  <a:lnTo>
                    <a:pt x="1688816" y="1372154"/>
                  </a:lnTo>
                  <a:lnTo>
                    <a:pt x="1715754" y="1412119"/>
                  </a:lnTo>
                  <a:lnTo>
                    <a:pt x="1755717" y="1439063"/>
                  </a:lnTo>
                  <a:lnTo>
                    <a:pt x="1804670" y="1448942"/>
                  </a:lnTo>
                  <a:lnTo>
                    <a:pt x="5007610" y="1448942"/>
                  </a:lnTo>
                  <a:lnTo>
                    <a:pt x="5056562" y="1439063"/>
                  </a:lnTo>
                  <a:lnTo>
                    <a:pt x="5096525" y="1412119"/>
                  </a:lnTo>
                  <a:lnTo>
                    <a:pt x="5123463" y="1372154"/>
                  </a:lnTo>
                  <a:lnTo>
                    <a:pt x="5133340" y="1323212"/>
                  </a:lnTo>
                  <a:lnTo>
                    <a:pt x="5133340" y="820292"/>
                  </a:lnTo>
                  <a:lnTo>
                    <a:pt x="5123463" y="771340"/>
                  </a:lnTo>
                  <a:lnTo>
                    <a:pt x="5096525" y="731377"/>
                  </a:lnTo>
                  <a:lnTo>
                    <a:pt x="5056562" y="704439"/>
                  </a:lnTo>
                  <a:lnTo>
                    <a:pt x="5007610" y="694563"/>
                  </a:lnTo>
                  <a:close/>
                </a:path>
                <a:path w="5133340" h="1449070">
                  <a:moveTo>
                    <a:pt x="0" y="0"/>
                  </a:moveTo>
                  <a:lnTo>
                    <a:pt x="2254631" y="694563"/>
                  </a:lnTo>
                  <a:lnTo>
                    <a:pt x="3118231" y="694563"/>
                  </a:lnTo>
                  <a:lnTo>
                    <a:pt x="0" y="0"/>
                  </a:lnTo>
                  <a:close/>
                </a:path>
              </a:pathLst>
            </a:custGeom>
            <a:solidFill>
              <a:srgbClr val="FFFFFF"/>
            </a:solidFill>
          </p:spPr>
          <p:txBody>
            <a:bodyPr wrap="square" lIns="0" tIns="0" rIns="0" bIns="0" rtlCol="0"/>
            <a:lstStyle/>
            <a:p>
              <a:endParaRPr/>
            </a:p>
          </p:txBody>
        </p:sp>
        <p:sp>
          <p:nvSpPr>
            <p:cNvPr id="35" name="object 35"/>
            <p:cNvSpPr/>
            <p:nvPr/>
          </p:nvSpPr>
          <p:spPr>
            <a:xfrm>
              <a:off x="3831590" y="4287647"/>
              <a:ext cx="5133340" cy="1449070"/>
            </a:xfrm>
            <a:custGeom>
              <a:avLst/>
              <a:gdLst/>
              <a:ahLst/>
              <a:cxnLst/>
              <a:rect l="l" t="t" r="r" b="b"/>
              <a:pathLst>
                <a:path w="5133340" h="1449070">
                  <a:moveTo>
                    <a:pt x="1678939" y="820292"/>
                  </a:moveTo>
                  <a:lnTo>
                    <a:pt x="1688816" y="771340"/>
                  </a:lnTo>
                  <a:lnTo>
                    <a:pt x="1715754" y="731377"/>
                  </a:lnTo>
                  <a:lnTo>
                    <a:pt x="1755717" y="704439"/>
                  </a:lnTo>
                  <a:lnTo>
                    <a:pt x="1804670" y="694563"/>
                  </a:lnTo>
                  <a:lnTo>
                    <a:pt x="2254631" y="694563"/>
                  </a:lnTo>
                  <a:lnTo>
                    <a:pt x="0" y="0"/>
                  </a:lnTo>
                  <a:lnTo>
                    <a:pt x="3118231" y="694563"/>
                  </a:lnTo>
                  <a:lnTo>
                    <a:pt x="5007610" y="694563"/>
                  </a:lnTo>
                  <a:lnTo>
                    <a:pt x="5056562" y="704439"/>
                  </a:lnTo>
                  <a:lnTo>
                    <a:pt x="5096525" y="731377"/>
                  </a:lnTo>
                  <a:lnTo>
                    <a:pt x="5123463" y="771340"/>
                  </a:lnTo>
                  <a:lnTo>
                    <a:pt x="5133340" y="820292"/>
                  </a:lnTo>
                  <a:lnTo>
                    <a:pt x="5133340" y="1008887"/>
                  </a:lnTo>
                  <a:lnTo>
                    <a:pt x="5133340" y="1323212"/>
                  </a:lnTo>
                  <a:lnTo>
                    <a:pt x="5123463" y="1372154"/>
                  </a:lnTo>
                  <a:lnTo>
                    <a:pt x="5096525" y="1412119"/>
                  </a:lnTo>
                  <a:lnTo>
                    <a:pt x="5056562" y="1439063"/>
                  </a:lnTo>
                  <a:lnTo>
                    <a:pt x="5007610" y="1448942"/>
                  </a:lnTo>
                  <a:lnTo>
                    <a:pt x="3118231" y="1448942"/>
                  </a:lnTo>
                  <a:lnTo>
                    <a:pt x="2254631" y="1448942"/>
                  </a:lnTo>
                  <a:lnTo>
                    <a:pt x="1804670" y="1448942"/>
                  </a:lnTo>
                  <a:lnTo>
                    <a:pt x="1755717" y="1439063"/>
                  </a:lnTo>
                  <a:lnTo>
                    <a:pt x="1715754" y="1412119"/>
                  </a:lnTo>
                  <a:lnTo>
                    <a:pt x="1688816" y="1372154"/>
                  </a:lnTo>
                  <a:lnTo>
                    <a:pt x="1678939" y="1323212"/>
                  </a:lnTo>
                  <a:lnTo>
                    <a:pt x="1678939" y="1008887"/>
                  </a:lnTo>
                  <a:lnTo>
                    <a:pt x="1678939" y="820292"/>
                  </a:lnTo>
                  <a:close/>
                </a:path>
              </a:pathLst>
            </a:custGeom>
            <a:ln w="27940">
              <a:solidFill>
                <a:srgbClr val="808080"/>
              </a:solidFill>
            </a:ln>
          </p:spPr>
          <p:txBody>
            <a:bodyPr wrap="square" lIns="0" tIns="0" rIns="0" bIns="0" rtlCol="0"/>
            <a:lstStyle/>
            <a:p>
              <a:endParaRPr/>
            </a:p>
          </p:txBody>
        </p:sp>
      </p:grpSp>
      <p:sp>
        <p:nvSpPr>
          <p:cNvPr id="36" name="object 36"/>
          <p:cNvSpPr txBox="1"/>
          <p:nvPr/>
        </p:nvSpPr>
        <p:spPr>
          <a:xfrm>
            <a:off x="5625846" y="5098415"/>
            <a:ext cx="3081020" cy="513080"/>
          </a:xfrm>
          <a:prstGeom prst="rect">
            <a:avLst/>
          </a:prstGeom>
        </p:spPr>
        <p:txBody>
          <a:bodyPr vert="horz" wrap="square" lIns="0" tIns="12700" rIns="0" bIns="0" rtlCol="0">
            <a:spAutoFit/>
          </a:bodyPr>
          <a:lstStyle/>
          <a:p>
            <a:pPr marL="12700" marR="5080">
              <a:lnSpc>
                <a:spcPct val="100000"/>
              </a:lnSpc>
              <a:spcBef>
                <a:spcPts val="100"/>
              </a:spcBef>
            </a:pPr>
            <a:r>
              <a:rPr sz="1600" b="1" spc="-15" dirty="0">
                <a:latin typeface="Arial"/>
                <a:cs typeface="Arial"/>
              </a:rPr>
              <a:t>Hypervisor </a:t>
            </a:r>
            <a:r>
              <a:rPr sz="1600" b="1" spc="-5" dirty="0">
                <a:latin typeface="Arial"/>
                <a:cs typeface="Arial"/>
              </a:rPr>
              <a:t>must present </a:t>
            </a:r>
            <a:r>
              <a:rPr sz="1600" b="1" spc="-10" dirty="0" smtClean="0">
                <a:latin typeface="Arial"/>
                <a:cs typeface="Arial"/>
              </a:rPr>
              <a:t>virtual</a:t>
            </a:r>
            <a:r>
              <a:rPr lang="tr-TR" sz="1600" b="1" spc="-10" dirty="0" smtClean="0">
                <a:latin typeface="Arial"/>
                <a:cs typeface="Arial"/>
              </a:rPr>
              <a:t> </a:t>
            </a:r>
            <a:r>
              <a:rPr sz="1600" b="1" dirty="0" smtClean="0">
                <a:latin typeface="Arial"/>
                <a:cs typeface="Arial"/>
              </a:rPr>
              <a:t>hardware </a:t>
            </a:r>
            <a:r>
              <a:rPr sz="1600" b="1" spc="-5" dirty="0">
                <a:latin typeface="Arial"/>
                <a:cs typeface="Arial"/>
              </a:rPr>
              <a:t>interface </a:t>
            </a:r>
            <a:r>
              <a:rPr sz="1600" b="1" dirty="0">
                <a:latin typeface="Arial"/>
                <a:cs typeface="Arial"/>
              </a:rPr>
              <a:t>to</a:t>
            </a:r>
            <a:r>
              <a:rPr sz="1600" b="1" spc="5" dirty="0">
                <a:latin typeface="Arial"/>
                <a:cs typeface="Arial"/>
              </a:rPr>
              <a:t> </a:t>
            </a:r>
            <a:r>
              <a:rPr sz="1600" b="1" spc="-5" dirty="0">
                <a:latin typeface="Arial"/>
                <a:cs typeface="Arial"/>
              </a:rPr>
              <a:t>VMs</a:t>
            </a:r>
            <a:endParaRPr sz="1600" dirty="0">
              <a:latin typeface="Arial"/>
              <a:cs typeface="Arial"/>
            </a:endParaRPr>
          </a:p>
        </p:txBody>
      </p:sp>
      <p:sp>
        <p:nvSpPr>
          <p:cNvPr id="37" name="object 37"/>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38" name="object 38"/>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39" name="object 39"/>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35</a:t>
            </a:fld>
            <a:endParaRPr spc="-5"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30517" y="5026704"/>
            <a:ext cx="6348095" cy="986790"/>
          </a:xfrm>
          <a:prstGeom prst="rect">
            <a:avLst/>
          </a:prstGeom>
        </p:spPr>
        <p:txBody>
          <a:bodyPr vert="horz" wrap="square" lIns="0" tIns="28575" rIns="0" bIns="0" rtlCol="0">
            <a:spAutoFit/>
          </a:bodyPr>
          <a:lstStyle/>
          <a:p>
            <a:pPr marL="238760" indent="-226060">
              <a:lnSpc>
                <a:spcPct val="100000"/>
              </a:lnSpc>
              <a:spcBef>
                <a:spcPts val="225"/>
              </a:spcBef>
              <a:buChar char="•"/>
              <a:tabLst>
                <a:tab pos="238125" algn="l"/>
                <a:tab pos="238760" algn="l"/>
              </a:tabLst>
            </a:pPr>
            <a:r>
              <a:rPr sz="2000" dirty="0">
                <a:latin typeface="Arial"/>
                <a:cs typeface="Arial"/>
              </a:rPr>
              <a:t>Guest OS VMs are less </a:t>
            </a:r>
            <a:r>
              <a:rPr sz="2000" spc="-5" dirty="0">
                <a:latin typeface="Arial"/>
                <a:cs typeface="Arial"/>
              </a:rPr>
              <a:t>privileged </a:t>
            </a:r>
            <a:r>
              <a:rPr sz="2000" dirty="0">
                <a:latin typeface="Arial"/>
                <a:cs typeface="Arial"/>
              </a:rPr>
              <a:t>than the</a:t>
            </a:r>
            <a:r>
              <a:rPr sz="2000" spc="-80" dirty="0">
                <a:latin typeface="Arial"/>
                <a:cs typeface="Arial"/>
              </a:rPr>
              <a:t> </a:t>
            </a:r>
            <a:r>
              <a:rPr sz="2000" spc="-15" dirty="0">
                <a:latin typeface="Arial"/>
                <a:cs typeface="Arial"/>
              </a:rPr>
              <a:t>hypervisor.</a:t>
            </a:r>
            <a:endParaRPr sz="2000">
              <a:latin typeface="Arial"/>
              <a:cs typeface="Arial"/>
            </a:endParaRPr>
          </a:p>
          <a:p>
            <a:pPr marL="238760" indent="-226060">
              <a:lnSpc>
                <a:spcPct val="100000"/>
              </a:lnSpc>
              <a:spcBef>
                <a:spcPts val="120"/>
              </a:spcBef>
              <a:buChar char="•"/>
              <a:tabLst>
                <a:tab pos="238125" algn="l"/>
                <a:tab pos="238760" algn="l"/>
              </a:tabLst>
            </a:pPr>
            <a:r>
              <a:rPr sz="2000" spc="-5" dirty="0">
                <a:latin typeface="Arial"/>
                <a:cs typeface="Arial"/>
              </a:rPr>
              <a:t>Hypervisor is well </a:t>
            </a:r>
            <a:r>
              <a:rPr sz="2000" dirty="0">
                <a:latin typeface="Arial"/>
                <a:cs typeface="Arial"/>
              </a:rPr>
              <a:t>protected </a:t>
            </a:r>
            <a:r>
              <a:rPr sz="2000" spc="5" dirty="0">
                <a:latin typeface="Arial"/>
                <a:cs typeface="Arial"/>
              </a:rPr>
              <a:t>from </a:t>
            </a:r>
            <a:r>
              <a:rPr sz="2000" dirty="0">
                <a:latin typeface="Arial"/>
                <a:cs typeface="Arial"/>
              </a:rPr>
              <a:t>the</a:t>
            </a:r>
            <a:r>
              <a:rPr sz="2000" spc="-70" dirty="0">
                <a:latin typeface="Arial"/>
                <a:cs typeface="Arial"/>
              </a:rPr>
              <a:t> </a:t>
            </a:r>
            <a:r>
              <a:rPr sz="2000" dirty="0">
                <a:latin typeface="Arial"/>
                <a:cs typeface="Arial"/>
              </a:rPr>
              <a:t>VMs.</a:t>
            </a:r>
            <a:endParaRPr sz="2000">
              <a:latin typeface="Arial"/>
              <a:cs typeface="Arial"/>
            </a:endParaRPr>
          </a:p>
          <a:p>
            <a:pPr marL="238760" indent="-226060">
              <a:lnSpc>
                <a:spcPct val="100000"/>
              </a:lnSpc>
              <a:spcBef>
                <a:spcPts val="120"/>
              </a:spcBef>
              <a:buChar char="•"/>
              <a:tabLst>
                <a:tab pos="238125" algn="l"/>
                <a:tab pos="238760" algn="l"/>
              </a:tabLst>
            </a:pPr>
            <a:r>
              <a:rPr sz="2000" spc="5" dirty="0">
                <a:latin typeface="Arial"/>
                <a:cs typeface="Arial"/>
              </a:rPr>
              <a:t>Good </a:t>
            </a:r>
            <a:r>
              <a:rPr sz="2000" dirty="0">
                <a:latin typeface="Arial"/>
                <a:cs typeface="Arial"/>
              </a:rPr>
              <a:t>performance and good security</a:t>
            </a:r>
            <a:r>
              <a:rPr sz="2000" spc="-165" dirty="0">
                <a:latin typeface="Arial"/>
                <a:cs typeface="Arial"/>
              </a:rPr>
              <a:t> </a:t>
            </a:r>
            <a:r>
              <a:rPr sz="2000" dirty="0">
                <a:latin typeface="Arial"/>
                <a:cs typeface="Arial"/>
              </a:rPr>
              <a:t>!</a:t>
            </a:r>
            <a:endParaRPr sz="2000">
              <a:latin typeface="Arial"/>
              <a:cs typeface="Arial"/>
            </a:endParaRPr>
          </a:p>
        </p:txBody>
      </p:sp>
      <p:sp>
        <p:nvSpPr>
          <p:cNvPr id="3" name="object 3"/>
          <p:cNvSpPr txBox="1">
            <a:spLocks noGrp="1"/>
          </p:cNvSpPr>
          <p:nvPr>
            <p:ph type="title"/>
          </p:nvPr>
        </p:nvSpPr>
        <p:spPr>
          <a:xfrm>
            <a:off x="316547" y="155321"/>
            <a:ext cx="7026909" cy="513080"/>
          </a:xfrm>
          <a:prstGeom prst="rect">
            <a:avLst/>
          </a:prstGeom>
        </p:spPr>
        <p:txBody>
          <a:bodyPr vert="horz" wrap="square" lIns="0" tIns="12700" rIns="0" bIns="0" rtlCol="0">
            <a:spAutoFit/>
          </a:bodyPr>
          <a:lstStyle/>
          <a:p>
            <a:pPr marL="12700">
              <a:lnSpc>
                <a:spcPct val="100000"/>
              </a:lnSpc>
              <a:spcBef>
                <a:spcPts val="100"/>
              </a:spcBef>
            </a:pPr>
            <a:r>
              <a:rPr sz="3200" spc="-45" dirty="0"/>
              <a:t>Type </a:t>
            </a:r>
            <a:r>
              <a:rPr sz="3200" spc="-5" dirty="0"/>
              <a:t>1 </a:t>
            </a:r>
            <a:r>
              <a:rPr sz="3200" dirty="0"/>
              <a:t>VM </a:t>
            </a:r>
            <a:r>
              <a:rPr sz="3200" spc="-5" dirty="0"/>
              <a:t>Architecture </a:t>
            </a:r>
            <a:r>
              <a:rPr sz="3200" dirty="0"/>
              <a:t>Ring</a:t>
            </a:r>
            <a:r>
              <a:rPr sz="3200" spc="-365" dirty="0"/>
              <a:t> </a:t>
            </a:r>
            <a:r>
              <a:rPr sz="3200" dirty="0"/>
              <a:t>Allocation</a:t>
            </a:r>
            <a:endParaRPr sz="3200"/>
          </a:p>
        </p:txBody>
      </p:sp>
      <p:sp>
        <p:nvSpPr>
          <p:cNvPr id="4" name="object 4"/>
          <p:cNvSpPr txBox="1"/>
          <p:nvPr/>
        </p:nvSpPr>
        <p:spPr>
          <a:xfrm>
            <a:off x="337502" y="1404365"/>
            <a:ext cx="909319"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a:cs typeface="Arial"/>
              </a:rPr>
              <a:t>Ring</a:t>
            </a:r>
            <a:r>
              <a:rPr sz="2400" spc="-75" dirty="0">
                <a:latin typeface="Arial"/>
                <a:cs typeface="Arial"/>
              </a:rPr>
              <a:t> </a:t>
            </a:r>
            <a:r>
              <a:rPr sz="2400" spc="-5" dirty="0">
                <a:latin typeface="Arial"/>
                <a:cs typeface="Arial"/>
              </a:rPr>
              <a:t>3</a:t>
            </a:r>
            <a:endParaRPr sz="2400">
              <a:latin typeface="Arial"/>
              <a:cs typeface="Arial"/>
            </a:endParaRPr>
          </a:p>
        </p:txBody>
      </p:sp>
      <p:sp>
        <p:nvSpPr>
          <p:cNvPr id="5" name="object 5"/>
          <p:cNvSpPr txBox="1"/>
          <p:nvPr/>
        </p:nvSpPr>
        <p:spPr>
          <a:xfrm>
            <a:off x="333057" y="2251709"/>
            <a:ext cx="909319"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a:cs typeface="Arial"/>
              </a:rPr>
              <a:t>Ring</a:t>
            </a:r>
            <a:r>
              <a:rPr sz="2400" spc="-70" dirty="0">
                <a:latin typeface="Arial"/>
                <a:cs typeface="Arial"/>
              </a:rPr>
              <a:t> </a:t>
            </a:r>
            <a:r>
              <a:rPr sz="2400" spc="-5" dirty="0">
                <a:latin typeface="Arial"/>
                <a:cs typeface="Arial"/>
              </a:rPr>
              <a:t>0</a:t>
            </a:r>
            <a:endParaRPr sz="2400">
              <a:latin typeface="Arial"/>
              <a:cs typeface="Arial"/>
            </a:endParaRPr>
          </a:p>
        </p:txBody>
      </p:sp>
      <p:sp>
        <p:nvSpPr>
          <p:cNvPr id="6" name="object 6"/>
          <p:cNvSpPr/>
          <p:nvPr/>
        </p:nvSpPr>
        <p:spPr>
          <a:xfrm>
            <a:off x="194310" y="1957070"/>
            <a:ext cx="5400675" cy="0"/>
          </a:xfrm>
          <a:custGeom>
            <a:avLst/>
            <a:gdLst/>
            <a:ahLst/>
            <a:cxnLst/>
            <a:rect l="l" t="t" r="r" b="b"/>
            <a:pathLst>
              <a:path w="5400675">
                <a:moveTo>
                  <a:pt x="0" y="0"/>
                </a:moveTo>
                <a:lnTo>
                  <a:pt x="5400675" y="0"/>
                </a:lnTo>
              </a:path>
            </a:pathLst>
          </a:custGeom>
          <a:ln w="27940">
            <a:solidFill>
              <a:srgbClr val="000000"/>
            </a:solidFill>
            <a:prstDash val="lgDash"/>
          </a:ln>
        </p:spPr>
        <p:txBody>
          <a:bodyPr wrap="square" lIns="0" tIns="0" rIns="0" bIns="0" rtlCol="0"/>
          <a:lstStyle/>
          <a:p>
            <a:endParaRPr/>
          </a:p>
        </p:txBody>
      </p:sp>
      <p:sp>
        <p:nvSpPr>
          <p:cNvPr id="7" name="object 7"/>
          <p:cNvSpPr/>
          <p:nvPr/>
        </p:nvSpPr>
        <p:spPr>
          <a:xfrm>
            <a:off x="196850" y="3763009"/>
            <a:ext cx="5399405" cy="0"/>
          </a:xfrm>
          <a:custGeom>
            <a:avLst/>
            <a:gdLst/>
            <a:ahLst/>
            <a:cxnLst/>
            <a:rect l="l" t="t" r="r" b="b"/>
            <a:pathLst>
              <a:path w="5399405">
                <a:moveTo>
                  <a:pt x="0" y="0"/>
                </a:moveTo>
                <a:lnTo>
                  <a:pt x="5399024" y="0"/>
                </a:lnTo>
              </a:path>
            </a:pathLst>
          </a:custGeom>
          <a:ln w="27940">
            <a:solidFill>
              <a:srgbClr val="000000"/>
            </a:solidFill>
            <a:prstDash val="lgDash"/>
          </a:ln>
        </p:spPr>
        <p:txBody>
          <a:bodyPr wrap="square" lIns="0" tIns="0" rIns="0" bIns="0" rtlCol="0"/>
          <a:lstStyle/>
          <a:p>
            <a:endParaRPr/>
          </a:p>
        </p:txBody>
      </p:sp>
      <p:sp>
        <p:nvSpPr>
          <p:cNvPr id="8" name="object 8"/>
          <p:cNvSpPr txBox="1"/>
          <p:nvPr/>
        </p:nvSpPr>
        <p:spPr>
          <a:xfrm>
            <a:off x="1539239" y="3959859"/>
            <a:ext cx="3924300" cy="393700"/>
          </a:xfrm>
          <a:prstGeom prst="rect">
            <a:avLst/>
          </a:prstGeom>
          <a:solidFill>
            <a:srgbClr val="A2A2DF"/>
          </a:solidFill>
          <a:ln w="25400">
            <a:solidFill>
              <a:srgbClr val="88A3A7"/>
            </a:solidFill>
          </a:ln>
        </p:spPr>
        <p:txBody>
          <a:bodyPr vert="horz" wrap="square" lIns="0" tIns="38735" rIns="0" bIns="0" rtlCol="0">
            <a:spAutoFit/>
          </a:bodyPr>
          <a:lstStyle/>
          <a:p>
            <a:pPr algn="ctr">
              <a:lnSpc>
                <a:spcPct val="100000"/>
              </a:lnSpc>
              <a:spcBef>
                <a:spcPts val="305"/>
              </a:spcBef>
            </a:pPr>
            <a:r>
              <a:rPr sz="2000" spc="-5" dirty="0">
                <a:latin typeface="Arial"/>
                <a:cs typeface="Arial"/>
              </a:rPr>
              <a:t>Hardware</a:t>
            </a:r>
            <a:endParaRPr sz="2000">
              <a:latin typeface="Arial"/>
              <a:cs typeface="Arial"/>
            </a:endParaRPr>
          </a:p>
        </p:txBody>
      </p:sp>
      <p:grpSp>
        <p:nvGrpSpPr>
          <p:cNvPr id="9" name="object 9"/>
          <p:cNvGrpSpPr/>
          <p:nvPr/>
        </p:nvGrpSpPr>
        <p:grpSpPr>
          <a:xfrm>
            <a:off x="1516380" y="3182620"/>
            <a:ext cx="3949700" cy="421640"/>
            <a:chOff x="1516380" y="3182620"/>
            <a:chExt cx="3949700" cy="421640"/>
          </a:xfrm>
        </p:grpSpPr>
        <p:sp>
          <p:nvSpPr>
            <p:cNvPr id="10" name="object 10"/>
            <p:cNvSpPr/>
            <p:nvPr/>
          </p:nvSpPr>
          <p:spPr>
            <a:xfrm>
              <a:off x="1529080" y="3195320"/>
              <a:ext cx="3924300" cy="396240"/>
            </a:xfrm>
            <a:custGeom>
              <a:avLst/>
              <a:gdLst/>
              <a:ahLst/>
              <a:cxnLst/>
              <a:rect l="l" t="t" r="r" b="b"/>
              <a:pathLst>
                <a:path w="3924300" h="396239">
                  <a:moveTo>
                    <a:pt x="3924300" y="0"/>
                  </a:moveTo>
                  <a:lnTo>
                    <a:pt x="0" y="0"/>
                  </a:lnTo>
                  <a:lnTo>
                    <a:pt x="0" y="396239"/>
                  </a:lnTo>
                  <a:lnTo>
                    <a:pt x="3924300" y="396239"/>
                  </a:lnTo>
                  <a:lnTo>
                    <a:pt x="3924300" y="0"/>
                  </a:lnTo>
                  <a:close/>
                </a:path>
              </a:pathLst>
            </a:custGeom>
            <a:solidFill>
              <a:srgbClr val="FFFF00"/>
            </a:solidFill>
          </p:spPr>
          <p:txBody>
            <a:bodyPr wrap="square" lIns="0" tIns="0" rIns="0" bIns="0" rtlCol="0"/>
            <a:lstStyle/>
            <a:p>
              <a:endParaRPr/>
            </a:p>
          </p:txBody>
        </p:sp>
        <p:sp>
          <p:nvSpPr>
            <p:cNvPr id="11" name="object 11"/>
            <p:cNvSpPr/>
            <p:nvPr/>
          </p:nvSpPr>
          <p:spPr>
            <a:xfrm>
              <a:off x="1529080" y="3195320"/>
              <a:ext cx="3924300" cy="396240"/>
            </a:xfrm>
            <a:custGeom>
              <a:avLst/>
              <a:gdLst/>
              <a:ahLst/>
              <a:cxnLst/>
              <a:rect l="l" t="t" r="r" b="b"/>
              <a:pathLst>
                <a:path w="3924300" h="396239">
                  <a:moveTo>
                    <a:pt x="0" y="396239"/>
                  </a:moveTo>
                  <a:lnTo>
                    <a:pt x="3924300" y="396239"/>
                  </a:lnTo>
                  <a:lnTo>
                    <a:pt x="3924300" y="0"/>
                  </a:lnTo>
                  <a:lnTo>
                    <a:pt x="0" y="0"/>
                  </a:lnTo>
                  <a:lnTo>
                    <a:pt x="0" y="396239"/>
                  </a:lnTo>
                  <a:close/>
                </a:path>
              </a:pathLst>
            </a:custGeom>
            <a:ln w="25400">
              <a:solidFill>
                <a:srgbClr val="88A3A7"/>
              </a:solidFill>
            </a:ln>
          </p:spPr>
          <p:txBody>
            <a:bodyPr wrap="square" lIns="0" tIns="0" rIns="0" bIns="0" rtlCol="0"/>
            <a:lstStyle/>
            <a:p>
              <a:endParaRPr/>
            </a:p>
          </p:txBody>
        </p:sp>
      </p:grpSp>
      <p:sp>
        <p:nvSpPr>
          <p:cNvPr id="12" name="object 12"/>
          <p:cNvSpPr txBox="1"/>
          <p:nvPr/>
        </p:nvSpPr>
        <p:spPr>
          <a:xfrm>
            <a:off x="2874010" y="3220656"/>
            <a:ext cx="1234440" cy="330835"/>
          </a:xfrm>
          <a:prstGeom prst="rect">
            <a:avLst/>
          </a:prstGeom>
        </p:spPr>
        <p:txBody>
          <a:bodyPr vert="horz" wrap="square" lIns="0" tIns="12700" rIns="0" bIns="0" rtlCol="0">
            <a:spAutoFit/>
          </a:bodyPr>
          <a:lstStyle/>
          <a:p>
            <a:pPr marL="12700">
              <a:lnSpc>
                <a:spcPct val="100000"/>
              </a:lnSpc>
              <a:spcBef>
                <a:spcPts val="100"/>
              </a:spcBef>
            </a:pPr>
            <a:r>
              <a:rPr sz="2000" spc="-10" dirty="0">
                <a:latin typeface="Arial"/>
                <a:cs typeface="Arial"/>
              </a:rPr>
              <a:t>Hypervisor</a:t>
            </a:r>
            <a:endParaRPr sz="2000">
              <a:latin typeface="Arial"/>
              <a:cs typeface="Arial"/>
            </a:endParaRPr>
          </a:p>
        </p:txBody>
      </p:sp>
      <p:sp>
        <p:nvSpPr>
          <p:cNvPr id="13" name="object 13"/>
          <p:cNvSpPr txBox="1"/>
          <p:nvPr/>
        </p:nvSpPr>
        <p:spPr>
          <a:xfrm>
            <a:off x="1539239" y="2118360"/>
            <a:ext cx="1871980" cy="718820"/>
          </a:xfrm>
          <a:prstGeom prst="rect">
            <a:avLst/>
          </a:prstGeom>
          <a:solidFill>
            <a:srgbClr val="FFC000"/>
          </a:solidFill>
          <a:ln w="25400">
            <a:solidFill>
              <a:srgbClr val="88A3A7"/>
            </a:solidFill>
          </a:ln>
        </p:spPr>
        <p:txBody>
          <a:bodyPr vert="horz" wrap="square" lIns="0" tIns="200025" rIns="0" bIns="0" rtlCol="0">
            <a:spAutoFit/>
          </a:bodyPr>
          <a:lstStyle/>
          <a:p>
            <a:pPr marL="152400">
              <a:lnSpc>
                <a:spcPct val="100000"/>
              </a:lnSpc>
              <a:spcBef>
                <a:spcPts val="1575"/>
              </a:spcBef>
            </a:pPr>
            <a:r>
              <a:rPr sz="2000" dirty="0">
                <a:latin typeface="Arial"/>
                <a:cs typeface="Arial"/>
              </a:rPr>
              <a:t>Guest OS</a:t>
            </a:r>
            <a:r>
              <a:rPr sz="2000" spc="-80" dirty="0">
                <a:latin typeface="Arial"/>
                <a:cs typeface="Arial"/>
              </a:rPr>
              <a:t> </a:t>
            </a:r>
            <a:r>
              <a:rPr sz="2000" dirty="0">
                <a:latin typeface="Arial"/>
                <a:cs typeface="Arial"/>
              </a:rPr>
              <a:t>VM</a:t>
            </a:r>
            <a:endParaRPr sz="2000">
              <a:latin typeface="Arial"/>
              <a:cs typeface="Arial"/>
            </a:endParaRPr>
          </a:p>
        </p:txBody>
      </p:sp>
      <p:sp>
        <p:nvSpPr>
          <p:cNvPr id="14" name="object 14"/>
          <p:cNvSpPr txBox="1"/>
          <p:nvPr/>
        </p:nvSpPr>
        <p:spPr>
          <a:xfrm>
            <a:off x="1539239" y="1404619"/>
            <a:ext cx="863600" cy="396240"/>
          </a:xfrm>
          <a:prstGeom prst="rect">
            <a:avLst/>
          </a:prstGeom>
          <a:solidFill>
            <a:srgbClr val="00FF99"/>
          </a:solidFill>
          <a:ln w="25400">
            <a:solidFill>
              <a:srgbClr val="88A3A7"/>
            </a:solidFill>
          </a:ln>
        </p:spPr>
        <p:txBody>
          <a:bodyPr vert="horz" wrap="square" lIns="0" tIns="38735" rIns="0" bIns="0" rtlCol="0">
            <a:spAutoFit/>
          </a:bodyPr>
          <a:lstStyle/>
          <a:p>
            <a:pPr marL="167005">
              <a:lnSpc>
                <a:spcPct val="100000"/>
              </a:lnSpc>
              <a:spcBef>
                <a:spcPts val="305"/>
              </a:spcBef>
            </a:pPr>
            <a:r>
              <a:rPr sz="2000" dirty="0">
                <a:latin typeface="Arial"/>
                <a:cs typeface="Arial"/>
              </a:rPr>
              <a:t>App.</a:t>
            </a:r>
            <a:endParaRPr sz="2000">
              <a:latin typeface="Arial"/>
              <a:cs typeface="Arial"/>
            </a:endParaRPr>
          </a:p>
        </p:txBody>
      </p:sp>
      <p:sp>
        <p:nvSpPr>
          <p:cNvPr id="15" name="object 15"/>
          <p:cNvSpPr/>
          <p:nvPr/>
        </p:nvSpPr>
        <p:spPr>
          <a:xfrm>
            <a:off x="3586479" y="2118360"/>
            <a:ext cx="1871980" cy="718820"/>
          </a:xfrm>
          <a:custGeom>
            <a:avLst/>
            <a:gdLst/>
            <a:ahLst/>
            <a:cxnLst/>
            <a:rect l="l" t="t" r="r" b="b"/>
            <a:pathLst>
              <a:path w="1871979" h="718819">
                <a:moveTo>
                  <a:pt x="1871979" y="0"/>
                </a:moveTo>
                <a:lnTo>
                  <a:pt x="0" y="0"/>
                </a:lnTo>
                <a:lnTo>
                  <a:pt x="0" y="718820"/>
                </a:lnTo>
                <a:lnTo>
                  <a:pt x="1871979" y="718820"/>
                </a:lnTo>
                <a:lnTo>
                  <a:pt x="1871979" y="0"/>
                </a:lnTo>
                <a:close/>
              </a:path>
            </a:pathLst>
          </a:custGeom>
          <a:solidFill>
            <a:srgbClr val="FFC000"/>
          </a:solidFill>
        </p:spPr>
        <p:txBody>
          <a:bodyPr wrap="square" lIns="0" tIns="0" rIns="0" bIns="0" rtlCol="0"/>
          <a:lstStyle/>
          <a:p>
            <a:endParaRPr/>
          </a:p>
        </p:txBody>
      </p:sp>
      <p:sp>
        <p:nvSpPr>
          <p:cNvPr id="16" name="object 16"/>
          <p:cNvSpPr txBox="1"/>
          <p:nvPr/>
        </p:nvSpPr>
        <p:spPr>
          <a:xfrm>
            <a:off x="3586479" y="2118360"/>
            <a:ext cx="1871980" cy="718820"/>
          </a:xfrm>
          <a:prstGeom prst="rect">
            <a:avLst/>
          </a:prstGeom>
          <a:ln w="25400">
            <a:solidFill>
              <a:srgbClr val="88A3A7"/>
            </a:solidFill>
          </a:ln>
        </p:spPr>
        <p:txBody>
          <a:bodyPr vert="horz" wrap="square" lIns="0" tIns="200025" rIns="0" bIns="0" rtlCol="0">
            <a:spAutoFit/>
          </a:bodyPr>
          <a:lstStyle/>
          <a:p>
            <a:pPr marL="153670">
              <a:lnSpc>
                <a:spcPct val="100000"/>
              </a:lnSpc>
              <a:spcBef>
                <a:spcPts val="1575"/>
              </a:spcBef>
            </a:pPr>
            <a:r>
              <a:rPr sz="2000" dirty="0">
                <a:latin typeface="Arial"/>
                <a:cs typeface="Arial"/>
              </a:rPr>
              <a:t>Guest OS</a:t>
            </a:r>
            <a:r>
              <a:rPr sz="2000" spc="-75" dirty="0">
                <a:latin typeface="Arial"/>
                <a:cs typeface="Arial"/>
              </a:rPr>
              <a:t> </a:t>
            </a:r>
            <a:r>
              <a:rPr sz="2000" dirty="0">
                <a:latin typeface="Arial"/>
                <a:cs typeface="Arial"/>
              </a:rPr>
              <a:t>VM</a:t>
            </a:r>
            <a:endParaRPr sz="2000">
              <a:latin typeface="Arial"/>
              <a:cs typeface="Arial"/>
            </a:endParaRPr>
          </a:p>
        </p:txBody>
      </p:sp>
      <p:sp>
        <p:nvSpPr>
          <p:cNvPr id="17" name="object 17"/>
          <p:cNvSpPr txBox="1"/>
          <p:nvPr/>
        </p:nvSpPr>
        <p:spPr>
          <a:xfrm>
            <a:off x="2534920" y="1399539"/>
            <a:ext cx="863600" cy="393700"/>
          </a:xfrm>
          <a:prstGeom prst="rect">
            <a:avLst/>
          </a:prstGeom>
          <a:solidFill>
            <a:srgbClr val="00FF99"/>
          </a:solidFill>
          <a:ln w="25400">
            <a:solidFill>
              <a:srgbClr val="88A3A7"/>
            </a:solidFill>
          </a:ln>
        </p:spPr>
        <p:txBody>
          <a:bodyPr vert="horz" wrap="square" lIns="0" tIns="37465" rIns="0" bIns="0" rtlCol="0">
            <a:spAutoFit/>
          </a:bodyPr>
          <a:lstStyle/>
          <a:p>
            <a:pPr marL="168275">
              <a:lnSpc>
                <a:spcPct val="100000"/>
              </a:lnSpc>
              <a:spcBef>
                <a:spcPts val="295"/>
              </a:spcBef>
            </a:pPr>
            <a:r>
              <a:rPr sz="2000" dirty="0">
                <a:latin typeface="Arial"/>
                <a:cs typeface="Arial"/>
              </a:rPr>
              <a:t>App.</a:t>
            </a:r>
            <a:endParaRPr sz="2000">
              <a:latin typeface="Arial"/>
              <a:cs typeface="Arial"/>
            </a:endParaRPr>
          </a:p>
        </p:txBody>
      </p:sp>
      <p:sp>
        <p:nvSpPr>
          <p:cNvPr id="18" name="object 18"/>
          <p:cNvSpPr txBox="1"/>
          <p:nvPr/>
        </p:nvSpPr>
        <p:spPr>
          <a:xfrm>
            <a:off x="3581400" y="1399539"/>
            <a:ext cx="863600" cy="393700"/>
          </a:xfrm>
          <a:prstGeom prst="rect">
            <a:avLst/>
          </a:prstGeom>
          <a:solidFill>
            <a:srgbClr val="00FF99"/>
          </a:solidFill>
          <a:ln w="25400">
            <a:solidFill>
              <a:srgbClr val="88A3A7"/>
            </a:solidFill>
          </a:ln>
        </p:spPr>
        <p:txBody>
          <a:bodyPr vert="horz" wrap="square" lIns="0" tIns="37465" rIns="0" bIns="0" rtlCol="0">
            <a:spAutoFit/>
          </a:bodyPr>
          <a:lstStyle/>
          <a:p>
            <a:pPr marL="168275">
              <a:lnSpc>
                <a:spcPct val="100000"/>
              </a:lnSpc>
              <a:spcBef>
                <a:spcPts val="295"/>
              </a:spcBef>
            </a:pPr>
            <a:r>
              <a:rPr sz="2000" dirty="0">
                <a:latin typeface="Arial"/>
                <a:cs typeface="Arial"/>
              </a:rPr>
              <a:t>App.</a:t>
            </a:r>
            <a:endParaRPr sz="2000">
              <a:latin typeface="Arial"/>
              <a:cs typeface="Arial"/>
            </a:endParaRPr>
          </a:p>
        </p:txBody>
      </p:sp>
      <p:sp>
        <p:nvSpPr>
          <p:cNvPr id="19" name="object 19"/>
          <p:cNvSpPr txBox="1"/>
          <p:nvPr/>
        </p:nvSpPr>
        <p:spPr>
          <a:xfrm>
            <a:off x="4577079" y="1394460"/>
            <a:ext cx="866140" cy="393700"/>
          </a:xfrm>
          <a:prstGeom prst="rect">
            <a:avLst/>
          </a:prstGeom>
          <a:solidFill>
            <a:srgbClr val="00FF99"/>
          </a:solidFill>
          <a:ln w="25400">
            <a:solidFill>
              <a:srgbClr val="88A3A7"/>
            </a:solidFill>
          </a:ln>
        </p:spPr>
        <p:txBody>
          <a:bodyPr vert="horz" wrap="square" lIns="0" tIns="37465" rIns="0" bIns="0" rtlCol="0">
            <a:spAutoFit/>
          </a:bodyPr>
          <a:lstStyle/>
          <a:p>
            <a:pPr marL="169545">
              <a:lnSpc>
                <a:spcPct val="100000"/>
              </a:lnSpc>
              <a:spcBef>
                <a:spcPts val="295"/>
              </a:spcBef>
            </a:pPr>
            <a:r>
              <a:rPr sz="2000" dirty="0">
                <a:latin typeface="Arial"/>
                <a:cs typeface="Arial"/>
              </a:rPr>
              <a:t>App.</a:t>
            </a:r>
            <a:endParaRPr sz="2000">
              <a:latin typeface="Arial"/>
              <a:cs typeface="Arial"/>
            </a:endParaRPr>
          </a:p>
        </p:txBody>
      </p:sp>
      <p:grpSp>
        <p:nvGrpSpPr>
          <p:cNvPr id="20" name="object 20"/>
          <p:cNvGrpSpPr/>
          <p:nvPr/>
        </p:nvGrpSpPr>
        <p:grpSpPr>
          <a:xfrm>
            <a:off x="189229" y="2969260"/>
            <a:ext cx="8563610" cy="568960"/>
            <a:chOff x="189229" y="2969260"/>
            <a:chExt cx="8563610" cy="568960"/>
          </a:xfrm>
        </p:grpSpPr>
        <p:sp>
          <p:nvSpPr>
            <p:cNvPr id="21" name="object 21"/>
            <p:cNvSpPr/>
            <p:nvPr/>
          </p:nvSpPr>
          <p:spPr>
            <a:xfrm>
              <a:off x="189229" y="3018790"/>
              <a:ext cx="5400675" cy="0"/>
            </a:xfrm>
            <a:custGeom>
              <a:avLst/>
              <a:gdLst/>
              <a:ahLst/>
              <a:cxnLst/>
              <a:rect l="l" t="t" r="r" b="b"/>
              <a:pathLst>
                <a:path w="5400675">
                  <a:moveTo>
                    <a:pt x="0" y="0"/>
                  </a:moveTo>
                  <a:lnTo>
                    <a:pt x="5400675" y="0"/>
                  </a:lnTo>
                </a:path>
              </a:pathLst>
            </a:custGeom>
            <a:ln w="27940">
              <a:solidFill>
                <a:srgbClr val="000000"/>
              </a:solidFill>
              <a:prstDash val="lgDash"/>
            </a:ln>
          </p:spPr>
          <p:txBody>
            <a:bodyPr wrap="square" lIns="0" tIns="0" rIns="0" bIns="0" rtlCol="0"/>
            <a:lstStyle/>
            <a:p>
              <a:endParaRPr/>
            </a:p>
          </p:txBody>
        </p:sp>
        <p:sp>
          <p:nvSpPr>
            <p:cNvPr id="22" name="object 22"/>
            <p:cNvSpPr/>
            <p:nvPr/>
          </p:nvSpPr>
          <p:spPr>
            <a:xfrm>
              <a:off x="5367020" y="2983230"/>
              <a:ext cx="3371850" cy="541020"/>
            </a:xfrm>
            <a:custGeom>
              <a:avLst/>
              <a:gdLst/>
              <a:ahLst/>
              <a:cxnLst/>
              <a:rect l="l" t="t" r="r" b="b"/>
              <a:pathLst>
                <a:path w="3371850" h="541020">
                  <a:moveTo>
                    <a:pt x="3371850" y="450850"/>
                  </a:moveTo>
                  <a:lnTo>
                    <a:pt x="636269" y="450850"/>
                  </a:lnTo>
                  <a:lnTo>
                    <a:pt x="643358" y="485941"/>
                  </a:lnTo>
                  <a:lnTo>
                    <a:pt x="662686" y="514603"/>
                  </a:lnTo>
                  <a:lnTo>
                    <a:pt x="691348" y="533931"/>
                  </a:lnTo>
                  <a:lnTo>
                    <a:pt x="726439" y="541020"/>
                  </a:lnTo>
                  <a:lnTo>
                    <a:pt x="3281679" y="541020"/>
                  </a:lnTo>
                  <a:lnTo>
                    <a:pt x="3316771" y="533931"/>
                  </a:lnTo>
                  <a:lnTo>
                    <a:pt x="3345433" y="514603"/>
                  </a:lnTo>
                  <a:lnTo>
                    <a:pt x="3364761" y="485941"/>
                  </a:lnTo>
                  <a:lnTo>
                    <a:pt x="3371850" y="450850"/>
                  </a:lnTo>
                  <a:close/>
                </a:path>
                <a:path w="3371850" h="541020">
                  <a:moveTo>
                    <a:pt x="3281679" y="0"/>
                  </a:moveTo>
                  <a:lnTo>
                    <a:pt x="726439" y="0"/>
                  </a:lnTo>
                  <a:lnTo>
                    <a:pt x="691348" y="7088"/>
                  </a:lnTo>
                  <a:lnTo>
                    <a:pt x="662686" y="26416"/>
                  </a:lnTo>
                  <a:lnTo>
                    <a:pt x="643358" y="55078"/>
                  </a:lnTo>
                  <a:lnTo>
                    <a:pt x="636269" y="90170"/>
                  </a:lnTo>
                  <a:lnTo>
                    <a:pt x="636269" y="315595"/>
                  </a:lnTo>
                  <a:lnTo>
                    <a:pt x="0" y="458724"/>
                  </a:lnTo>
                  <a:lnTo>
                    <a:pt x="636269" y="450850"/>
                  </a:lnTo>
                  <a:lnTo>
                    <a:pt x="3371850" y="450850"/>
                  </a:lnTo>
                  <a:lnTo>
                    <a:pt x="3371850" y="90170"/>
                  </a:lnTo>
                  <a:lnTo>
                    <a:pt x="3364761" y="55078"/>
                  </a:lnTo>
                  <a:lnTo>
                    <a:pt x="3345433" y="26416"/>
                  </a:lnTo>
                  <a:lnTo>
                    <a:pt x="3316771" y="7088"/>
                  </a:lnTo>
                  <a:lnTo>
                    <a:pt x="3281679" y="0"/>
                  </a:lnTo>
                  <a:close/>
                </a:path>
              </a:pathLst>
            </a:custGeom>
            <a:solidFill>
              <a:srgbClr val="FFFFFF"/>
            </a:solidFill>
          </p:spPr>
          <p:txBody>
            <a:bodyPr wrap="square" lIns="0" tIns="0" rIns="0" bIns="0" rtlCol="0"/>
            <a:lstStyle/>
            <a:p>
              <a:endParaRPr/>
            </a:p>
          </p:txBody>
        </p:sp>
        <p:sp>
          <p:nvSpPr>
            <p:cNvPr id="23" name="object 23"/>
            <p:cNvSpPr/>
            <p:nvPr/>
          </p:nvSpPr>
          <p:spPr>
            <a:xfrm>
              <a:off x="5367020" y="2983230"/>
              <a:ext cx="3371850" cy="541020"/>
            </a:xfrm>
            <a:custGeom>
              <a:avLst/>
              <a:gdLst/>
              <a:ahLst/>
              <a:cxnLst/>
              <a:rect l="l" t="t" r="r" b="b"/>
              <a:pathLst>
                <a:path w="3371850" h="541020">
                  <a:moveTo>
                    <a:pt x="636269" y="90170"/>
                  </a:moveTo>
                  <a:lnTo>
                    <a:pt x="643358" y="55078"/>
                  </a:lnTo>
                  <a:lnTo>
                    <a:pt x="662686" y="26416"/>
                  </a:lnTo>
                  <a:lnTo>
                    <a:pt x="691348" y="7088"/>
                  </a:lnTo>
                  <a:lnTo>
                    <a:pt x="726439" y="0"/>
                  </a:lnTo>
                  <a:lnTo>
                    <a:pt x="1092200" y="0"/>
                  </a:lnTo>
                  <a:lnTo>
                    <a:pt x="1776095" y="0"/>
                  </a:lnTo>
                  <a:lnTo>
                    <a:pt x="3281679" y="0"/>
                  </a:lnTo>
                  <a:lnTo>
                    <a:pt x="3316771" y="7088"/>
                  </a:lnTo>
                  <a:lnTo>
                    <a:pt x="3345433" y="26416"/>
                  </a:lnTo>
                  <a:lnTo>
                    <a:pt x="3364761" y="55078"/>
                  </a:lnTo>
                  <a:lnTo>
                    <a:pt x="3371850" y="90170"/>
                  </a:lnTo>
                  <a:lnTo>
                    <a:pt x="3371850" y="315595"/>
                  </a:lnTo>
                  <a:lnTo>
                    <a:pt x="3371850" y="450850"/>
                  </a:lnTo>
                  <a:lnTo>
                    <a:pt x="3364761" y="485941"/>
                  </a:lnTo>
                  <a:lnTo>
                    <a:pt x="3345433" y="514603"/>
                  </a:lnTo>
                  <a:lnTo>
                    <a:pt x="3316771" y="533931"/>
                  </a:lnTo>
                  <a:lnTo>
                    <a:pt x="3281679" y="541020"/>
                  </a:lnTo>
                  <a:lnTo>
                    <a:pt x="1776095" y="541020"/>
                  </a:lnTo>
                  <a:lnTo>
                    <a:pt x="1092200" y="541020"/>
                  </a:lnTo>
                  <a:lnTo>
                    <a:pt x="726439" y="541020"/>
                  </a:lnTo>
                  <a:lnTo>
                    <a:pt x="691348" y="533931"/>
                  </a:lnTo>
                  <a:lnTo>
                    <a:pt x="662686" y="514603"/>
                  </a:lnTo>
                  <a:lnTo>
                    <a:pt x="643358" y="485941"/>
                  </a:lnTo>
                  <a:lnTo>
                    <a:pt x="636269" y="450850"/>
                  </a:lnTo>
                  <a:lnTo>
                    <a:pt x="0" y="458724"/>
                  </a:lnTo>
                  <a:lnTo>
                    <a:pt x="636269" y="315595"/>
                  </a:lnTo>
                  <a:lnTo>
                    <a:pt x="636269" y="90170"/>
                  </a:lnTo>
                  <a:close/>
                </a:path>
              </a:pathLst>
            </a:custGeom>
            <a:ln w="27939">
              <a:solidFill>
                <a:srgbClr val="808080"/>
              </a:solidFill>
            </a:ln>
          </p:spPr>
          <p:txBody>
            <a:bodyPr wrap="square" lIns="0" tIns="0" rIns="0" bIns="0" rtlCol="0"/>
            <a:lstStyle/>
            <a:p>
              <a:endParaRPr/>
            </a:p>
          </p:txBody>
        </p:sp>
      </p:grpSp>
      <p:sp>
        <p:nvSpPr>
          <p:cNvPr id="24" name="object 24"/>
          <p:cNvSpPr txBox="1"/>
          <p:nvPr/>
        </p:nvSpPr>
        <p:spPr>
          <a:xfrm>
            <a:off x="326707" y="3169665"/>
            <a:ext cx="101028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a:cs typeface="Arial"/>
              </a:rPr>
              <a:t>Ring</a:t>
            </a:r>
            <a:r>
              <a:rPr sz="2400" spc="-70" dirty="0">
                <a:latin typeface="Arial"/>
                <a:cs typeface="Arial"/>
              </a:rPr>
              <a:t> </a:t>
            </a:r>
            <a:r>
              <a:rPr sz="2400" spc="-5" dirty="0">
                <a:latin typeface="Arial"/>
                <a:cs typeface="Arial"/>
              </a:rPr>
              <a:t>-1</a:t>
            </a:r>
            <a:endParaRPr sz="2400">
              <a:latin typeface="Arial"/>
              <a:cs typeface="Arial"/>
            </a:endParaRPr>
          </a:p>
        </p:txBody>
      </p:sp>
      <p:grpSp>
        <p:nvGrpSpPr>
          <p:cNvPr id="25" name="object 25"/>
          <p:cNvGrpSpPr/>
          <p:nvPr/>
        </p:nvGrpSpPr>
        <p:grpSpPr>
          <a:xfrm>
            <a:off x="5418835" y="2037079"/>
            <a:ext cx="3334385" cy="566420"/>
            <a:chOff x="5418835" y="2037079"/>
            <a:chExt cx="3334385" cy="566420"/>
          </a:xfrm>
        </p:grpSpPr>
        <p:sp>
          <p:nvSpPr>
            <p:cNvPr id="26" name="object 26"/>
            <p:cNvSpPr/>
            <p:nvPr/>
          </p:nvSpPr>
          <p:spPr>
            <a:xfrm>
              <a:off x="5432805" y="2051049"/>
              <a:ext cx="3306445" cy="538480"/>
            </a:xfrm>
            <a:custGeom>
              <a:avLst/>
              <a:gdLst/>
              <a:ahLst/>
              <a:cxnLst/>
              <a:rect l="l" t="t" r="r" b="b"/>
              <a:pathLst>
                <a:path w="3306445" h="538480">
                  <a:moveTo>
                    <a:pt x="3306064" y="448690"/>
                  </a:moveTo>
                  <a:lnTo>
                    <a:pt x="570484" y="448690"/>
                  </a:lnTo>
                  <a:lnTo>
                    <a:pt x="577530" y="483669"/>
                  </a:lnTo>
                  <a:lnTo>
                    <a:pt x="596757" y="512206"/>
                  </a:lnTo>
                  <a:lnTo>
                    <a:pt x="625294" y="531433"/>
                  </a:lnTo>
                  <a:lnTo>
                    <a:pt x="660273" y="538479"/>
                  </a:lnTo>
                  <a:lnTo>
                    <a:pt x="3216275" y="538479"/>
                  </a:lnTo>
                  <a:lnTo>
                    <a:pt x="3251253" y="531433"/>
                  </a:lnTo>
                  <a:lnTo>
                    <a:pt x="3279790" y="512206"/>
                  </a:lnTo>
                  <a:lnTo>
                    <a:pt x="3299017" y="483669"/>
                  </a:lnTo>
                  <a:lnTo>
                    <a:pt x="3306064" y="448690"/>
                  </a:lnTo>
                  <a:close/>
                </a:path>
                <a:path w="3306445" h="538480">
                  <a:moveTo>
                    <a:pt x="3216275" y="0"/>
                  </a:moveTo>
                  <a:lnTo>
                    <a:pt x="660273" y="0"/>
                  </a:lnTo>
                  <a:lnTo>
                    <a:pt x="625294" y="7046"/>
                  </a:lnTo>
                  <a:lnTo>
                    <a:pt x="596757" y="26273"/>
                  </a:lnTo>
                  <a:lnTo>
                    <a:pt x="577530" y="54810"/>
                  </a:lnTo>
                  <a:lnTo>
                    <a:pt x="570484" y="89788"/>
                  </a:lnTo>
                  <a:lnTo>
                    <a:pt x="570484" y="314071"/>
                  </a:lnTo>
                  <a:lnTo>
                    <a:pt x="0" y="535432"/>
                  </a:lnTo>
                  <a:lnTo>
                    <a:pt x="570484" y="448690"/>
                  </a:lnTo>
                  <a:lnTo>
                    <a:pt x="3306064" y="448690"/>
                  </a:lnTo>
                  <a:lnTo>
                    <a:pt x="3306064" y="89788"/>
                  </a:lnTo>
                  <a:lnTo>
                    <a:pt x="3299017" y="54810"/>
                  </a:lnTo>
                  <a:lnTo>
                    <a:pt x="3279790" y="26273"/>
                  </a:lnTo>
                  <a:lnTo>
                    <a:pt x="3251253" y="7046"/>
                  </a:lnTo>
                  <a:lnTo>
                    <a:pt x="3216275" y="0"/>
                  </a:lnTo>
                  <a:close/>
                </a:path>
              </a:pathLst>
            </a:custGeom>
            <a:solidFill>
              <a:srgbClr val="FFFFFF"/>
            </a:solidFill>
          </p:spPr>
          <p:txBody>
            <a:bodyPr wrap="square" lIns="0" tIns="0" rIns="0" bIns="0" rtlCol="0"/>
            <a:lstStyle/>
            <a:p>
              <a:endParaRPr/>
            </a:p>
          </p:txBody>
        </p:sp>
        <p:sp>
          <p:nvSpPr>
            <p:cNvPr id="27" name="object 27"/>
            <p:cNvSpPr/>
            <p:nvPr/>
          </p:nvSpPr>
          <p:spPr>
            <a:xfrm>
              <a:off x="5432805" y="2051049"/>
              <a:ext cx="3306445" cy="538480"/>
            </a:xfrm>
            <a:custGeom>
              <a:avLst/>
              <a:gdLst/>
              <a:ahLst/>
              <a:cxnLst/>
              <a:rect l="l" t="t" r="r" b="b"/>
              <a:pathLst>
                <a:path w="3306445" h="538480">
                  <a:moveTo>
                    <a:pt x="570484" y="89788"/>
                  </a:moveTo>
                  <a:lnTo>
                    <a:pt x="577530" y="54810"/>
                  </a:lnTo>
                  <a:lnTo>
                    <a:pt x="596757" y="26273"/>
                  </a:lnTo>
                  <a:lnTo>
                    <a:pt x="625294" y="7046"/>
                  </a:lnTo>
                  <a:lnTo>
                    <a:pt x="660273" y="0"/>
                  </a:lnTo>
                  <a:lnTo>
                    <a:pt x="1026414" y="0"/>
                  </a:lnTo>
                  <a:lnTo>
                    <a:pt x="1710309" y="0"/>
                  </a:lnTo>
                  <a:lnTo>
                    <a:pt x="3216275" y="0"/>
                  </a:lnTo>
                  <a:lnTo>
                    <a:pt x="3251253" y="7046"/>
                  </a:lnTo>
                  <a:lnTo>
                    <a:pt x="3279790" y="26273"/>
                  </a:lnTo>
                  <a:lnTo>
                    <a:pt x="3299017" y="54810"/>
                  </a:lnTo>
                  <a:lnTo>
                    <a:pt x="3306064" y="89788"/>
                  </a:lnTo>
                  <a:lnTo>
                    <a:pt x="3306064" y="314071"/>
                  </a:lnTo>
                  <a:lnTo>
                    <a:pt x="3306064" y="448690"/>
                  </a:lnTo>
                  <a:lnTo>
                    <a:pt x="3299017" y="483669"/>
                  </a:lnTo>
                  <a:lnTo>
                    <a:pt x="3279790" y="512206"/>
                  </a:lnTo>
                  <a:lnTo>
                    <a:pt x="3251253" y="531433"/>
                  </a:lnTo>
                  <a:lnTo>
                    <a:pt x="3216275" y="538479"/>
                  </a:lnTo>
                  <a:lnTo>
                    <a:pt x="1710309" y="538479"/>
                  </a:lnTo>
                  <a:lnTo>
                    <a:pt x="1026414" y="538479"/>
                  </a:lnTo>
                  <a:lnTo>
                    <a:pt x="660273" y="538479"/>
                  </a:lnTo>
                  <a:lnTo>
                    <a:pt x="625294" y="531433"/>
                  </a:lnTo>
                  <a:lnTo>
                    <a:pt x="596757" y="512206"/>
                  </a:lnTo>
                  <a:lnTo>
                    <a:pt x="577530" y="483669"/>
                  </a:lnTo>
                  <a:lnTo>
                    <a:pt x="570484" y="448690"/>
                  </a:lnTo>
                  <a:lnTo>
                    <a:pt x="0" y="535432"/>
                  </a:lnTo>
                  <a:lnTo>
                    <a:pt x="570484" y="314071"/>
                  </a:lnTo>
                  <a:lnTo>
                    <a:pt x="570484" y="89788"/>
                  </a:lnTo>
                  <a:close/>
                </a:path>
              </a:pathLst>
            </a:custGeom>
            <a:ln w="27940">
              <a:solidFill>
                <a:srgbClr val="808080"/>
              </a:solidFill>
            </a:ln>
          </p:spPr>
          <p:txBody>
            <a:bodyPr wrap="square" lIns="0" tIns="0" rIns="0" bIns="0" rtlCol="0"/>
            <a:lstStyle/>
            <a:p>
              <a:endParaRPr/>
            </a:p>
          </p:txBody>
        </p:sp>
      </p:grpSp>
      <p:sp>
        <p:nvSpPr>
          <p:cNvPr id="28" name="object 28"/>
          <p:cNvSpPr txBox="1"/>
          <p:nvPr/>
        </p:nvSpPr>
        <p:spPr>
          <a:xfrm>
            <a:off x="6109080" y="2180590"/>
            <a:ext cx="1809114" cy="269240"/>
          </a:xfrm>
          <a:prstGeom prst="rect">
            <a:avLst/>
          </a:prstGeom>
        </p:spPr>
        <p:txBody>
          <a:bodyPr vert="horz" wrap="square" lIns="0" tIns="12700" rIns="0" bIns="0" rtlCol="0">
            <a:spAutoFit/>
          </a:bodyPr>
          <a:lstStyle/>
          <a:p>
            <a:pPr marL="12700">
              <a:lnSpc>
                <a:spcPct val="100000"/>
              </a:lnSpc>
              <a:spcBef>
                <a:spcPts val="100"/>
              </a:spcBef>
            </a:pPr>
            <a:r>
              <a:rPr sz="1600" b="1" dirty="0">
                <a:latin typeface="Arial"/>
                <a:cs typeface="Arial"/>
              </a:rPr>
              <a:t>Run </a:t>
            </a:r>
            <a:r>
              <a:rPr sz="1600" b="1" spc="-10" dirty="0">
                <a:latin typeface="Arial"/>
                <a:cs typeface="Arial"/>
              </a:rPr>
              <a:t>VMs </a:t>
            </a:r>
            <a:r>
              <a:rPr sz="1600" b="1" spc="-5" dirty="0">
                <a:latin typeface="Arial"/>
                <a:cs typeface="Arial"/>
              </a:rPr>
              <a:t>in </a:t>
            </a:r>
            <a:r>
              <a:rPr sz="1600" b="1" dirty="0">
                <a:latin typeface="Arial"/>
                <a:cs typeface="Arial"/>
              </a:rPr>
              <a:t>Ring</a:t>
            </a:r>
            <a:r>
              <a:rPr sz="1600" b="1" spc="-60" dirty="0">
                <a:latin typeface="Arial"/>
                <a:cs typeface="Arial"/>
              </a:rPr>
              <a:t> </a:t>
            </a:r>
            <a:r>
              <a:rPr sz="1600" b="1" spc="-5" dirty="0">
                <a:latin typeface="Arial"/>
                <a:cs typeface="Arial"/>
              </a:rPr>
              <a:t>0</a:t>
            </a:r>
            <a:endParaRPr sz="1600">
              <a:latin typeface="Arial"/>
              <a:cs typeface="Arial"/>
            </a:endParaRPr>
          </a:p>
        </p:txBody>
      </p:sp>
      <p:sp>
        <p:nvSpPr>
          <p:cNvPr id="30" name="object 30"/>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31" name="object 31"/>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32" name="object 32"/>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36</a:t>
            </a:fld>
            <a:endParaRPr spc="-5" dirty="0"/>
          </a:p>
        </p:txBody>
      </p:sp>
      <p:sp>
        <p:nvSpPr>
          <p:cNvPr id="29" name="object 29"/>
          <p:cNvSpPr txBox="1"/>
          <p:nvPr/>
        </p:nvSpPr>
        <p:spPr>
          <a:xfrm>
            <a:off x="6109080" y="3114421"/>
            <a:ext cx="2521585" cy="269240"/>
          </a:xfrm>
          <a:prstGeom prst="rect">
            <a:avLst/>
          </a:prstGeom>
        </p:spPr>
        <p:txBody>
          <a:bodyPr vert="horz" wrap="square" lIns="0" tIns="12700" rIns="0" bIns="0" rtlCol="0">
            <a:spAutoFit/>
          </a:bodyPr>
          <a:lstStyle/>
          <a:p>
            <a:pPr marL="12700">
              <a:lnSpc>
                <a:spcPct val="100000"/>
              </a:lnSpc>
              <a:spcBef>
                <a:spcPts val="100"/>
              </a:spcBef>
            </a:pPr>
            <a:r>
              <a:rPr sz="1600" b="1" dirty="0">
                <a:latin typeface="Arial"/>
                <a:cs typeface="Arial"/>
              </a:rPr>
              <a:t>Run </a:t>
            </a:r>
            <a:r>
              <a:rPr sz="1600" b="1" spc="-15" dirty="0">
                <a:latin typeface="Arial"/>
                <a:cs typeface="Arial"/>
              </a:rPr>
              <a:t>Hypervisor </a:t>
            </a:r>
            <a:r>
              <a:rPr sz="1600" b="1" dirty="0">
                <a:latin typeface="Arial"/>
                <a:cs typeface="Arial"/>
              </a:rPr>
              <a:t>in Ring</a:t>
            </a:r>
            <a:r>
              <a:rPr sz="1600" b="1" spc="45" dirty="0">
                <a:latin typeface="Arial"/>
                <a:cs typeface="Arial"/>
              </a:rPr>
              <a:t> </a:t>
            </a:r>
            <a:r>
              <a:rPr sz="1600" b="1" dirty="0">
                <a:latin typeface="Arial"/>
                <a:cs typeface="Arial"/>
              </a:rPr>
              <a:t>-1</a:t>
            </a:r>
            <a:endParaRPr sz="1600">
              <a:latin typeface="Arial"/>
              <a:cs typeface="Arial"/>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49567" y="4533010"/>
            <a:ext cx="8103870" cy="1535430"/>
          </a:xfrm>
          <a:prstGeom prst="rect">
            <a:avLst/>
          </a:prstGeom>
        </p:spPr>
        <p:txBody>
          <a:bodyPr vert="horz" wrap="square" lIns="0" tIns="27940" rIns="0" bIns="0" rtlCol="0">
            <a:spAutoFit/>
          </a:bodyPr>
          <a:lstStyle/>
          <a:p>
            <a:pPr marL="238760" indent="-226060">
              <a:lnSpc>
                <a:spcPct val="100000"/>
              </a:lnSpc>
              <a:spcBef>
                <a:spcPts val="220"/>
              </a:spcBef>
              <a:buChar char="•"/>
              <a:tabLst>
                <a:tab pos="238125" algn="l"/>
                <a:tab pos="238760" algn="l"/>
              </a:tabLst>
            </a:pPr>
            <a:r>
              <a:rPr sz="2000" dirty="0">
                <a:latin typeface="Arial"/>
                <a:cs typeface="Arial"/>
              </a:rPr>
              <a:t>Guest OS VMs </a:t>
            </a:r>
            <a:r>
              <a:rPr sz="2000" spc="-5" dirty="0">
                <a:latin typeface="Arial"/>
                <a:cs typeface="Arial"/>
              </a:rPr>
              <a:t>run in Ring</a:t>
            </a:r>
            <a:r>
              <a:rPr sz="2000" spc="-80" dirty="0">
                <a:latin typeface="Arial"/>
                <a:cs typeface="Arial"/>
              </a:rPr>
              <a:t> </a:t>
            </a:r>
            <a:r>
              <a:rPr sz="2000" spc="5" dirty="0">
                <a:latin typeface="Arial"/>
                <a:cs typeface="Arial"/>
              </a:rPr>
              <a:t>3.</a:t>
            </a:r>
            <a:endParaRPr sz="2000">
              <a:latin typeface="Arial"/>
              <a:cs typeface="Arial"/>
            </a:endParaRPr>
          </a:p>
          <a:p>
            <a:pPr marL="238760" indent="-226060">
              <a:lnSpc>
                <a:spcPct val="100000"/>
              </a:lnSpc>
              <a:spcBef>
                <a:spcPts val="125"/>
              </a:spcBef>
              <a:buChar char="•"/>
              <a:tabLst>
                <a:tab pos="238125" algn="l"/>
                <a:tab pos="238760" algn="l"/>
              </a:tabLst>
            </a:pPr>
            <a:r>
              <a:rPr sz="2000" dirty="0">
                <a:latin typeface="Arial"/>
                <a:cs typeface="Arial"/>
              </a:rPr>
              <a:t>Guest OS VMs call </a:t>
            </a:r>
            <a:r>
              <a:rPr sz="2000" spc="-5" dirty="0">
                <a:latin typeface="Arial"/>
                <a:cs typeface="Arial"/>
              </a:rPr>
              <a:t>privileged </a:t>
            </a:r>
            <a:r>
              <a:rPr sz="2000" dirty="0">
                <a:latin typeface="Arial"/>
                <a:cs typeface="Arial"/>
              </a:rPr>
              <a:t>instructions that are forbidden </a:t>
            </a:r>
            <a:r>
              <a:rPr sz="2000" spc="-5" dirty="0">
                <a:latin typeface="Arial"/>
                <a:cs typeface="Arial"/>
              </a:rPr>
              <a:t>in Ring</a:t>
            </a:r>
            <a:r>
              <a:rPr sz="2000" spc="-160" dirty="0">
                <a:latin typeface="Arial"/>
                <a:cs typeface="Arial"/>
              </a:rPr>
              <a:t> </a:t>
            </a:r>
            <a:r>
              <a:rPr sz="2000" dirty="0">
                <a:latin typeface="Arial"/>
                <a:cs typeface="Arial"/>
              </a:rPr>
              <a:t>3.</a:t>
            </a:r>
            <a:endParaRPr sz="2000">
              <a:latin typeface="Arial"/>
              <a:cs typeface="Arial"/>
            </a:endParaRPr>
          </a:p>
          <a:p>
            <a:pPr marL="238760" indent="-226060">
              <a:lnSpc>
                <a:spcPts val="2100"/>
              </a:lnSpc>
              <a:spcBef>
                <a:spcPts val="120"/>
              </a:spcBef>
              <a:buChar char="•"/>
              <a:tabLst>
                <a:tab pos="238125" algn="l"/>
                <a:tab pos="238760" algn="l"/>
              </a:tabLst>
            </a:pPr>
            <a:r>
              <a:rPr sz="2000" dirty="0">
                <a:latin typeface="Arial"/>
                <a:cs typeface="Arial"/>
              </a:rPr>
              <a:t>Forbidden instructions cause exceptions that are handled</a:t>
            </a:r>
            <a:r>
              <a:rPr sz="2000" spc="-210" dirty="0">
                <a:latin typeface="Arial"/>
                <a:cs typeface="Arial"/>
              </a:rPr>
              <a:t> </a:t>
            </a:r>
            <a:r>
              <a:rPr sz="2000" dirty="0">
                <a:latin typeface="Arial"/>
                <a:cs typeface="Arial"/>
              </a:rPr>
              <a:t>by</a:t>
            </a:r>
            <a:endParaRPr sz="2000">
              <a:latin typeface="Arial"/>
              <a:cs typeface="Arial"/>
            </a:endParaRPr>
          </a:p>
          <a:p>
            <a:pPr marL="238760">
              <a:lnSpc>
                <a:spcPts val="2100"/>
              </a:lnSpc>
            </a:pPr>
            <a:r>
              <a:rPr sz="2000" spc="-5" dirty="0">
                <a:latin typeface="Arial"/>
                <a:cs typeface="Arial"/>
              </a:rPr>
              <a:t>interrupt/exception </a:t>
            </a:r>
            <a:r>
              <a:rPr sz="2000" dirty="0">
                <a:latin typeface="Arial"/>
                <a:cs typeface="Arial"/>
              </a:rPr>
              <a:t>handler to be</a:t>
            </a:r>
            <a:r>
              <a:rPr sz="2000" spc="-135" dirty="0">
                <a:latin typeface="Arial"/>
                <a:cs typeface="Arial"/>
              </a:rPr>
              <a:t> </a:t>
            </a:r>
            <a:r>
              <a:rPr sz="2000" spc="-5" dirty="0">
                <a:latin typeface="Arial"/>
                <a:cs typeface="Arial"/>
              </a:rPr>
              <a:t>executed.</a:t>
            </a:r>
            <a:endParaRPr sz="2000">
              <a:latin typeface="Arial"/>
              <a:cs typeface="Arial"/>
            </a:endParaRPr>
          </a:p>
          <a:p>
            <a:pPr marL="238760" indent="-226060">
              <a:lnSpc>
                <a:spcPct val="100000"/>
              </a:lnSpc>
              <a:spcBef>
                <a:spcPts val="120"/>
              </a:spcBef>
              <a:buChar char="•"/>
              <a:tabLst>
                <a:tab pos="238125" algn="l"/>
                <a:tab pos="238760" algn="l"/>
              </a:tabLst>
            </a:pPr>
            <a:r>
              <a:rPr sz="2000" dirty="0">
                <a:latin typeface="Arial"/>
                <a:cs typeface="Arial"/>
              </a:rPr>
              <a:t>Slow performance</a:t>
            </a:r>
            <a:r>
              <a:rPr sz="2000" spc="-80" dirty="0">
                <a:latin typeface="Arial"/>
                <a:cs typeface="Arial"/>
              </a:rPr>
              <a:t> </a:t>
            </a:r>
            <a:r>
              <a:rPr sz="2000" dirty="0">
                <a:latin typeface="Arial"/>
                <a:cs typeface="Arial"/>
              </a:rPr>
              <a:t>!</a:t>
            </a:r>
            <a:endParaRPr sz="2000">
              <a:latin typeface="Arial"/>
              <a:cs typeface="Arial"/>
            </a:endParaRPr>
          </a:p>
        </p:txBody>
      </p:sp>
      <p:sp>
        <p:nvSpPr>
          <p:cNvPr id="3" name="object 3"/>
          <p:cNvSpPr txBox="1">
            <a:spLocks noGrp="1"/>
          </p:cNvSpPr>
          <p:nvPr>
            <p:ph type="title"/>
          </p:nvPr>
        </p:nvSpPr>
        <p:spPr>
          <a:xfrm>
            <a:off x="316547" y="155321"/>
            <a:ext cx="7026909" cy="513080"/>
          </a:xfrm>
          <a:prstGeom prst="rect">
            <a:avLst/>
          </a:prstGeom>
        </p:spPr>
        <p:txBody>
          <a:bodyPr vert="horz" wrap="square" lIns="0" tIns="12700" rIns="0" bIns="0" rtlCol="0">
            <a:spAutoFit/>
          </a:bodyPr>
          <a:lstStyle/>
          <a:p>
            <a:pPr marL="12700">
              <a:lnSpc>
                <a:spcPct val="100000"/>
              </a:lnSpc>
              <a:spcBef>
                <a:spcPts val="100"/>
              </a:spcBef>
            </a:pPr>
            <a:r>
              <a:rPr sz="3200" spc="-45" dirty="0"/>
              <a:t>Type </a:t>
            </a:r>
            <a:r>
              <a:rPr sz="3200" spc="-5" dirty="0"/>
              <a:t>2 </a:t>
            </a:r>
            <a:r>
              <a:rPr sz="3200" dirty="0"/>
              <a:t>VM </a:t>
            </a:r>
            <a:r>
              <a:rPr sz="3200" spc="-5" dirty="0"/>
              <a:t>Architecture </a:t>
            </a:r>
            <a:r>
              <a:rPr sz="3200" dirty="0"/>
              <a:t>Ring</a:t>
            </a:r>
            <a:r>
              <a:rPr sz="3200" spc="-365" dirty="0"/>
              <a:t> </a:t>
            </a:r>
            <a:r>
              <a:rPr sz="3200" dirty="0"/>
              <a:t>Allocation</a:t>
            </a:r>
            <a:endParaRPr sz="3200"/>
          </a:p>
        </p:txBody>
      </p:sp>
      <p:sp>
        <p:nvSpPr>
          <p:cNvPr id="4" name="object 4"/>
          <p:cNvSpPr txBox="1"/>
          <p:nvPr/>
        </p:nvSpPr>
        <p:spPr>
          <a:xfrm>
            <a:off x="337502" y="1626298"/>
            <a:ext cx="909319" cy="391795"/>
          </a:xfrm>
          <a:prstGeom prst="rect">
            <a:avLst/>
          </a:prstGeom>
        </p:spPr>
        <p:txBody>
          <a:bodyPr vert="horz" wrap="square" lIns="0" tIns="12700" rIns="0" bIns="0" rtlCol="0">
            <a:spAutoFit/>
          </a:bodyPr>
          <a:lstStyle/>
          <a:p>
            <a:pPr marL="12700">
              <a:lnSpc>
                <a:spcPct val="100000"/>
              </a:lnSpc>
              <a:spcBef>
                <a:spcPts val="100"/>
              </a:spcBef>
            </a:pPr>
            <a:r>
              <a:rPr sz="2400" dirty="0">
                <a:latin typeface="Arial"/>
                <a:cs typeface="Arial"/>
              </a:rPr>
              <a:t>Ring</a:t>
            </a:r>
            <a:r>
              <a:rPr sz="2400" spc="-75" dirty="0">
                <a:latin typeface="Arial"/>
                <a:cs typeface="Arial"/>
              </a:rPr>
              <a:t> </a:t>
            </a:r>
            <a:r>
              <a:rPr sz="2400" dirty="0">
                <a:latin typeface="Arial"/>
                <a:cs typeface="Arial"/>
              </a:rPr>
              <a:t>3</a:t>
            </a:r>
            <a:endParaRPr sz="2400">
              <a:latin typeface="Arial"/>
              <a:cs typeface="Arial"/>
            </a:endParaRPr>
          </a:p>
        </p:txBody>
      </p:sp>
      <p:grpSp>
        <p:nvGrpSpPr>
          <p:cNvPr id="5" name="object 5"/>
          <p:cNvGrpSpPr/>
          <p:nvPr/>
        </p:nvGrpSpPr>
        <p:grpSpPr>
          <a:xfrm>
            <a:off x="1432560" y="3167379"/>
            <a:ext cx="3949700" cy="421640"/>
            <a:chOff x="1432560" y="3167379"/>
            <a:chExt cx="3949700" cy="421640"/>
          </a:xfrm>
        </p:grpSpPr>
        <p:sp>
          <p:nvSpPr>
            <p:cNvPr id="6" name="object 6"/>
            <p:cNvSpPr/>
            <p:nvPr/>
          </p:nvSpPr>
          <p:spPr>
            <a:xfrm>
              <a:off x="1445260" y="3180079"/>
              <a:ext cx="3924300" cy="396240"/>
            </a:xfrm>
            <a:custGeom>
              <a:avLst/>
              <a:gdLst/>
              <a:ahLst/>
              <a:cxnLst/>
              <a:rect l="l" t="t" r="r" b="b"/>
              <a:pathLst>
                <a:path w="3924300" h="396239">
                  <a:moveTo>
                    <a:pt x="3924300" y="0"/>
                  </a:moveTo>
                  <a:lnTo>
                    <a:pt x="0" y="0"/>
                  </a:lnTo>
                  <a:lnTo>
                    <a:pt x="0" y="396239"/>
                  </a:lnTo>
                  <a:lnTo>
                    <a:pt x="3924300" y="396239"/>
                  </a:lnTo>
                  <a:lnTo>
                    <a:pt x="3924300" y="0"/>
                  </a:lnTo>
                  <a:close/>
                </a:path>
              </a:pathLst>
            </a:custGeom>
            <a:solidFill>
              <a:srgbClr val="D1D1EF"/>
            </a:solidFill>
          </p:spPr>
          <p:txBody>
            <a:bodyPr wrap="square" lIns="0" tIns="0" rIns="0" bIns="0" rtlCol="0"/>
            <a:lstStyle/>
            <a:p>
              <a:endParaRPr/>
            </a:p>
          </p:txBody>
        </p:sp>
        <p:sp>
          <p:nvSpPr>
            <p:cNvPr id="7" name="object 7"/>
            <p:cNvSpPr/>
            <p:nvPr/>
          </p:nvSpPr>
          <p:spPr>
            <a:xfrm>
              <a:off x="1445260" y="3180079"/>
              <a:ext cx="3924300" cy="396240"/>
            </a:xfrm>
            <a:custGeom>
              <a:avLst/>
              <a:gdLst/>
              <a:ahLst/>
              <a:cxnLst/>
              <a:rect l="l" t="t" r="r" b="b"/>
              <a:pathLst>
                <a:path w="3924300" h="396239">
                  <a:moveTo>
                    <a:pt x="0" y="396239"/>
                  </a:moveTo>
                  <a:lnTo>
                    <a:pt x="3924300" y="396239"/>
                  </a:lnTo>
                  <a:lnTo>
                    <a:pt x="3924300" y="0"/>
                  </a:lnTo>
                  <a:lnTo>
                    <a:pt x="0" y="0"/>
                  </a:lnTo>
                  <a:lnTo>
                    <a:pt x="0" y="396239"/>
                  </a:lnTo>
                  <a:close/>
                </a:path>
              </a:pathLst>
            </a:custGeom>
            <a:ln w="25400">
              <a:solidFill>
                <a:srgbClr val="88A3A7"/>
              </a:solidFill>
            </a:ln>
          </p:spPr>
          <p:txBody>
            <a:bodyPr wrap="square" lIns="0" tIns="0" rIns="0" bIns="0" rtlCol="0"/>
            <a:lstStyle/>
            <a:p>
              <a:endParaRPr/>
            </a:p>
          </p:txBody>
        </p:sp>
      </p:grpSp>
      <p:sp>
        <p:nvSpPr>
          <p:cNvPr id="8" name="object 8"/>
          <p:cNvSpPr txBox="1"/>
          <p:nvPr/>
        </p:nvSpPr>
        <p:spPr>
          <a:xfrm>
            <a:off x="2914395" y="3206115"/>
            <a:ext cx="984250" cy="330200"/>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Host</a:t>
            </a:r>
            <a:r>
              <a:rPr sz="2000" spc="-80" dirty="0">
                <a:latin typeface="Arial"/>
                <a:cs typeface="Arial"/>
              </a:rPr>
              <a:t> </a:t>
            </a:r>
            <a:r>
              <a:rPr sz="2000" dirty="0">
                <a:latin typeface="Arial"/>
                <a:cs typeface="Arial"/>
              </a:rPr>
              <a:t>OS</a:t>
            </a:r>
            <a:endParaRPr sz="2000">
              <a:latin typeface="Arial"/>
              <a:cs typeface="Arial"/>
            </a:endParaRPr>
          </a:p>
        </p:txBody>
      </p:sp>
      <p:sp>
        <p:nvSpPr>
          <p:cNvPr id="9" name="object 9"/>
          <p:cNvSpPr txBox="1"/>
          <p:nvPr/>
        </p:nvSpPr>
        <p:spPr>
          <a:xfrm>
            <a:off x="1445260" y="3881120"/>
            <a:ext cx="3924300" cy="396240"/>
          </a:xfrm>
          <a:prstGeom prst="rect">
            <a:avLst/>
          </a:prstGeom>
          <a:solidFill>
            <a:srgbClr val="A2A2DF"/>
          </a:solidFill>
          <a:ln w="25400">
            <a:solidFill>
              <a:srgbClr val="88A3A7"/>
            </a:solidFill>
          </a:ln>
        </p:spPr>
        <p:txBody>
          <a:bodyPr vert="horz" wrap="square" lIns="0" tIns="38735" rIns="0" bIns="0" rtlCol="0">
            <a:spAutoFit/>
          </a:bodyPr>
          <a:lstStyle/>
          <a:p>
            <a:pPr marL="3810" algn="ctr">
              <a:lnSpc>
                <a:spcPct val="100000"/>
              </a:lnSpc>
              <a:spcBef>
                <a:spcPts val="305"/>
              </a:spcBef>
            </a:pPr>
            <a:r>
              <a:rPr sz="2000" spc="-5" dirty="0">
                <a:latin typeface="Arial"/>
                <a:cs typeface="Arial"/>
              </a:rPr>
              <a:t>Hardware</a:t>
            </a:r>
            <a:endParaRPr sz="2000">
              <a:latin typeface="Arial"/>
              <a:cs typeface="Arial"/>
            </a:endParaRPr>
          </a:p>
        </p:txBody>
      </p:sp>
      <p:grpSp>
        <p:nvGrpSpPr>
          <p:cNvPr id="10" name="object 10"/>
          <p:cNvGrpSpPr/>
          <p:nvPr/>
        </p:nvGrpSpPr>
        <p:grpSpPr>
          <a:xfrm>
            <a:off x="1457960" y="2578100"/>
            <a:ext cx="3964940" cy="421640"/>
            <a:chOff x="1457960" y="2578100"/>
            <a:chExt cx="3964940" cy="421640"/>
          </a:xfrm>
        </p:grpSpPr>
        <p:sp>
          <p:nvSpPr>
            <p:cNvPr id="11" name="object 11"/>
            <p:cNvSpPr/>
            <p:nvPr/>
          </p:nvSpPr>
          <p:spPr>
            <a:xfrm>
              <a:off x="1470660" y="2590800"/>
              <a:ext cx="3939540" cy="396240"/>
            </a:xfrm>
            <a:custGeom>
              <a:avLst/>
              <a:gdLst/>
              <a:ahLst/>
              <a:cxnLst/>
              <a:rect l="l" t="t" r="r" b="b"/>
              <a:pathLst>
                <a:path w="3939540" h="396239">
                  <a:moveTo>
                    <a:pt x="3939540" y="0"/>
                  </a:moveTo>
                  <a:lnTo>
                    <a:pt x="0" y="0"/>
                  </a:lnTo>
                  <a:lnTo>
                    <a:pt x="0" y="396239"/>
                  </a:lnTo>
                  <a:lnTo>
                    <a:pt x="3939540" y="396239"/>
                  </a:lnTo>
                  <a:lnTo>
                    <a:pt x="3939540" y="0"/>
                  </a:lnTo>
                  <a:close/>
                </a:path>
              </a:pathLst>
            </a:custGeom>
            <a:solidFill>
              <a:srgbClr val="FFFF00"/>
            </a:solidFill>
          </p:spPr>
          <p:txBody>
            <a:bodyPr wrap="square" lIns="0" tIns="0" rIns="0" bIns="0" rtlCol="0"/>
            <a:lstStyle/>
            <a:p>
              <a:endParaRPr/>
            </a:p>
          </p:txBody>
        </p:sp>
        <p:sp>
          <p:nvSpPr>
            <p:cNvPr id="12" name="object 12"/>
            <p:cNvSpPr/>
            <p:nvPr/>
          </p:nvSpPr>
          <p:spPr>
            <a:xfrm>
              <a:off x="1470660" y="2590800"/>
              <a:ext cx="3939540" cy="396240"/>
            </a:xfrm>
            <a:custGeom>
              <a:avLst/>
              <a:gdLst/>
              <a:ahLst/>
              <a:cxnLst/>
              <a:rect l="l" t="t" r="r" b="b"/>
              <a:pathLst>
                <a:path w="3939540" h="396239">
                  <a:moveTo>
                    <a:pt x="0" y="396239"/>
                  </a:moveTo>
                  <a:lnTo>
                    <a:pt x="3939540" y="396239"/>
                  </a:lnTo>
                  <a:lnTo>
                    <a:pt x="3939540" y="0"/>
                  </a:lnTo>
                  <a:lnTo>
                    <a:pt x="0" y="0"/>
                  </a:lnTo>
                  <a:lnTo>
                    <a:pt x="0" y="396239"/>
                  </a:lnTo>
                  <a:close/>
                </a:path>
              </a:pathLst>
            </a:custGeom>
            <a:ln w="25400">
              <a:solidFill>
                <a:srgbClr val="88A3A7"/>
              </a:solidFill>
            </a:ln>
          </p:spPr>
          <p:txBody>
            <a:bodyPr wrap="square" lIns="0" tIns="0" rIns="0" bIns="0" rtlCol="0"/>
            <a:lstStyle/>
            <a:p>
              <a:endParaRPr/>
            </a:p>
          </p:txBody>
        </p:sp>
      </p:grpSp>
      <p:sp>
        <p:nvSpPr>
          <p:cNvPr id="13" name="object 13"/>
          <p:cNvSpPr txBox="1"/>
          <p:nvPr/>
        </p:nvSpPr>
        <p:spPr>
          <a:xfrm>
            <a:off x="2824479" y="2616834"/>
            <a:ext cx="1234440" cy="330200"/>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H</a:t>
            </a:r>
            <a:r>
              <a:rPr sz="2000" spc="-30" dirty="0">
                <a:latin typeface="Arial"/>
                <a:cs typeface="Arial"/>
              </a:rPr>
              <a:t>y</a:t>
            </a:r>
            <a:r>
              <a:rPr sz="2000" dirty="0">
                <a:latin typeface="Arial"/>
                <a:cs typeface="Arial"/>
              </a:rPr>
              <a:t>per</a:t>
            </a:r>
            <a:r>
              <a:rPr sz="2000" spc="-30" dirty="0">
                <a:latin typeface="Arial"/>
                <a:cs typeface="Arial"/>
              </a:rPr>
              <a:t>v</a:t>
            </a:r>
            <a:r>
              <a:rPr sz="2000" spc="-5" dirty="0">
                <a:latin typeface="Arial"/>
                <a:cs typeface="Arial"/>
              </a:rPr>
              <a:t>isor</a:t>
            </a:r>
            <a:endParaRPr sz="2000">
              <a:latin typeface="Arial"/>
              <a:cs typeface="Arial"/>
            </a:endParaRPr>
          </a:p>
        </p:txBody>
      </p:sp>
      <p:sp>
        <p:nvSpPr>
          <p:cNvPr id="14" name="object 14"/>
          <p:cNvSpPr txBox="1"/>
          <p:nvPr/>
        </p:nvSpPr>
        <p:spPr>
          <a:xfrm>
            <a:off x="3502659" y="1775460"/>
            <a:ext cx="1871980" cy="721360"/>
          </a:xfrm>
          <a:prstGeom prst="rect">
            <a:avLst/>
          </a:prstGeom>
          <a:solidFill>
            <a:srgbClr val="FFC000"/>
          </a:solidFill>
          <a:ln w="25400">
            <a:solidFill>
              <a:srgbClr val="88A3A7"/>
            </a:solidFill>
          </a:ln>
        </p:spPr>
        <p:txBody>
          <a:bodyPr vert="horz" wrap="square" lIns="0" tIns="201295" rIns="0" bIns="0" rtlCol="0">
            <a:spAutoFit/>
          </a:bodyPr>
          <a:lstStyle/>
          <a:p>
            <a:pPr marL="152400">
              <a:lnSpc>
                <a:spcPct val="100000"/>
              </a:lnSpc>
              <a:spcBef>
                <a:spcPts val="1585"/>
              </a:spcBef>
            </a:pPr>
            <a:r>
              <a:rPr sz="2000" dirty="0">
                <a:latin typeface="Arial"/>
                <a:cs typeface="Arial"/>
              </a:rPr>
              <a:t>Guest OS</a:t>
            </a:r>
            <a:r>
              <a:rPr sz="2000" spc="-85" dirty="0">
                <a:latin typeface="Arial"/>
                <a:cs typeface="Arial"/>
              </a:rPr>
              <a:t> </a:t>
            </a:r>
            <a:r>
              <a:rPr sz="2000" dirty="0">
                <a:latin typeface="Arial"/>
                <a:cs typeface="Arial"/>
              </a:rPr>
              <a:t>VM</a:t>
            </a:r>
            <a:endParaRPr sz="2000">
              <a:latin typeface="Arial"/>
              <a:cs typeface="Arial"/>
            </a:endParaRPr>
          </a:p>
        </p:txBody>
      </p:sp>
      <p:sp>
        <p:nvSpPr>
          <p:cNvPr id="15" name="object 15"/>
          <p:cNvSpPr txBox="1"/>
          <p:nvPr/>
        </p:nvSpPr>
        <p:spPr>
          <a:xfrm>
            <a:off x="3489959" y="1214119"/>
            <a:ext cx="863600" cy="396240"/>
          </a:xfrm>
          <a:prstGeom prst="rect">
            <a:avLst/>
          </a:prstGeom>
          <a:solidFill>
            <a:srgbClr val="00FF99"/>
          </a:solidFill>
          <a:ln w="25400">
            <a:solidFill>
              <a:srgbClr val="88A3A7"/>
            </a:solidFill>
          </a:ln>
        </p:spPr>
        <p:txBody>
          <a:bodyPr vert="horz" wrap="square" lIns="0" tIns="38100" rIns="0" bIns="0" rtlCol="0">
            <a:spAutoFit/>
          </a:bodyPr>
          <a:lstStyle/>
          <a:p>
            <a:pPr marL="167640">
              <a:lnSpc>
                <a:spcPct val="100000"/>
              </a:lnSpc>
              <a:spcBef>
                <a:spcPts val="300"/>
              </a:spcBef>
            </a:pPr>
            <a:r>
              <a:rPr sz="2000" dirty="0">
                <a:latin typeface="Arial"/>
                <a:cs typeface="Arial"/>
              </a:rPr>
              <a:t>App.</a:t>
            </a:r>
            <a:endParaRPr sz="2000">
              <a:latin typeface="Arial"/>
              <a:cs typeface="Arial"/>
            </a:endParaRPr>
          </a:p>
        </p:txBody>
      </p:sp>
      <p:sp>
        <p:nvSpPr>
          <p:cNvPr id="16" name="object 16"/>
          <p:cNvSpPr txBox="1"/>
          <p:nvPr/>
        </p:nvSpPr>
        <p:spPr>
          <a:xfrm>
            <a:off x="4485640" y="1209039"/>
            <a:ext cx="863600" cy="396240"/>
          </a:xfrm>
          <a:prstGeom prst="rect">
            <a:avLst/>
          </a:prstGeom>
          <a:solidFill>
            <a:srgbClr val="00FF99"/>
          </a:solidFill>
          <a:ln w="25400">
            <a:solidFill>
              <a:srgbClr val="88A3A7"/>
            </a:solidFill>
          </a:ln>
        </p:spPr>
        <p:txBody>
          <a:bodyPr vert="horz" wrap="square" lIns="0" tIns="38735" rIns="0" bIns="0" rtlCol="0">
            <a:spAutoFit/>
          </a:bodyPr>
          <a:lstStyle/>
          <a:p>
            <a:pPr marL="167640">
              <a:lnSpc>
                <a:spcPct val="100000"/>
              </a:lnSpc>
              <a:spcBef>
                <a:spcPts val="305"/>
              </a:spcBef>
            </a:pPr>
            <a:r>
              <a:rPr sz="2000" dirty="0">
                <a:latin typeface="Arial"/>
                <a:cs typeface="Arial"/>
              </a:rPr>
              <a:t>App.</a:t>
            </a:r>
            <a:endParaRPr sz="2000">
              <a:latin typeface="Arial"/>
              <a:cs typeface="Arial"/>
            </a:endParaRPr>
          </a:p>
        </p:txBody>
      </p:sp>
      <p:sp>
        <p:nvSpPr>
          <p:cNvPr id="17" name="object 17"/>
          <p:cNvSpPr txBox="1"/>
          <p:nvPr/>
        </p:nvSpPr>
        <p:spPr>
          <a:xfrm>
            <a:off x="1440180" y="1234439"/>
            <a:ext cx="863600" cy="393700"/>
          </a:xfrm>
          <a:prstGeom prst="rect">
            <a:avLst/>
          </a:prstGeom>
          <a:solidFill>
            <a:srgbClr val="00FF99"/>
          </a:solidFill>
          <a:ln w="25400">
            <a:solidFill>
              <a:srgbClr val="88A3A7"/>
            </a:solidFill>
          </a:ln>
        </p:spPr>
        <p:txBody>
          <a:bodyPr vert="horz" wrap="square" lIns="0" tIns="36830" rIns="0" bIns="0" rtlCol="0">
            <a:spAutoFit/>
          </a:bodyPr>
          <a:lstStyle/>
          <a:p>
            <a:pPr marL="167640">
              <a:lnSpc>
                <a:spcPct val="100000"/>
              </a:lnSpc>
              <a:spcBef>
                <a:spcPts val="290"/>
              </a:spcBef>
            </a:pPr>
            <a:r>
              <a:rPr sz="2000" dirty="0">
                <a:latin typeface="Arial"/>
                <a:cs typeface="Arial"/>
              </a:rPr>
              <a:t>App.</a:t>
            </a:r>
            <a:endParaRPr sz="2000">
              <a:latin typeface="Arial"/>
              <a:cs typeface="Arial"/>
            </a:endParaRPr>
          </a:p>
        </p:txBody>
      </p:sp>
      <p:sp>
        <p:nvSpPr>
          <p:cNvPr id="18" name="object 18"/>
          <p:cNvSpPr txBox="1"/>
          <p:nvPr/>
        </p:nvSpPr>
        <p:spPr>
          <a:xfrm>
            <a:off x="2435860" y="1226819"/>
            <a:ext cx="863600" cy="396240"/>
          </a:xfrm>
          <a:prstGeom prst="rect">
            <a:avLst/>
          </a:prstGeom>
          <a:solidFill>
            <a:srgbClr val="00FF99"/>
          </a:solidFill>
          <a:ln w="25400">
            <a:solidFill>
              <a:srgbClr val="88A3A7"/>
            </a:solidFill>
          </a:ln>
        </p:spPr>
        <p:txBody>
          <a:bodyPr vert="horz" wrap="square" lIns="0" tIns="38100" rIns="0" bIns="0" rtlCol="0">
            <a:spAutoFit/>
          </a:bodyPr>
          <a:lstStyle/>
          <a:p>
            <a:pPr marL="168910">
              <a:lnSpc>
                <a:spcPct val="100000"/>
              </a:lnSpc>
              <a:spcBef>
                <a:spcPts val="300"/>
              </a:spcBef>
            </a:pPr>
            <a:r>
              <a:rPr sz="2000" spc="5" dirty="0">
                <a:latin typeface="Arial"/>
                <a:cs typeface="Arial"/>
              </a:rPr>
              <a:t>App.</a:t>
            </a:r>
            <a:endParaRPr sz="2000">
              <a:latin typeface="Arial"/>
              <a:cs typeface="Arial"/>
            </a:endParaRPr>
          </a:p>
        </p:txBody>
      </p:sp>
      <p:sp>
        <p:nvSpPr>
          <p:cNvPr id="19" name="object 19"/>
          <p:cNvSpPr txBox="1"/>
          <p:nvPr/>
        </p:nvSpPr>
        <p:spPr>
          <a:xfrm>
            <a:off x="333057" y="3153664"/>
            <a:ext cx="909319"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Arial"/>
                <a:cs typeface="Arial"/>
              </a:rPr>
              <a:t>Ring</a:t>
            </a:r>
            <a:r>
              <a:rPr sz="2400" spc="-70" dirty="0">
                <a:latin typeface="Arial"/>
                <a:cs typeface="Arial"/>
              </a:rPr>
              <a:t> </a:t>
            </a:r>
            <a:r>
              <a:rPr sz="2400" spc="-5" dirty="0">
                <a:latin typeface="Arial"/>
                <a:cs typeface="Arial"/>
              </a:rPr>
              <a:t>0</a:t>
            </a:r>
            <a:endParaRPr sz="2400">
              <a:latin typeface="Arial"/>
              <a:cs typeface="Arial"/>
            </a:endParaRPr>
          </a:p>
        </p:txBody>
      </p:sp>
      <p:sp>
        <p:nvSpPr>
          <p:cNvPr id="20" name="object 20"/>
          <p:cNvSpPr/>
          <p:nvPr/>
        </p:nvSpPr>
        <p:spPr>
          <a:xfrm>
            <a:off x="5381116" y="1662429"/>
            <a:ext cx="3319779" cy="541020"/>
          </a:xfrm>
          <a:custGeom>
            <a:avLst/>
            <a:gdLst/>
            <a:ahLst/>
            <a:cxnLst/>
            <a:rect l="l" t="t" r="r" b="b"/>
            <a:pathLst>
              <a:path w="3319779" h="541019">
                <a:moveTo>
                  <a:pt x="619633" y="90170"/>
                </a:moveTo>
                <a:lnTo>
                  <a:pt x="626721" y="55078"/>
                </a:lnTo>
                <a:lnTo>
                  <a:pt x="646049" y="26416"/>
                </a:lnTo>
                <a:lnTo>
                  <a:pt x="674711" y="7088"/>
                </a:lnTo>
                <a:lnTo>
                  <a:pt x="709803" y="0"/>
                </a:lnTo>
                <a:lnTo>
                  <a:pt x="1069594" y="0"/>
                </a:lnTo>
                <a:lnTo>
                  <a:pt x="1744599" y="0"/>
                </a:lnTo>
                <a:lnTo>
                  <a:pt x="3229483" y="0"/>
                </a:lnTo>
                <a:lnTo>
                  <a:pt x="3264574" y="7088"/>
                </a:lnTo>
                <a:lnTo>
                  <a:pt x="3293237" y="26416"/>
                </a:lnTo>
                <a:lnTo>
                  <a:pt x="3312564" y="55078"/>
                </a:lnTo>
                <a:lnTo>
                  <a:pt x="3319653" y="90170"/>
                </a:lnTo>
                <a:lnTo>
                  <a:pt x="3319653" y="315595"/>
                </a:lnTo>
                <a:lnTo>
                  <a:pt x="3319653" y="450850"/>
                </a:lnTo>
                <a:lnTo>
                  <a:pt x="3312564" y="485941"/>
                </a:lnTo>
                <a:lnTo>
                  <a:pt x="3293237" y="514603"/>
                </a:lnTo>
                <a:lnTo>
                  <a:pt x="3264574" y="533931"/>
                </a:lnTo>
                <a:lnTo>
                  <a:pt x="3229483" y="541020"/>
                </a:lnTo>
                <a:lnTo>
                  <a:pt x="1744599" y="541020"/>
                </a:lnTo>
                <a:lnTo>
                  <a:pt x="1069594" y="541020"/>
                </a:lnTo>
                <a:lnTo>
                  <a:pt x="709803" y="541020"/>
                </a:lnTo>
                <a:lnTo>
                  <a:pt x="674711" y="533931"/>
                </a:lnTo>
                <a:lnTo>
                  <a:pt x="646049" y="514603"/>
                </a:lnTo>
                <a:lnTo>
                  <a:pt x="626721" y="485941"/>
                </a:lnTo>
                <a:lnTo>
                  <a:pt x="619633" y="450850"/>
                </a:lnTo>
                <a:lnTo>
                  <a:pt x="0" y="460883"/>
                </a:lnTo>
                <a:lnTo>
                  <a:pt x="619633" y="315595"/>
                </a:lnTo>
                <a:lnTo>
                  <a:pt x="619633" y="90170"/>
                </a:lnTo>
                <a:close/>
              </a:path>
            </a:pathLst>
          </a:custGeom>
          <a:ln w="27939">
            <a:solidFill>
              <a:srgbClr val="808080"/>
            </a:solidFill>
          </a:ln>
        </p:spPr>
        <p:txBody>
          <a:bodyPr wrap="square" lIns="0" tIns="0" rIns="0" bIns="0" rtlCol="0"/>
          <a:lstStyle/>
          <a:p>
            <a:endParaRPr/>
          </a:p>
        </p:txBody>
      </p:sp>
      <p:grpSp>
        <p:nvGrpSpPr>
          <p:cNvPr id="21" name="object 21"/>
          <p:cNvGrpSpPr/>
          <p:nvPr/>
        </p:nvGrpSpPr>
        <p:grpSpPr>
          <a:xfrm>
            <a:off x="180339" y="2352039"/>
            <a:ext cx="8536940" cy="1366520"/>
            <a:chOff x="180339" y="2352039"/>
            <a:chExt cx="8536940" cy="1366520"/>
          </a:xfrm>
        </p:grpSpPr>
        <p:sp>
          <p:nvSpPr>
            <p:cNvPr id="22" name="object 22"/>
            <p:cNvSpPr/>
            <p:nvPr/>
          </p:nvSpPr>
          <p:spPr>
            <a:xfrm>
              <a:off x="194309" y="3049269"/>
              <a:ext cx="5401945" cy="655320"/>
            </a:xfrm>
            <a:custGeom>
              <a:avLst/>
              <a:gdLst/>
              <a:ahLst/>
              <a:cxnLst/>
              <a:rect l="l" t="t" r="r" b="b"/>
              <a:pathLst>
                <a:path w="5401945" h="655320">
                  <a:moveTo>
                    <a:pt x="2539" y="655319"/>
                  </a:moveTo>
                  <a:lnTo>
                    <a:pt x="5401564" y="655319"/>
                  </a:lnTo>
                </a:path>
                <a:path w="5401945" h="655320">
                  <a:moveTo>
                    <a:pt x="0" y="0"/>
                  </a:moveTo>
                  <a:lnTo>
                    <a:pt x="5400675" y="0"/>
                  </a:lnTo>
                </a:path>
              </a:pathLst>
            </a:custGeom>
            <a:ln w="27940">
              <a:solidFill>
                <a:srgbClr val="000000"/>
              </a:solidFill>
              <a:prstDash val="lgDash"/>
            </a:ln>
          </p:spPr>
          <p:txBody>
            <a:bodyPr wrap="square" lIns="0" tIns="0" rIns="0" bIns="0" rtlCol="0"/>
            <a:lstStyle/>
            <a:p>
              <a:endParaRPr/>
            </a:p>
          </p:txBody>
        </p:sp>
        <p:sp>
          <p:nvSpPr>
            <p:cNvPr id="23" name="object 23"/>
            <p:cNvSpPr/>
            <p:nvPr/>
          </p:nvSpPr>
          <p:spPr>
            <a:xfrm>
              <a:off x="5375274" y="2366009"/>
              <a:ext cx="3328035" cy="538480"/>
            </a:xfrm>
            <a:custGeom>
              <a:avLst/>
              <a:gdLst/>
              <a:ahLst/>
              <a:cxnLst/>
              <a:rect l="l" t="t" r="r" b="b"/>
              <a:pathLst>
                <a:path w="3328034" h="538480">
                  <a:moveTo>
                    <a:pt x="3328034" y="448690"/>
                  </a:moveTo>
                  <a:lnTo>
                    <a:pt x="628014" y="448690"/>
                  </a:lnTo>
                  <a:lnTo>
                    <a:pt x="635061" y="483669"/>
                  </a:lnTo>
                  <a:lnTo>
                    <a:pt x="654288" y="512206"/>
                  </a:lnTo>
                  <a:lnTo>
                    <a:pt x="682825" y="531433"/>
                  </a:lnTo>
                  <a:lnTo>
                    <a:pt x="717803" y="538479"/>
                  </a:lnTo>
                  <a:lnTo>
                    <a:pt x="3238246" y="538479"/>
                  </a:lnTo>
                  <a:lnTo>
                    <a:pt x="3273224" y="531433"/>
                  </a:lnTo>
                  <a:lnTo>
                    <a:pt x="3301761" y="512206"/>
                  </a:lnTo>
                  <a:lnTo>
                    <a:pt x="3320988" y="483669"/>
                  </a:lnTo>
                  <a:lnTo>
                    <a:pt x="3328034" y="448690"/>
                  </a:lnTo>
                  <a:close/>
                </a:path>
                <a:path w="3328034" h="538480">
                  <a:moveTo>
                    <a:pt x="3238246" y="0"/>
                  </a:moveTo>
                  <a:lnTo>
                    <a:pt x="717803" y="0"/>
                  </a:lnTo>
                  <a:lnTo>
                    <a:pt x="682825" y="7046"/>
                  </a:lnTo>
                  <a:lnTo>
                    <a:pt x="654288" y="26273"/>
                  </a:lnTo>
                  <a:lnTo>
                    <a:pt x="635061" y="54810"/>
                  </a:lnTo>
                  <a:lnTo>
                    <a:pt x="628014" y="89788"/>
                  </a:lnTo>
                  <a:lnTo>
                    <a:pt x="628014" y="314070"/>
                  </a:lnTo>
                  <a:lnTo>
                    <a:pt x="0" y="456564"/>
                  </a:lnTo>
                  <a:lnTo>
                    <a:pt x="628014" y="448690"/>
                  </a:lnTo>
                  <a:lnTo>
                    <a:pt x="3328034" y="448690"/>
                  </a:lnTo>
                  <a:lnTo>
                    <a:pt x="3328034" y="89788"/>
                  </a:lnTo>
                  <a:lnTo>
                    <a:pt x="3320988" y="54810"/>
                  </a:lnTo>
                  <a:lnTo>
                    <a:pt x="3301761" y="26273"/>
                  </a:lnTo>
                  <a:lnTo>
                    <a:pt x="3273224" y="7046"/>
                  </a:lnTo>
                  <a:lnTo>
                    <a:pt x="3238246" y="0"/>
                  </a:lnTo>
                  <a:close/>
                </a:path>
              </a:pathLst>
            </a:custGeom>
            <a:solidFill>
              <a:srgbClr val="FFFFFF"/>
            </a:solidFill>
          </p:spPr>
          <p:txBody>
            <a:bodyPr wrap="square" lIns="0" tIns="0" rIns="0" bIns="0" rtlCol="0"/>
            <a:lstStyle/>
            <a:p>
              <a:endParaRPr/>
            </a:p>
          </p:txBody>
        </p:sp>
        <p:sp>
          <p:nvSpPr>
            <p:cNvPr id="24" name="object 24"/>
            <p:cNvSpPr/>
            <p:nvPr/>
          </p:nvSpPr>
          <p:spPr>
            <a:xfrm>
              <a:off x="5375274" y="2366009"/>
              <a:ext cx="3328035" cy="538480"/>
            </a:xfrm>
            <a:custGeom>
              <a:avLst/>
              <a:gdLst/>
              <a:ahLst/>
              <a:cxnLst/>
              <a:rect l="l" t="t" r="r" b="b"/>
              <a:pathLst>
                <a:path w="3328034" h="538480">
                  <a:moveTo>
                    <a:pt x="628014" y="89788"/>
                  </a:moveTo>
                  <a:lnTo>
                    <a:pt x="635061" y="54810"/>
                  </a:lnTo>
                  <a:lnTo>
                    <a:pt x="654288" y="26273"/>
                  </a:lnTo>
                  <a:lnTo>
                    <a:pt x="682825" y="7046"/>
                  </a:lnTo>
                  <a:lnTo>
                    <a:pt x="717803" y="0"/>
                  </a:lnTo>
                  <a:lnTo>
                    <a:pt x="1077976" y="0"/>
                  </a:lnTo>
                  <a:lnTo>
                    <a:pt x="1752980" y="0"/>
                  </a:lnTo>
                  <a:lnTo>
                    <a:pt x="3238246" y="0"/>
                  </a:lnTo>
                  <a:lnTo>
                    <a:pt x="3273224" y="7046"/>
                  </a:lnTo>
                  <a:lnTo>
                    <a:pt x="3301761" y="26273"/>
                  </a:lnTo>
                  <a:lnTo>
                    <a:pt x="3320988" y="54810"/>
                  </a:lnTo>
                  <a:lnTo>
                    <a:pt x="3328034" y="89788"/>
                  </a:lnTo>
                  <a:lnTo>
                    <a:pt x="3328034" y="314070"/>
                  </a:lnTo>
                  <a:lnTo>
                    <a:pt x="3328034" y="448690"/>
                  </a:lnTo>
                  <a:lnTo>
                    <a:pt x="3320988" y="483669"/>
                  </a:lnTo>
                  <a:lnTo>
                    <a:pt x="3301761" y="512206"/>
                  </a:lnTo>
                  <a:lnTo>
                    <a:pt x="3273224" y="531433"/>
                  </a:lnTo>
                  <a:lnTo>
                    <a:pt x="3238246" y="538479"/>
                  </a:lnTo>
                  <a:lnTo>
                    <a:pt x="1752980" y="538479"/>
                  </a:lnTo>
                  <a:lnTo>
                    <a:pt x="1077976" y="538479"/>
                  </a:lnTo>
                  <a:lnTo>
                    <a:pt x="717803" y="538479"/>
                  </a:lnTo>
                  <a:lnTo>
                    <a:pt x="682825" y="531433"/>
                  </a:lnTo>
                  <a:lnTo>
                    <a:pt x="654288" y="512206"/>
                  </a:lnTo>
                  <a:lnTo>
                    <a:pt x="635061" y="483669"/>
                  </a:lnTo>
                  <a:lnTo>
                    <a:pt x="628014" y="448690"/>
                  </a:lnTo>
                  <a:lnTo>
                    <a:pt x="0" y="456564"/>
                  </a:lnTo>
                  <a:lnTo>
                    <a:pt x="628014" y="314070"/>
                  </a:lnTo>
                  <a:lnTo>
                    <a:pt x="628014" y="89788"/>
                  </a:lnTo>
                  <a:close/>
                </a:path>
              </a:pathLst>
            </a:custGeom>
            <a:ln w="27940">
              <a:solidFill>
                <a:srgbClr val="808080"/>
              </a:solidFill>
            </a:ln>
          </p:spPr>
          <p:txBody>
            <a:bodyPr wrap="square" lIns="0" tIns="0" rIns="0" bIns="0" rtlCol="0"/>
            <a:lstStyle/>
            <a:p>
              <a:endParaRPr/>
            </a:p>
          </p:txBody>
        </p:sp>
      </p:grpSp>
      <p:sp>
        <p:nvSpPr>
          <p:cNvPr id="25" name="object 25"/>
          <p:cNvSpPr txBox="1"/>
          <p:nvPr/>
        </p:nvSpPr>
        <p:spPr>
          <a:xfrm>
            <a:off x="6105778" y="1792541"/>
            <a:ext cx="1809750" cy="269875"/>
          </a:xfrm>
          <a:prstGeom prst="rect">
            <a:avLst/>
          </a:prstGeom>
        </p:spPr>
        <p:txBody>
          <a:bodyPr vert="horz" wrap="square" lIns="0" tIns="12700" rIns="0" bIns="0" rtlCol="0">
            <a:spAutoFit/>
          </a:bodyPr>
          <a:lstStyle/>
          <a:p>
            <a:pPr marL="12700">
              <a:lnSpc>
                <a:spcPct val="100000"/>
              </a:lnSpc>
              <a:spcBef>
                <a:spcPts val="100"/>
              </a:spcBef>
            </a:pPr>
            <a:r>
              <a:rPr sz="1600" b="1" dirty="0">
                <a:latin typeface="Arial"/>
                <a:cs typeface="Arial"/>
              </a:rPr>
              <a:t>Run </a:t>
            </a:r>
            <a:r>
              <a:rPr sz="1600" b="1" spc="-5" dirty="0">
                <a:latin typeface="Arial"/>
                <a:cs typeface="Arial"/>
              </a:rPr>
              <a:t>VMs in </a:t>
            </a:r>
            <a:r>
              <a:rPr sz="1600" b="1" dirty="0">
                <a:latin typeface="Arial"/>
                <a:cs typeface="Arial"/>
              </a:rPr>
              <a:t>Ring</a:t>
            </a:r>
            <a:r>
              <a:rPr sz="1600" b="1" spc="-75" dirty="0">
                <a:latin typeface="Arial"/>
                <a:cs typeface="Arial"/>
              </a:rPr>
              <a:t> </a:t>
            </a:r>
            <a:r>
              <a:rPr sz="1600" b="1" dirty="0">
                <a:latin typeface="Arial"/>
                <a:cs typeface="Arial"/>
              </a:rPr>
              <a:t>3</a:t>
            </a:r>
            <a:endParaRPr sz="1600">
              <a:latin typeface="Arial"/>
              <a:cs typeface="Arial"/>
            </a:endParaRPr>
          </a:p>
        </p:txBody>
      </p:sp>
      <p:sp>
        <p:nvSpPr>
          <p:cNvPr id="26" name="object 26"/>
          <p:cNvSpPr txBox="1"/>
          <p:nvPr/>
        </p:nvSpPr>
        <p:spPr>
          <a:xfrm>
            <a:off x="6109080" y="2494597"/>
            <a:ext cx="2453640" cy="269875"/>
          </a:xfrm>
          <a:prstGeom prst="rect">
            <a:avLst/>
          </a:prstGeom>
        </p:spPr>
        <p:txBody>
          <a:bodyPr vert="horz" wrap="square" lIns="0" tIns="12700" rIns="0" bIns="0" rtlCol="0">
            <a:spAutoFit/>
          </a:bodyPr>
          <a:lstStyle/>
          <a:p>
            <a:pPr marL="12700">
              <a:lnSpc>
                <a:spcPct val="100000"/>
              </a:lnSpc>
              <a:spcBef>
                <a:spcPts val="100"/>
              </a:spcBef>
            </a:pPr>
            <a:r>
              <a:rPr sz="1600" b="1" dirty="0">
                <a:latin typeface="Arial"/>
                <a:cs typeface="Arial"/>
              </a:rPr>
              <a:t>Run </a:t>
            </a:r>
            <a:r>
              <a:rPr sz="1600" b="1" spc="-15" dirty="0">
                <a:latin typeface="Arial"/>
                <a:cs typeface="Arial"/>
              </a:rPr>
              <a:t>Hypervisor </a:t>
            </a:r>
            <a:r>
              <a:rPr sz="1600" b="1" spc="-5" dirty="0">
                <a:latin typeface="Arial"/>
                <a:cs typeface="Arial"/>
              </a:rPr>
              <a:t>in Ring</a:t>
            </a:r>
            <a:r>
              <a:rPr sz="1600" b="1" spc="85" dirty="0">
                <a:latin typeface="Arial"/>
                <a:cs typeface="Arial"/>
              </a:rPr>
              <a:t> </a:t>
            </a:r>
            <a:r>
              <a:rPr sz="1600" b="1" dirty="0">
                <a:latin typeface="Arial"/>
                <a:cs typeface="Arial"/>
              </a:rPr>
              <a:t>3</a:t>
            </a:r>
            <a:endParaRPr sz="1600">
              <a:latin typeface="Arial"/>
              <a:cs typeface="Arial"/>
            </a:endParaRPr>
          </a:p>
        </p:txBody>
      </p:sp>
      <p:grpSp>
        <p:nvGrpSpPr>
          <p:cNvPr id="27" name="object 27"/>
          <p:cNvGrpSpPr/>
          <p:nvPr/>
        </p:nvGrpSpPr>
        <p:grpSpPr>
          <a:xfrm>
            <a:off x="5323840" y="3096260"/>
            <a:ext cx="3395979" cy="568960"/>
            <a:chOff x="5323840" y="3096260"/>
            <a:chExt cx="3395979" cy="568960"/>
          </a:xfrm>
        </p:grpSpPr>
        <p:sp>
          <p:nvSpPr>
            <p:cNvPr id="28" name="object 28"/>
            <p:cNvSpPr/>
            <p:nvPr/>
          </p:nvSpPr>
          <p:spPr>
            <a:xfrm>
              <a:off x="5337810" y="3110230"/>
              <a:ext cx="3368040" cy="541020"/>
            </a:xfrm>
            <a:custGeom>
              <a:avLst/>
              <a:gdLst/>
              <a:ahLst/>
              <a:cxnLst/>
              <a:rect l="l" t="t" r="r" b="b"/>
              <a:pathLst>
                <a:path w="3368040" h="541020">
                  <a:moveTo>
                    <a:pt x="3277869" y="0"/>
                  </a:moveTo>
                  <a:lnTo>
                    <a:pt x="758189" y="0"/>
                  </a:lnTo>
                  <a:lnTo>
                    <a:pt x="723098" y="7088"/>
                  </a:lnTo>
                  <a:lnTo>
                    <a:pt x="694436" y="26416"/>
                  </a:lnTo>
                  <a:lnTo>
                    <a:pt x="675108" y="55078"/>
                  </a:lnTo>
                  <a:lnTo>
                    <a:pt x="668019" y="90170"/>
                  </a:lnTo>
                  <a:lnTo>
                    <a:pt x="668019" y="315595"/>
                  </a:lnTo>
                  <a:lnTo>
                    <a:pt x="0" y="352933"/>
                  </a:lnTo>
                  <a:lnTo>
                    <a:pt x="668019" y="450850"/>
                  </a:lnTo>
                  <a:lnTo>
                    <a:pt x="675108" y="485941"/>
                  </a:lnTo>
                  <a:lnTo>
                    <a:pt x="694436" y="514604"/>
                  </a:lnTo>
                  <a:lnTo>
                    <a:pt x="723098" y="533931"/>
                  </a:lnTo>
                  <a:lnTo>
                    <a:pt x="758189" y="541020"/>
                  </a:lnTo>
                  <a:lnTo>
                    <a:pt x="3277869" y="541020"/>
                  </a:lnTo>
                  <a:lnTo>
                    <a:pt x="3312961" y="533931"/>
                  </a:lnTo>
                  <a:lnTo>
                    <a:pt x="3341623" y="514604"/>
                  </a:lnTo>
                  <a:lnTo>
                    <a:pt x="3360951" y="485941"/>
                  </a:lnTo>
                  <a:lnTo>
                    <a:pt x="3368040" y="450850"/>
                  </a:lnTo>
                  <a:lnTo>
                    <a:pt x="3368040" y="90170"/>
                  </a:lnTo>
                  <a:lnTo>
                    <a:pt x="3360951" y="55078"/>
                  </a:lnTo>
                  <a:lnTo>
                    <a:pt x="3341624" y="26416"/>
                  </a:lnTo>
                  <a:lnTo>
                    <a:pt x="3312961" y="7088"/>
                  </a:lnTo>
                  <a:lnTo>
                    <a:pt x="3277869" y="0"/>
                  </a:lnTo>
                  <a:close/>
                </a:path>
              </a:pathLst>
            </a:custGeom>
            <a:solidFill>
              <a:srgbClr val="FFFFFF"/>
            </a:solidFill>
          </p:spPr>
          <p:txBody>
            <a:bodyPr wrap="square" lIns="0" tIns="0" rIns="0" bIns="0" rtlCol="0"/>
            <a:lstStyle/>
            <a:p>
              <a:endParaRPr/>
            </a:p>
          </p:txBody>
        </p:sp>
        <p:sp>
          <p:nvSpPr>
            <p:cNvPr id="29" name="object 29"/>
            <p:cNvSpPr/>
            <p:nvPr/>
          </p:nvSpPr>
          <p:spPr>
            <a:xfrm>
              <a:off x="5337810" y="3110230"/>
              <a:ext cx="3368040" cy="541020"/>
            </a:xfrm>
            <a:custGeom>
              <a:avLst/>
              <a:gdLst/>
              <a:ahLst/>
              <a:cxnLst/>
              <a:rect l="l" t="t" r="r" b="b"/>
              <a:pathLst>
                <a:path w="3368040" h="541020">
                  <a:moveTo>
                    <a:pt x="668019" y="90170"/>
                  </a:moveTo>
                  <a:lnTo>
                    <a:pt x="675108" y="55078"/>
                  </a:lnTo>
                  <a:lnTo>
                    <a:pt x="694436" y="26416"/>
                  </a:lnTo>
                  <a:lnTo>
                    <a:pt x="723098" y="7088"/>
                  </a:lnTo>
                  <a:lnTo>
                    <a:pt x="758189" y="0"/>
                  </a:lnTo>
                  <a:lnTo>
                    <a:pt x="1117980" y="0"/>
                  </a:lnTo>
                  <a:lnTo>
                    <a:pt x="1792986" y="0"/>
                  </a:lnTo>
                  <a:lnTo>
                    <a:pt x="3277869" y="0"/>
                  </a:lnTo>
                  <a:lnTo>
                    <a:pt x="3312961" y="7088"/>
                  </a:lnTo>
                  <a:lnTo>
                    <a:pt x="3341624" y="26416"/>
                  </a:lnTo>
                  <a:lnTo>
                    <a:pt x="3360951" y="55078"/>
                  </a:lnTo>
                  <a:lnTo>
                    <a:pt x="3368040" y="90170"/>
                  </a:lnTo>
                  <a:lnTo>
                    <a:pt x="3368040" y="315595"/>
                  </a:lnTo>
                  <a:lnTo>
                    <a:pt x="3368040" y="450850"/>
                  </a:lnTo>
                  <a:lnTo>
                    <a:pt x="3360951" y="485941"/>
                  </a:lnTo>
                  <a:lnTo>
                    <a:pt x="3341623" y="514604"/>
                  </a:lnTo>
                  <a:lnTo>
                    <a:pt x="3312961" y="533931"/>
                  </a:lnTo>
                  <a:lnTo>
                    <a:pt x="3277869" y="541020"/>
                  </a:lnTo>
                  <a:lnTo>
                    <a:pt x="1792986" y="541020"/>
                  </a:lnTo>
                  <a:lnTo>
                    <a:pt x="1117980" y="541020"/>
                  </a:lnTo>
                  <a:lnTo>
                    <a:pt x="758189" y="541020"/>
                  </a:lnTo>
                  <a:lnTo>
                    <a:pt x="723098" y="533931"/>
                  </a:lnTo>
                  <a:lnTo>
                    <a:pt x="694436" y="514604"/>
                  </a:lnTo>
                  <a:lnTo>
                    <a:pt x="675108" y="485941"/>
                  </a:lnTo>
                  <a:lnTo>
                    <a:pt x="668019" y="450850"/>
                  </a:lnTo>
                  <a:lnTo>
                    <a:pt x="0" y="352933"/>
                  </a:lnTo>
                  <a:lnTo>
                    <a:pt x="668019" y="315595"/>
                  </a:lnTo>
                  <a:lnTo>
                    <a:pt x="668019" y="90170"/>
                  </a:lnTo>
                  <a:close/>
                </a:path>
              </a:pathLst>
            </a:custGeom>
            <a:ln w="27940">
              <a:solidFill>
                <a:srgbClr val="808080"/>
              </a:solidFill>
            </a:ln>
          </p:spPr>
          <p:txBody>
            <a:bodyPr wrap="square" lIns="0" tIns="0" rIns="0" bIns="0" rtlCol="0"/>
            <a:lstStyle/>
            <a:p>
              <a:endParaRPr/>
            </a:p>
          </p:txBody>
        </p:sp>
      </p:grpSp>
      <p:sp>
        <p:nvSpPr>
          <p:cNvPr id="30" name="object 30"/>
          <p:cNvSpPr txBox="1"/>
          <p:nvPr/>
        </p:nvSpPr>
        <p:spPr>
          <a:xfrm>
            <a:off x="6112255" y="3241421"/>
            <a:ext cx="2193925" cy="269240"/>
          </a:xfrm>
          <a:prstGeom prst="rect">
            <a:avLst/>
          </a:prstGeom>
        </p:spPr>
        <p:txBody>
          <a:bodyPr vert="horz" wrap="square" lIns="0" tIns="12700" rIns="0" bIns="0" rtlCol="0">
            <a:spAutoFit/>
          </a:bodyPr>
          <a:lstStyle/>
          <a:p>
            <a:pPr marL="12700">
              <a:lnSpc>
                <a:spcPct val="100000"/>
              </a:lnSpc>
              <a:spcBef>
                <a:spcPts val="100"/>
              </a:spcBef>
            </a:pPr>
            <a:r>
              <a:rPr sz="1600" b="1" dirty="0">
                <a:latin typeface="Arial"/>
                <a:cs typeface="Arial"/>
              </a:rPr>
              <a:t>Run </a:t>
            </a:r>
            <a:r>
              <a:rPr sz="1600" b="1" spc="-5" dirty="0">
                <a:latin typeface="Arial"/>
                <a:cs typeface="Arial"/>
              </a:rPr>
              <a:t>Host OS </a:t>
            </a:r>
            <a:r>
              <a:rPr sz="1600" b="1" dirty="0">
                <a:latin typeface="Arial"/>
                <a:cs typeface="Arial"/>
              </a:rPr>
              <a:t>in Ring</a:t>
            </a:r>
            <a:r>
              <a:rPr sz="1600" b="1" spc="-65" dirty="0">
                <a:latin typeface="Arial"/>
                <a:cs typeface="Arial"/>
              </a:rPr>
              <a:t> </a:t>
            </a:r>
            <a:r>
              <a:rPr sz="1600" b="1" spc="-5" dirty="0">
                <a:latin typeface="Arial"/>
                <a:cs typeface="Arial"/>
              </a:rPr>
              <a:t>0</a:t>
            </a:r>
            <a:endParaRPr sz="1600">
              <a:latin typeface="Arial"/>
              <a:cs typeface="Arial"/>
            </a:endParaRPr>
          </a:p>
        </p:txBody>
      </p:sp>
      <p:sp>
        <p:nvSpPr>
          <p:cNvPr id="32" name="object 32"/>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33" name="object 33"/>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34" name="object 34"/>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37</a:t>
            </a:fld>
            <a:endParaRPr spc="-5" dirty="0"/>
          </a:p>
        </p:txBody>
      </p:sp>
      <p:sp>
        <p:nvSpPr>
          <p:cNvPr id="31" name="object 31"/>
          <p:cNvSpPr txBox="1"/>
          <p:nvPr/>
        </p:nvSpPr>
        <p:spPr>
          <a:xfrm>
            <a:off x="1457960" y="1770379"/>
            <a:ext cx="1871980" cy="718820"/>
          </a:xfrm>
          <a:prstGeom prst="rect">
            <a:avLst/>
          </a:prstGeom>
          <a:solidFill>
            <a:srgbClr val="FFC000"/>
          </a:solidFill>
          <a:ln w="25400">
            <a:solidFill>
              <a:srgbClr val="88A3A7"/>
            </a:solidFill>
          </a:ln>
        </p:spPr>
        <p:txBody>
          <a:bodyPr vert="horz" wrap="square" lIns="0" tIns="200025" rIns="0" bIns="0" rtlCol="0">
            <a:spAutoFit/>
          </a:bodyPr>
          <a:lstStyle/>
          <a:p>
            <a:pPr marL="151765">
              <a:lnSpc>
                <a:spcPct val="100000"/>
              </a:lnSpc>
              <a:spcBef>
                <a:spcPts val="1575"/>
              </a:spcBef>
            </a:pPr>
            <a:r>
              <a:rPr sz="2000" dirty="0">
                <a:latin typeface="Arial"/>
                <a:cs typeface="Arial"/>
              </a:rPr>
              <a:t>Guest OS</a:t>
            </a:r>
            <a:r>
              <a:rPr sz="2000" spc="-90" dirty="0">
                <a:latin typeface="Arial"/>
                <a:cs typeface="Arial"/>
              </a:rPr>
              <a:t> </a:t>
            </a:r>
            <a:r>
              <a:rPr sz="2000" dirty="0">
                <a:latin typeface="Arial"/>
                <a:cs typeface="Arial"/>
              </a:rPr>
              <a:t>VM</a:t>
            </a:r>
            <a:endParaRPr sz="2000">
              <a:latin typeface="Arial"/>
              <a:cs typeface="Arial"/>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533336"/>
            <a:ext cx="5683250" cy="513715"/>
          </a:xfrm>
          <a:prstGeom prst="rect">
            <a:avLst/>
          </a:prstGeom>
        </p:spPr>
        <p:txBody>
          <a:bodyPr vert="horz" wrap="square" lIns="0" tIns="12700" rIns="0" bIns="0" rtlCol="0">
            <a:spAutoFit/>
          </a:bodyPr>
          <a:lstStyle/>
          <a:p>
            <a:pPr marL="12700">
              <a:lnSpc>
                <a:spcPct val="100000"/>
              </a:lnSpc>
              <a:spcBef>
                <a:spcPts val="100"/>
              </a:spcBef>
            </a:pPr>
            <a:r>
              <a:rPr sz="3200" spc="-5" dirty="0"/>
              <a:t>Platform Virtualisation</a:t>
            </a:r>
            <a:r>
              <a:rPr sz="3200" spc="-55" dirty="0"/>
              <a:t> </a:t>
            </a:r>
            <a:r>
              <a:rPr sz="3200" spc="-5" dirty="0"/>
              <a:t>Products</a:t>
            </a:r>
            <a:endParaRPr sz="3200"/>
          </a:p>
        </p:txBody>
      </p:sp>
      <p:sp>
        <p:nvSpPr>
          <p:cNvPr id="3" name="object 3"/>
          <p:cNvSpPr txBox="1"/>
          <p:nvPr/>
        </p:nvSpPr>
        <p:spPr>
          <a:xfrm>
            <a:off x="5130165" y="1703641"/>
            <a:ext cx="3372485" cy="1855470"/>
          </a:xfrm>
          <a:prstGeom prst="rect">
            <a:avLst/>
          </a:prstGeom>
        </p:spPr>
        <p:txBody>
          <a:bodyPr vert="horz" wrap="square" lIns="0" tIns="12700" rIns="0" bIns="0" rtlCol="0">
            <a:spAutoFit/>
          </a:bodyPr>
          <a:lstStyle/>
          <a:p>
            <a:pPr marL="355600" indent="-342900">
              <a:lnSpc>
                <a:spcPct val="100000"/>
              </a:lnSpc>
              <a:spcBef>
                <a:spcPts val="100"/>
              </a:spcBef>
              <a:buChar char="•"/>
              <a:tabLst>
                <a:tab pos="354965" algn="l"/>
                <a:tab pos="355600" algn="l"/>
              </a:tabLst>
            </a:pPr>
            <a:r>
              <a:rPr sz="2000" dirty="0">
                <a:latin typeface="Arial"/>
                <a:cs typeface="Arial"/>
              </a:rPr>
              <a:t>Microsoft</a:t>
            </a:r>
            <a:r>
              <a:rPr sz="2000" spc="-45" dirty="0">
                <a:latin typeface="Arial"/>
                <a:cs typeface="Arial"/>
              </a:rPr>
              <a:t> </a:t>
            </a:r>
            <a:r>
              <a:rPr sz="2000" spc="-5" dirty="0">
                <a:latin typeface="Arial"/>
                <a:cs typeface="Arial"/>
              </a:rPr>
              <a:t>Hyper-V</a:t>
            </a:r>
            <a:endParaRPr sz="2000">
              <a:latin typeface="Arial"/>
              <a:cs typeface="Arial"/>
            </a:endParaRPr>
          </a:p>
          <a:p>
            <a:pPr marL="355600" indent="-342900">
              <a:lnSpc>
                <a:spcPct val="100000"/>
              </a:lnSpc>
              <a:spcBef>
                <a:spcPts val="5"/>
              </a:spcBef>
              <a:buChar char="•"/>
              <a:tabLst>
                <a:tab pos="354965" algn="l"/>
                <a:tab pos="355600" algn="l"/>
              </a:tabLst>
            </a:pPr>
            <a:r>
              <a:rPr sz="2000" spc="-5" dirty="0">
                <a:latin typeface="Arial"/>
                <a:cs typeface="Arial"/>
              </a:rPr>
              <a:t>VMWare</a:t>
            </a:r>
            <a:r>
              <a:rPr sz="2000" spc="-60" dirty="0">
                <a:latin typeface="Arial"/>
                <a:cs typeface="Arial"/>
              </a:rPr>
              <a:t> </a:t>
            </a:r>
            <a:r>
              <a:rPr sz="2000" dirty="0">
                <a:latin typeface="Arial"/>
                <a:cs typeface="Arial"/>
              </a:rPr>
              <a:t>ESX</a:t>
            </a:r>
            <a:endParaRPr sz="2000">
              <a:latin typeface="Arial"/>
              <a:cs typeface="Arial"/>
            </a:endParaRPr>
          </a:p>
          <a:p>
            <a:pPr marL="355600" indent="-342900">
              <a:lnSpc>
                <a:spcPct val="100000"/>
              </a:lnSpc>
              <a:buChar char="•"/>
              <a:tabLst>
                <a:tab pos="354965" algn="l"/>
                <a:tab pos="355600" algn="l"/>
              </a:tabLst>
            </a:pPr>
            <a:r>
              <a:rPr sz="2000" spc="-5" dirty="0">
                <a:latin typeface="Arial"/>
                <a:cs typeface="Arial"/>
              </a:rPr>
              <a:t>Citrix XenServer</a:t>
            </a:r>
            <a:r>
              <a:rPr sz="2000" spc="5" dirty="0">
                <a:latin typeface="Arial"/>
                <a:cs typeface="Arial"/>
              </a:rPr>
              <a:t> </a:t>
            </a:r>
            <a:r>
              <a:rPr sz="2000" spc="-5" dirty="0">
                <a:latin typeface="Arial"/>
                <a:cs typeface="Arial"/>
              </a:rPr>
              <a:t>(Xen)</a:t>
            </a:r>
            <a:endParaRPr sz="2000">
              <a:latin typeface="Arial"/>
              <a:cs typeface="Arial"/>
            </a:endParaRPr>
          </a:p>
          <a:p>
            <a:pPr marL="355600" indent="-342900">
              <a:lnSpc>
                <a:spcPct val="100000"/>
              </a:lnSpc>
              <a:buChar char="•"/>
              <a:tabLst>
                <a:tab pos="354965" algn="l"/>
                <a:tab pos="355600" algn="l"/>
              </a:tabLst>
            </a:pPr>
            <a:r>
              <a:rPr sz="2000" spc="-5" dirty="0">
                <a:latin typeface="Arial"/>
                <a:cs typeface="Arial"/>
              </a:rPr>
              <a:t>ORACLE </a:t>
            </a:r>
            <a:r>
              <a:rPr sz="2000" dirty="0">
                <a:latin typeface="Arial"/>
                <a:cs typeface="Arial"/>
              </a:rPr>
              <a:t>VM </a:t>
            </a:r>
            <a:r>
              <a:rPr sz="2000" spc="-5" dirty="0">
                <a:latin typeface="Arial"/>
                <a:cs typeface="Arial"/>
              </a:rPr>
              <a:t>Server</a:t>
            </a:r>
            <a:r>
              <a:rPr sz="2000" spc="-50" dirty="0">
                <a:latin typeface="Arial"/>
                <a:cs typeface="Arial"/>
              </a:rPr>
              <a:t> </a:t>
            </a:r>
            <a:r>
              <a:rPr sz="2000" spc="-5" dirty="0">
                <a:latin typeface="Arial"/>
                <a:cs typeface="Arial"/>
              </a:rPr>
              <a:t>(Xen)</a:t>
            </a:r>
            <a:endParaRPr sz="2000">
              <a:latin typeface="Arial"/>
              <a:cs typeface="Arial"/>
            </a:endParaRPr>
          </a:p>
          <a:p>
            <a:pPr marL="355600" indent="-342900">
              <a:lnSpc>
                <a:spcPct val="100000"/>
              </a:lnSpc>
              <a:buChar char="•"/>
              <a:tabLst>
                <a:tab pos="354965" algn="l"/>
                <a:tab pos="355600" algn="l"/>
              </a:tabLst>
            </a:pPr>
            <a:r>
              <a:rPr sz="2000" dirty="0">
                <a:latin typeface="Arial"/>
                <a:cs typeface="Arial"/>
              </a:rPr>
              <a:t>Amazon </a:t>
            </a:r>
            <a:r>
              <a:rPr sz="2000" spc="-5" dirty="0">
                <a:latin typeface="Arial"/>
                <a:cs typeface="Arial"/>
              </a:rPr>
              <a:t>EC2</a:t>
            </a:r>
            <a:r>
              <a:rPr sz="2000" spc="-35" dirty="0">
                <a:latin typeface="Arial"/>
                <a:cs typeface="Arial"/>
              </a:rPr>
              <a:t> </a:t>
            </a:r>
            <a:r>
              <a:rPr sz="2000" spc="-5" dirty="0">
                <a:latin typeface="Arial"/>
                <a:cs typeface="Arial"/>
              </a:rPr>
              <a:t>(Xen)</a:t>
            </a:r>
            <a:endParaRPr sz="2000">
              <a:latin typeface="Arial"/>
              <a:cs typeface="Arial"/>
            </a:endParaRPr>
          </a:p>
          <a:p>
            <a:pPr marL="355600" indent="-342900">
              <a:lnSpc>
                <a:spcPct val="100000"/>
              </a:lnSpc>
              <a:buChar char="•"/>
              <a:tabLst>
                <a:tab pos="354965" algn="l"/>
                <a:tab pos="355600" algn="l"/>
              </a:tabLst>
            </a:pPr>
            <a:r>
              <a:rPr sz="2000" dirty="0">
                <a:latin typeface="Arial"/>
                <a:cs typeface="Arial"/>
              </a:rPr>
              <a:t>IBM </a:t>
            </a:r>
            <a:r>
              <a:rPr sz="2000" spc="-5" dirty="0">
                <a:latin typeface="Arial"/>
                <a:cs typeface="Arial"/>
              </a:rPr>
              <a:t>System </a:t>
            </a:r>
            <a:r>
              <a:rPr sz="2000" dirty="0">
                <a:latin typeface="Arial"/>
                <a:cs typeface="Arial"/>
              </a:rPr>
              <a:t>Z</a:t>
            </a:r>
            <a:r>
              <a:rPr sz="2000" spc="-60" dirty="0">
                <a:latin typeface="Arial"/>
                <a:cs typeface="Arial"/>
              </a:rPr>
              <a:t> </a:t>
            </a:r>
            <a:r>
              <a:rPr sz="2000" spc="-10" dirty="0">
                <a:latin typeface="Arial"/>
                <a:cs typeface="Arial"/>
              </a:rPr>
              <a:t>Hypervisor</a:t>
            </a:r>
            <a:endParaRPr sz="2000">
              <a:latin typeface="Arial"/>
              <a:cs typeface="Arial"/>
            </a:endParaRPr>
          </a:p>
        </p:txBody>
      </p:sp>
      <p:sp>
        <p:nvSpPr>
          <p:cNvPr id="4" name="object 4"/>
          <p:cNvSpPr txBox="1"/>
          <p:nvPr/>
        </p:nvSpPr>
        <p:spPr>
          <a:xfrm>
            <a:off x="3106420" y="2136139"/>
            <a:ext cx="1526540" cy="807720"/>
          </a:xfrm>
          <a:prstGeom prst="rect">
            <a:avLst/>
          </a:prstGeom>
          <a:solidFill>
            <a:srgbClr val="FFFF00"/>
          </a:solidFill>
          <a:ln w="25400">
            <a:solidFill>
              <a:srgbClr val="88A3A7"/>
            </a:solidFill>
          </a:ln>
        </p:spPr>
        <p:txBody>
          <a:bodyPr vert="horz" wrap="square" lIns="0" tIns="38100" rIns="0" bIns="0" rtlCol="0">
            <a:spAutoFit/>
          </a:bodyPr>
          <a:lstStyle/>
          <a:p>
            <a:pPr marL="273050">
              <a:lnSpc>
                <a:spcPct val="100000"/>
              </a:lnSpc>
              <a:spcBef>
                <a:spcPts val="300"/>
              </a:spcBef>
            </a:pPr>
            <a:r>
              <a:rPr sz="2000" spc="-35" dirty="0">
                <a:latin typeface="Arial"/>
                <a:cs typeface="Arial"/>
              </a:rPr>
              <a:t>Type</a:t>
            </a:r>
            <a:r>
              <a:rPr sz="2000" spc="-20" dirty="0">
                <a:latin typeface="Arial"/>
                <a:cs typeface="Arial"/>
              </a:rPr>
              <a:t> </a:t>
            </a:r>
            <a:r>
              <a:rPr sz="2000" spc="-5" dirty="0">
                <a:latin typeface="Arial"/>
                <a:cs typeface="Arial"/>
              </a:rPr>
              <a:t>1</a:t>
            </a:r>
            <a:endParaRPr sz="2000">
              <a:latin typeface="Arial"/>
              <a:cs typeface="Arial"/>
            </a:endParaRPr>
          </a:p>
          <a:p>
            <a:pPr marL="209550">
              <a:lnSpc>
                <a:spcPct val="100000"/>
              </a:lnSpc>
            </a:pPr>
            <a:r>
              <a:rPr sz="2000" spc="-5" dirty="0">
                <a:latin typeface="Arial"/>
                <a:cs typeface="Arial"/>
              </a:rPr>
              <a:t>(Native)</a:t>
            </a:r>
            <a:endParaRPr sz="2000">
              <a:latin typeface="Arial"/>
              <a:cs typeface="Arial"/>
            </a:endParaRPr>
          </a:p>
        </p:txBody>
      </p:sp>
      <p:sp>
        <p:nvSpPr>
          <p:cNvPr id="5" name="object 5"/>
          <p:cNvSpPr txBox="1"/>
          <p:nvPr/>
        </p:nvSpPr>
        <p:spPr>
          <a:xfrm>
            <a:off x="5188965" y="4372355"/>
            <a:ext cx="2759075" cy="1245235"/>
          </a:xfrm>
          <a:prstGeom prst="rect">
            <a:avLst/>
          </a:prstGeom>
        </p:spPr>
        <p:txBody>
          <a:bodyPr vert="horz" wrap="square" lIns="0" tIns="12700" rIns="0" bIns="0" rtlCol="0">
            <a:spAutoFit/>
          </a:bodyPr>
          <a:lstStyle/>
          <a:p>
            <a:pPr marL="355600" indent="-342900">
              <a:lnSpc>
                <a:spcPct val="100000"/>
              </a:lnSpc>
              <a:spcBef>
                <a:spcPts val="100"/>
              </a:spcBef>
              <a:buChar char="•"/>
              <a:tabLst>
                <a:tab pos="354965" algn="l"/>
                <a:tab pos="355600" algn="l"/>
              </a:tabLst>
            </a:pPr>
            <a:r>
              <a:rPr sz="2000" dirty="0">
                <a:latin typeface="Arial"/>
                <a:cs typeface="Arial"/>
              </a:rPr>
              <a:t>Microsoft </a:t>
            </a:r>
            <a:r>
              <a:rPr sz="2000" spc="-5" dirty="0">
                <a:latin typeface="Arial"/>
                <a:cs typeface="Arial"/>
              </a:rPr>
              <a:t>Virtual</a:t>
            </a:r>
            <a:r>
              <a:rPr sz="2000" spc="-90" dirty="0">
                <a:latin typeface="Arial"/>
                <a:cs typeface="Arial"/>
              </a:rPr>
              <a:t> </a:t>
            </a:r>
            <a:r>
              <a:rPr sz="2000" spc="-5" dirty="0">
                <a:latin typeface="Arial"/>
                <a:cs typeface="Arial"/>
              </a:rPr>
              <a:t>PC</a:t>
            </a:r>
            <a:endParaRPr sz="2000">
              <a:latin typeface="Arial"/>
              <a:cs typeface="Arial"/>
            </a:endParaRPr>
          </a:p>
          <a:p>
            <a:pPr marL="355600" indent="-342900">
              <a:lnSpc>
                <a:spcPct val="100000"/>
              </a:lnSpc>
              <a:buChar char="•"/>
              <a:tabLst>
                <a:tab pos="354965" algn="l"/>
                <a:tab pos="355600" algn="l"/>
              </a:tabLst>
            </a:pPr>
            <a:r>
              <a:rPr sz="2000" spc="-5" dirty="0">
                <a:latin typeface="Arial"/>
                <a:cs typeface="Arial"/>
              </a:rPr>
              <a:t>VMWare</a:t>
            </a:r>
            <a:r>
              <a:rPr sz="2000" spc="-90" dirty="0">
                <a:latin typeface="Arial"/>
                <a:cs typeface="Arial"/>
              </a:rPr>
              <a:t> </a:t>
            </a:r>
            <a:r>
              <a:rPr sz="2000" spc="-5" dirty="0">
                <a:latin typeface="Arial"/>
                <a:cs typeface="Arial"/>
              </a:rPr>
              <a:t>Workstation</a:t>
            </a:r>
            <a:endParaRPr sz="2000">
              <a:latin typeface="Arial"/>
              <a:cs typeface="Arial"/>
            </a:endParaRPr>
          </a:p>
          <a:p>
            <a:pPr marL="355600" indent="-342900">
              <a:lnSpc>
                <a:spcPct val="100000"/>
              </a:lnSpc>
              <a:buChar char="•"/>
              <a:tabLst>
                <a:tab pos="354965" algn="l"/>
                <a:tab pos="355600" algn="l"/>
              </a:tabLst>
            </a:pPr>
            <a:r>
              <a:rPr sz="2000" spc="-5" dirty="0">
                <a:latin typeface="Arial"/>
                <a:cs typeface="Arial"/>
              </a:rPr>
              <a:t>Citrix</a:t>
            </a:r>
            <a:r>
              <a:rPr sz="2000" spc="10" dirty="0">
                <a:latin typeface="Arial"/>
                <a:cs typeface="Arial"/>
              </a:rPr>
              <a:t> </a:t>
            </a:r>
            <a:r>
              <a:rPr sz="2000" spc="-5" dirty="0">
                <a:latin typeface="Arial"/>
                <a:cs typeface="Arial"/>
              </a:rPr>
              <a:t>XenClient</a:t>
            </a:r>
            <a:endParaRPr sz="2000">
              <a:latin typeface="Arial"/>
              <a:cs typeface="Arial"/>
            </a:endParaRPr>
          </a:p>
          <a:p>
            <a:pPr marL="355600" indent="-342900">
              <a:lnSpc>
                <a:spcPct val="100000"/>
              </a:lnSpc>
              <a:buChar char="•"/>
              <a:tabLst>
                <a:tab pos="354965" algn="l"/>
                <a:tab pos="355600" algn="l"/>
              </a:tabLst>
            </a:pPr>
            <a:r>
              <a:rPr sz="2000" spc="-5" dirty="0">
                <a:latin typeface="Arial"/>
                <a:cs typeface="Arial"/>
              </a:rPr>
              <a:t>VirtualBox</a:t>
            </a:r>
            <a:endParaRPr sz="2000">
              <a:latin typeface="Arial"/>
              <a:cs typeface="Arial"/>
            </a:endParaRPr>
          </a:p>
        </p:txBody>
      </p:sp>
      <p:sp>
        <p:nvSpPr>
          <p:cNvPr id="6" name="object 6"/>
          <p:cNvSpPr txBox="1"/>
          <p:nvPr/>
        </p:nvSpPr>
        <p:spPr>
          <a:xfrm>
            <a:off x="3152139" y="4505959"/>
            <a:ext cx="1526540" cy="810260"/>
          </a:xfrm>
          <a:prstGeom prst="rect">
            <a:avLst/>
          </a:prstGeom>
          <a:solidFill>
            <a:srgbClr val="FFFF00"/>
          </a:solidFill>
          <a:ln w="25400">
            <a:solidFill>
              <a:srgbClr val="88A3A7"/>
            </a:solidFill>
          </a:ln>
        </p:spPr>
        <p:txBody>
          <a:bodyPr vert="horz" wrap="square" lIns="0" tIns="40640" rIns="0" bIns="0" rtlCol="0">
            <a:spAutoFit/>
          </a:bodyPr>
          <a:lstStyle/>
          <a:p>
            <a:pPr marL="271780">
              <a:lnSpc>
                <a:spcPct val="100000"/>
              </a:lnSpc>
              <a:spcBef>
                <a:spcPts val="320"/>
              </a:spcBef>
            </a:pPr>
            <a:r>
              <a:rPr sz="2000" spc="-35" dirty="0">
                <a:latin typeface="Arial"/>
                <a:cs typeface="Arial"/>
              </a:rPr>
              <a:t>Type</a:t>
            </a:r>
            <a:r>
              <a:rPr sz="2000" spc="-20" dirty="0">
                <a:latin typeface="Arial"/>
                <a:cs typeface="Arial"/>
              </a:rPr>
              <a:t> </a:t>
            </a:r>
            <a:r>
              <a:rPr sz="2000" spc="-5" dirty="0">
                <a:latin typeface="Arial"/>
                <a:cs typeface="Arial"/>
              </a:rPr>
              <a:t>2</a:t>
            </a:r>
            <a:endParaRPr sz="2000">
              <a:latin typeface="Arial"/>
              <a:cs typeface="Arial"/>
            </a:endParaRPr>
          </a:p>
          <a:p>
            <a:pPr marL="165735">
              <a:lnSpc>
                <a:spcPct val="100000"/>
              </a:lnSpc>
            </a:pPr>
            <a:r>
              <a:rPr sz="2000" dirty="0">
                <a:latin typeface="Arial"/>
                <a:cs typeface="Arial"/>
              </a:rPr>
              <a:t>(Hosted)</a:t>
            </a:r>
            <a:endParaRPr sz="2000">
              <a:latin typeface="Arial"/>
              <a:cs typeface="Arial"/>
            </a:endParaRPr>
          </a:p>
        </p:txBody>
      </p:sp>
      <p:sp>
        <p:nvSpPr>
          <p:cNvPr id="7" name="object 7"/>
          <p:cNvSpPr/>
          <p:nvPr/>
        </p:nvSpPr>
        <p:spPr>
          <a:xfrm>
            <a:off x="4782820" y="1744979"/>
            <a:ext cx="266700" cy="1760220"/>
          </a:xfrm>
          <a:custGeom>
            <a:avLst/>
            <a:gdLst/>
            <a:ahLst/>
            <a:cxnLst/>
            <a:rect l="l" t="t" r="r" b="b"/>
            <a:pathLst>
              <a:path w="266700" h="1760220">
                <a:moveTo>
                  <a:pt x="266700" y="1760220"/>
                </a:moveTo>
                <a:lnTo>
                  <a:pt x="224546" y="1751817"/>
                </a:lnTo>
                <a:lnTo>
                  <a:pt x="187939" y="1728419"/>
                </a:lnTo>
                <a:lnTo>
                  <a:pt x="159075" y="1692737"/>
                </a:lnTo>
                <a:lnTo>
                  <a:pt x="140147" y="1647484"/>
                </a:lnTo>
                <a:lnTo>
                  <a:pt x="133350" y="1595374"/>
                </a:lnTo>
                <a:lnTo>
                  <a:pt x="133350" y="1044956"/>
                </a:lnTo>
                <a:lnTo>
                  <a:pt x="126552" y="992845"/>
                </a:lnTo>
                <a:lnTo>
                  <a:pt x="107624" y="947592"/>
                </a:lnTo>
                <a:lnTo>
                  <a:pt x="78760" y="911910"/>
                </a:lnTo>
                <a:lnTo>
                  <a:pt x="42153" y="888512"/>
                </a:lnTo>
                <a:lnTo>
                  <a:pt x="0" y="880110"/>
                </a:lnTo>
                <a:lnTo>
                  <a:pt x="42153" y="871707"/>
                </a:lnTo>
                <a:lnTo>
                  <a:pt x="78760" y="848309"/>
                </a:lnTo>
                <a:lnTo>
                  <a:pt x="107624" y="812627"/>
                </a:lnTo>
                <a:lnTo>
                  <a:pt x="126552" y="767374"/>
                </a:lnTo>
                <a:lnTo>
                  <a:pt x="133350" y="715264"/>
                </a:lnTo>
                <a:lnTo>
                  <a:pt x="133350" y="164846"/>
                </a:lnTo>
                <a:lnTo>
                  <a:pt x="140147" y="112735"/>
                </a:lnTo>
                <a:lnTo>
                  <a:pt x="159075" y="67482"/>
                </a:lnTo>
                <a:lnTo>
                  <a:pt x="187939" y="31800"/>
                </a:lnTo>
                <a:lnTo>
                  <a:pt x="224546" y="8402"/>
                </a:lnTo>
                <a:lnTo>
                  <a:pt x="266700" y="0"/>
                </a:lnTo>
              </a:path>
            </a:pathLst>
          </a:custGeom>
          <a:ln w="20320">
            <a:solidFill>
              <a:srgbClr val="000000"/>
            </a:solidFill>
          </a:ln>
        </p:spPr>
        <p:txBody>
          <a:bodyPr wrap="square" lIns="0" tIns="0" rIns="0" bIns="0" rtlCol="0"/>
          <a:lstStyle/>
          <a:p>
            <a:endParaRPr/>
          </a:p>
        </p:txBody>
      </p:sp>
      <p:sp>
        <p:nvSpPr>
          <p:cNvPr id="8" name="object 8"/>
          <p:cNvSpPr/>
          <p:nvPr/>
        </p:nvSpPr>
        <p:spPr>
          <a:xfrm>
            <a:off x="4823459" y="4424679"/>
            <a:ext cx="266700" cy="1112520"/>
          </a:xfrm>
          <a:custGeom>
            <a:avLst/>
            <a:gdLst/>
            <a:ahLst/>
            <a:cxnLst/>
            <a:rect l="l" t="t" r="r" b="b"/>
            <a:pathLst>
              <a:path w="266700" h="1112520">
                <a:moveTo>
                  <a:pt x="266700" y="1112520"/>
                </a:moveTo>
                <a:lnTo>
                  <a:pt x="224546" y="1104117"/>
                </a:lnTo>
                <a:lnTo>
                  <a:pt x="187939" y="1080719"/>
                </a:lnTo>
                <a:lnTo>
                  <a:pt x="159075" y="1045037"/>
                </a:lnTo>
                <a:lnTo>
                  <a:pt x="140147" y="999784"/>
                </a:lnTo>
                <a:lnTo>
                  <a:pt x="133350" y="947674"/>
                </a:lnTo>
                <a:lnTo>
                  <a:pt x="133350" y="721106"/>
                </a:lnTo>
                <a:lnTo>
                  <a:pt x="126552" y="668995"/>
                </a:lnTo>
                <a:lnTo>
                  <a:pt x="107624" y="623742"/>
                </a:lnTo>
                <a:lnTo>
                  <a:pt x="78760" y="588060"/>
                </a:lnTo>
                <a:lnTo>
                  <a:pt x="42153" y="564662"/>
                </a:lnTo>
                <a:lnTo>
                  <a:pt x="0" y="556260"/>
                </a:lnTo>
                <a:lnTo>
                  <a:pt x="42153" y="547857"/>
                </a:lnTo>
                <a:lnTo>
                  <a:pt x="78760" y="524459"/>
                </a:lnTo>
                <a:lnTo>
                  <a:pt x="107624" y="488777"/>
                </a:lnTo>
                <a:lnTo>
                  <a:pt x="126552" y="443524"/>
                </a:lnTo>
                <a:lnTo>
                  <a:pt x="133350" y="391414"/>
                </a:lnTo>
                <a:lnTo>
                  <a:pt x="133350" y="164846"/>
                </a:lnTo>
                <a:lnTo>
                  <a:pt x="140147" y="112735"/>
                </a:lnTo>
                <a:lnTo>
                  <a:pt x="159075" y="67482"/>
                </a:lnTo>
                <a:lnTo>
                  <a:pt x="187939" y="31800"/>
                </a:lnTo>
                <a:lnTo>
                  <a:pt x="224546" y="8402"/>
                </a:lnTo>
                <a:lnTo>
                  <a:pt x="266700" y="0"/>
                </a:lnTo>
              </a:path>
            </a:pathLst>
          </a:custGeom>
          <a:ln w="20320">
            <a:solidFill>
              <a:srgbClr val="000000"/>
            </a:solidFill>
          </a:ln>
        </p:spPr>
        <p:txBody>
          <a:bodyPr wrap="square" lIns="0" tIns="0" rIns="0" bIns="0" rtlCol="0"/>
          <a:lstStyle/>
          <a:p>
            <a:endParaRPr/>
          </a:p>
        </p:txBody>
      </p:sp>
      <p:sp>
        <p:nvSpPr>
          <p:cNvPr id="9" name="object 9"/>
          <p:cNvSpPr/>
          <p:nvPr/>
        </p:nvSpPr>
        <p:spPr>
          <a:xfrm>
            <a:off x="2562860" y="2065020"/>
            <a:ext cx="266700" cy="3251200"/>
          </a:xfrm>
          <a:custGeom>
            <a:avLst/>
            <a:gdLst/>
            <a:ahLst/>
            <a:cxnLst/>
            <a:rect l="l" t="t" r="r" b="b"/>
            <a:pathLst>
              <a:path w="266700" h="3251200">
                <a:moveTo>
                  <a:pt x="266700" y="3251199"/>
                </a:moveTo>
                <a:lnTo>
                  <a:pt x="224546" y="3242797"/>
                </a:lnTo>
                <a:lnTo>
                  <a:pt x="187939" y="3219399"/>
                </a:lnTo>
                <a:lnTo>
                  <a:pt x="159075" y="3183717"/>
                </a:lnTo>
                <a:lnTo>
                  <a:pt x="140147" y="3138464"/>
                </a:lnTo>
                <a:lnTo>
                  <a:pt x="133350" y="3086354"/>
                </a:lnTo>
                <a:lnTo>
                  <a:pt x="133350" y="1790445"/>
                </a:lnTo>
                <a:lnTo>
                  <a:pt x="126552" y="1738335"/>
                </a:lnTo>
                <a:lnTo>
                  <a:pt x="107624" y="1693082"/>
                </a:lnTo>
                <a:lnTo>
                  <a:pt x="78760" y="1657400"/>
                </a:lnTo>
                <a:lnTo>
                  <a:pt x="42153" y="1634002"/>
                </a:lnTo>
                <a:lnTo>
                  <a:pt x="0" y="1625599"/>
                </a:lnTo>
                <a:lnTo>
                  <a:pt x="42153" y="1617197"/>
                </a:lnTo>
                <a:lnTo>
                  <a:pt x="78760" y="1593799"/>
                </a:lnTo>
                <a:lnTo>
                  <a:pt x="107624" y="1558117"/>
                </a:lnTo>
                <a:lnTo>
                  <a:pt x="126552" y="1512864"/>
                </a:lnTo>
                <a:lnTo>
                  <a:pt x="133350" y="1460753"/>
                </a:lnTo>
                <a:lnTo>
                  <a:pt x="133350" y="164845"/>
                </a:lnTo>
                <a:lnTo>
                  <a:pt x="140147" y="112735"/>
                </a:lnTo>
                <a:lnTo>
                  <a:pt x="159075" y="67482"/>
                </a:lnTo>
                <a:lnTo>
                  <a:pt x="187939" y="31800"/>
                </a:lnTo>
                <a:lnTo>
                  <a:pt x="224546" y="8402"/>
                </a:lnTo>
                <a:lnTo>
                  <a:pt x="266700" y="0"/>
                </a:lnTo>
              </a:path>
            </a:pathLst>
          </a:custGeom>
          <a:ln w="20320">
            <a:solidFill>
              <a:srgbClr val="000000"/>
            </a:solidFill>
          </a:ln>
        </p:spPr>
        <p:txBody>
          <a:bodyPr wrap="square" lIns="0" tIns="0" rIns="0" bIns="0" rtlCol="0"/>
          <a:lstStyle/>
          <a:p>
            <a:endParaRPr/>
          </a:p>
        </p:txBody>
      </p:sp>
      <p:sp>
        <p:nvSpPr>
          <p:cNvPr id="10" name="object 10"/>
          <p:cNvSpPr txBox="1"/>
          <p:nvPr/>
        </p:nvSpPr>
        <p:spPr>
          <a:xfrm>
            <a:off x="316547" y="3509898"/>
            <a:ext cx="1916430" cy="330200"/>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Hypervisor</a:t>
            </a:r>
            <a:r>
              <a:rPr sz="2000" spc="-30" dirty="0">
                <a:latin typeface="Arial"/>
                <a:cs typeface="Arial"/>
              </a:rPr>
              <a:t> </a:t>
            </a:r>
            <a:r>
              <a:rPr sz="2000" spc="-5" dirty="0">
                <a:latin typeface="Arial"/>
                <a:cs typeface="Arial"/>
              </a:rPr>
              <a:t>types</a:t>
            </a:r>
            <a:endParaRPr sz="2000">
              <a:latin typeface="Arial"/>
              <a:cs typeface="Arial"/>
            </a:endParaRPr>
          </a:p>
        </p:txBody>
      </p:sp>
      <p:sp>
        <p:nvSpPr>
          <p:cNvPr id="11" name="object 11"/>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12" name="object 12"/>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13" name="object 13"/>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38</a:t>
            </a:fld>
            <a:endParaRPr spc="-5"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546417"/>
            <a:ext cx="7338695" cy="574675"/>
          </a:xfrm>
          <a:prstGeom prst="rect">
            <a:avLst/>
          </a:prstGeom>
        </p:spPr>
        <p:txBody>
          <a:bodyPr vert="horz" wrap="square" lIns="0" tIns="12700" rIns="0" bIns="0" rtlCol="0">
            <a:spAutoFit/>
          </a:bodyPr>
          <a:lstStyle/>
          <a:p>
            <a:pPr marL="12700">
              <a:lnSpc>
                <a:spcPct val="100000"/>
              </a:lnSpc>
              <a:spcBef>
                <a:spcPts val="100"/>
              </a:spcBef>
            </a:pPr>
            <a:r>
              <a:rPr spc="-5" dirty="0"/>
              <a:t>Operating system </a:t>
            </a:r>
            <a:r>
              <a:rPr spc="-10" dirty="0"/>
              <a:t>level</a:t>
            </a:r>
            <a:r>
              <a:rPr spc="30" dirty="0"/>
              <a:t> </a:t>
            </a:r>
            <a:r>
              <a:rPr spc="-5" dirty="0"/>
              <a:t>virtualization</a:t>
            </a:r>
          </a:p>
        </p:txBody>
      </p:sp>
      <p:sp>
        <p:nvSpPr>
          <p:cNvPr id="3" name="object 3"/>
          <p:cNvSpPr txBox="1"/>
          <p:nvPr/>
        </p:nvSpPr>
        <p:spPr>
          <a:xfrm>
            <a:off x="612457" y="5592762"/>
            <a:ext cx="4951730" cy="238760"/>
          </a:xfrm>
          <a:prstGeom prst="rect">
            <a:avLst/>
          </a:prstGeom>
        </p:spPr>
        <p:txBody>
          <a:bodyPr vert="horz" wrap="square" lIns="0" tIns="12700" rIns="0" bIns="0" rtlCol="0">
            <a:spAutoFit/>
          </a:bodyPr>
          <a:lstStyle/>
          <a:p>
            <a:pPr marL="12700">
              <a:lnSpc>
                <a:spcPct val="100000"/>
              </a:lnSpc>
              <a:spcBef>
                <a:spcPts val="100"/>
              </a:spcBef>
            </a:pPr>
            <a:r>
              <a:rPr sz="1400" spc="-10" dirty="0">
                <a:latin typeface="Arial"/>
                <a:cs typeface="Arial"/>
              </a:rPr>
              <a:t>https://</a:t>
            </a:r>
            <a:r>
              <a:rPr sz="1400" spc="-10" dirty="0">
                <a:latin typeface="Arial"/>
                <a:cs typeface="Arial"/>
                <a:hlinkClick r:id="rId2"/>
              </a:rPr>
              <a:t>www.slideshare.net/GiacomoVacca/docker-from-scratch</a:t>
            </a:r>
            <a:endParaRPr sz="1400">
              <a:latin typeface="Arial"/>
              <a:cs typeface="Arial"/>
            </a:endParaRPr>
          </a:p>
        </p:txBody>
      </p:sp>
      <p:pic>
        <p:nvPicPr>
          <p:cNvPr id="4" name="object 4"/>
          <p:cNvPicPr/>
          <p:nvPr/>
        </p:nvPicPr>
        <p:blipFill>
          <a:blip r:embed="rId3" cstate="print"/>
          <a:stretch>
            <a:fillRect/>
          </a:stretch>
        </p:blipFill>
        <p:spPr>
          <a:xfrm>
            <a:off x="510329" y="1447800"/>
            <a:ext cx="7494303" cy="3909900"/>
          </a:xfrm>
          <a:prstGeom prst="rect">
            <a:avLst/>
          </a:prstGeom>
        </p:spPr>
      </p:pic>
      <p:sp>
        <p:nvSpPr>
          <p:cNvPr id="5" name="object 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39</a:t>
            </a:fld>
            <a:endParaRPr spc="-5"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7725" y="241221"/>
            <a:ext cx="7119875" cy="628377"/>
          </a:xfrm>
          <a:prstGeom prst="rect">
            <a:avLst/>
          </a:prstGeom>
        </p:spPr>
        <p:txBody>
          <a:bodyPr vert="horz" wrap="square" lIns="0" tIns="12700" rIns="0" bIns="0" rtlCol="0">
            <a:spAutoFit/>
          </a:bodyPr>
          <a:lstStyle/>
          <a:p>
            <a:pPr marL="12700">
              <a:lnSpc>
                <a:spcPct val="100000"/>
              </a:lnSpc>
              <a:spcBef>
                <a:spcPts val="100"/>
              </a:spcBef>
            </a:pPr>
            <a:r>
              <a:rPr sz="4000" spc="-5" dirty="0"/>
              <a:t>Vulnerabilities </a:t>
            </a:r>
            <a:r>
              <a:rPr sz="4000" dirty="0"/>
              <a:t>of </a:t>
            </a:r>
            <a:r>
              <a:rPr sz="4000" spc="-10" dirty="0"/>
              <a:t>the </a:t>
            </a:r>
            <a:r>
              <a:rPr sz="4000" spc="-5" dirty="0"/>
              <a:t>PC</a:t>
            </a:r>
            <a:r>
              <a:rPr sz="4000" spc="30" dirty="0"/>
              <a:t> </a:t>
            </a:r>
            <a:r>
              <a:rPr sz="4000" spc="-5" dirty="0"/>
              <a:t>today</a:t>
            </a:r>
          </a:p>
        </p:txBody>
      </p:sp>
      <p:grpSp>
        <p:nvGrpSpPr>
          <p:cNvPr id="3" name="object 3"/>
          <p:cNvGrpSpPr/>
          <p:nvPr/>
        </p:nvGrpSpPr>
        <p:grpSpPr>
          <a:xfrm>
            <a:off x="693419" y="1376680"/>
            <a:ext cx="6073140" cy="4795520"/>
            <a:chOff x="693419" y="1376680"/>
            <a:chExt cx="6073140" cy="4795520"/>
          </a:xfrm>
        </p:grpSpPr>
        <p:pic>
          <p:nvPicPr>
            <p:cNvPr id="4" name="object 4"/>
            <p:cNvPicPr/>
            <p:nvPr/>
          </p:nvPicPr>
          <p:blipFill>
            <a:blip r:embed="rId2" cstate="print"/>
            <a:stretch>
              <a:fillRect/>
            </a:stretch>
          </p:blipFill>
          <p:spPr>
            <a:xfrm>
              <a:off x="1447800" y="1376680"/>
              <a:ext cx="5318759" cy="4795520"/>
            </a:xfrm>
            <a:prstGeom prst="rect">
              <a:avLst/>
            </a:prstGeom>
          </p:spPr>
        </p:pic>
        <p:sp>
          <p:nvSpPr>
            <p:cNvPr id="5" name="object 5"/>
            <p:cNvSpPr/>
            <p:nvPr/>
          </p:nvSpPr>
          <p:spPr>
            <a:xfrm>
              <a:off x="706119" y="1447800"/>
              <a:ext cx="1483360" cy="1295400"/>
            </a:xfrm>
            <a:custGeom>
              <a:avLst/>
              <a:gdLst/>
              <a:ahLst/>
              <a:cxnLst/>
              <a:rect l="l" t="t" r="r" b="b"/>
              <a:pathLst>
                <a:path w="1483360" h="1295400">
                  <a:moveTo>
                    <a:pt x="997331" y="0"/>
                  </a:moveTo>
                  <a:lnTo>
                    <a:pt x="741680" y="347852"/>
                  </a:lnTo>
                  <a:lnTo>
                    <a:pt x="573532" y="137667"/>
                  </a:lnTo>
                  <a:lnTo>
                    <a:pt x="502145" y="378967"/>
                  </a:lnTo>
                  <a:lnTo>
                    <a:pt x="25412" y="137667"/>
                  </a:lnTo>
                  <a:lnTo>
                    <a:pt x="317754" y="456819"/>
                  </a:lnTo>
                  <a:lnTo>
                    <a:pt x="0" y="516636"/>
                  </a:lnTo>
                  <a:lnTo>
                    <a:pt x="255600" y="706120"/>
                  </a:lnTo>
                  <a:lnTo>
                    <a:pt x="9270" y="874776"/>
                  </a:lnTo>
                  <a:lnTo>
                    <a:pt x="389178" y="835787"/>
                  </a:lnTo>
                  <a:lnTo>
                    <a:pt x="327024" y="1056513"/>
                  </a:lnTo>
                  <a:lnTo>
                    <a:pt x="529818" y="937133"/>
                  </a:lnTo>
                  <a:lnTo>
                    <a:pt x="582676" y="1295400"/>
                  </a:lnTo>
                  <a:lnTo>
                    <a:pt x="723265" y="895730"/>
                  </a:lnTo>
                  <a:lnTo>
                    <a:pt x="909701" y="1183639"/>
                  </a:lnTo>
                  <a:lnTo>
                    <a:pt x="962787" y="867028"/>
                  </a:lnTo>
                  <a:lnTo>
                    <a:pt x="1246124" y="1085214"/>
                  </a:lnTo>
                  <a:lnTo>
                    <a:pt x="1156208" y="776097"/>
                  </a:lnTo>
                  <a:lnTo>
                    <a:pt x="1483360" y="797051"/>
                  </a:lnTo>
                  <a:lnTo>
                    <a:pt x="1209167" y="628269"/>
                  </a:lnTo>
                  <a:lnTo>
                    <a:pt x="1448816" y="487934"/>
                  </a:lnTo>
                  <a:lnTo>
                    <a:pt x="1146937" y="438658"/>
                  </a:lnTo>
                  <a:lnTo>
                    <a:pt x="1262253" y="267335"/>
                  </a:lnTo>
                  <a:lnTo>
                    <a:pt x="972057" y="319404"/>
                  </a:lnTo>
                  <a:lnTo>
                    <a:pt x="997331" y="0"/>
                  </a:lnTo>
                  <a:close/>
                </a:path>
              </a:pathLst>
            </a:custGeom>
            <a:solidFill>
              <a:srgbClr val="FF0000"/>
            </a:solidFill>
          </p:spPr>
          <p:txBody>
            <a:bodyPr wrap="square" lIns="0" tIns="0" rIns="0" bIns="0" rtlCol="0"/>
            <a:lstStyle/>
            <a:p>
              <a:endParaRPr/>
            </a:p>
          </p:txBody>
        </p:sp>
        <p:sp>
          <p:nvSpPr>
            <p:cNvPr id="6" name="object 6"/>
            <p:cNvSpPr/>
            <p:nvPr/>
          </p:nvSpPr>
          <p:spPr>
            <a:xfrm>
              <a:off x="706119" y="1447800"/>
              <a:ext cx="1483360" cy="1295400"/>
            </a:xfrm>
            <a:custGeom>
              <a:avLst/>
              <a:gdLst/>
              <a:ahLst/>
              <a:cxnLst/>
              <a:rect l="l" t="t" r="r" b="b"/>
              <a:pathLst>
                <a:path w="1483360" h="1295400">
                  <a:moveTo>
                    <a:pt x="741680" y="347852"/>
                  </a:moveTo>
                  <a:lnTo>
                    <a:pt x="997331" y="0"/>
                  </a:lnTo>
                  <a:lnTo>
                    <a:pt x="972057" y="319404"/>
                  </a:lnTo>
                  <a:lnTo>
                    <a:pt x="1262253" y="267335"/>
                  </a:lnTo>
                  <a:lnTo>
                    <a:pt x="1146937" y="438658"/>
                  </a:lnTo>
                  <a:lnTo>
                    <a:pt x="1448816" y="487934"/>
                  </a:lnTo>
                  <a:lnTo>
                    <a:pt x="1209167" y="628269"/>
                  </a:lnTo>
                  <a:lnTo>
                    <a:pt x="1483360" y="797051"/>
                  </a:lnTo>
                  <a:lnTo>
                    <a:pt x="1156208" y="776097"/>
                  </a:lnTo>
                  <a:lnTo>
                    <a:pt x="1246124" y="1085214"/>
                  </a:lnTo>
                  <a:lnTo>
                    <a:pt x="962787" y="867028"/>
                  </a:lnTo>
                  <a:lnTo>
                    <a:pt x="909701" y="1183639"/>
                  </a:lnTo>
                  <a:lnTo>
                    <a:pt x="723265" y="895730"/>
                  </a:lnTo>
                  <a:lnTo>
                    <a:pt x="582676" y="1295400"/>
                  </a:lnTo>
                  <a:lnTo>
                    <a:pt x="529818" y="937133"/>
                  </a:lnTo>
                  <a:lnTo>
                    <a:pt x="327024" y="1056513"/>
                  </a:lnTo>
                  <a:lnTo>
                    <a:pt x="389178" y="835787"/>
                  </a:lnTo>
                  <a:lnTo>
                    <a:pt x="9270" y="874776"/>
                  </a:lnTo>
                  <a:lnTo>
                    <a:pt x="255600" y="706120"/>
                  </a:lnTo>
                  <a:lnTo>
                    <a:pt x="0" y="516636"/>
                  </a:lnTo>
                  <a:lnTo>
                    <a:pt x="317754" y="456819"/>
                  </a:lnTo>
                  <a:lnTo>
                    <a:pt x="25412" y="137667"/>
                  </a:lnTo>
                  <a:lnTo>
                    <a:pt x="502145" y="378967"/>
                  </a:lnTo>
                  <a:lnTo>
                    <a:pt x="573532" y="137667"/>
                  </a:lnTo>
                  <a:lnTo>
                    <a:pt x="741680" y="347852"/>
                  </a:lnTo>
                  <a:close/>
                </a:path>
              </a:pathLst>
            </a:custGeom>
            <a:ln w="25400">
              <a:solidFill>
                <a:srgbClr val="88A3A7"/>
              </a:solidFill>
            </a:ln>
          </p:spPr>
          <p:txBody>
            <a:bodyPr wrap="square" lIns="0" tIns="0" rIns="0" bIns="0" rtlCol="0"/>
            <a:lstStyle/>
            <a:p>
              <a:endParaRPr/>
            </a:p>
          </p:txBody>
        </p:sp>
      </p:grpSp>
      <p:sp>
        <p:nvSpPr>
          <p:cNvPr id="7" name="object 7"/>
          <p:cNvSpPr txBox="1"/>
          <p:nvPr/>
        </p:nvSpPr>
        <p:spPr>
          <a:xfrm>
            <a:off x="1032827" y="1780857"/>
            <a:ext cx="870585" cy="453390"/>
          </a:xfrm>
          <a:prstGeom prst="rect">
            <a:avLst/>
          </a:prstGeom>
        </p:spPr>
        <p:txBody>
          <a:bodyPr vert="horz" wrap="square" lIns="0" tIns="12700" rIns="0" bIns="0" rtlCol="0">
            <a:spAutoFit/>
          </a:bodyPr>
          <a:lstStyle/>
          <a:p>
            <a:pPr algn="ctr">
              <a:lnSpc>
                <a:spcPct val="100000"/>
              </a:lnSpc>
              <a:spcBef>
                <a:spcPts val="100"/>
              </a:spcBef>
            </a:pPr>
            <a:r>
              <a:rPr sz="1400" spc="-5" dirty="0">
                <a:solidFill>
                  <a:srgbClr val="FFFFFF"/>
                </a:solidFill>
                <a:latin typeface="Arial"/>
                <a:cs typeface="Arial"/>
              </a:rPr>
              <a:t>Vulnerable</a:t>
            </a:r>
            <a:endParaRPr sz="1400" dirty="0">
              <a:latin typeface="Arial"/>
              <a:cs typeface="Arial"/>
            </a:endParaRPr>
          </a:p>
          <a:p>
            <a:pPr marL="1270" algn="ctr">
              <a:lnSpc>
                <a:spcPct val="100000"/>
              </a:lnSpc>
              <a:spcBef>
                <a:spcPts val="5"/>
              </a:spcBef>
            </a:pPr>
            <a:r>
              <a:rPr sz="1400" spc="-5" dirty="0">
                <a:solidFill>
                  <a:srgbClr val="FFFFFF"/>
                </a:solidFill>
                <a:latin typeface="Arial"/>
                <a:cs typeface="Arial"/>
              </a:rPr>
              <a:t>to</a:t>
            </a:r>
            <a:r>
              <a:rPr sz="1400" dirty="0">
                <a:solidFill>
                  <a:srgbClr val="FFFFFF"/>
                </a:solidFill>
                <a:latin typeface="Arial"/>
                <a:cs typeface="Arial"/>
              </a:rPr>
              <a:t> </a:t>
            </a:r>
            <a:r>
              <a:rPr sz="1400" spc="-5" dirty="0">
                <a:solidFill>
                  <a:srgbClr val="FFFFFF"/>
                </a:solidFill>
                <a:latin typeface="Arial"/>
                <a:cs typeface="Arial"/>
              </a:rPr>
              <a:t>sw</a:t>
            </a:r>
            <a:endParaRPr sz="1400" dirty="0">
              <a:latin typeface="Arial"/>
              <a:cs typeface="Arial"/>
            </a:endParaRPr>
          </a:p>
        </p:txBody>
      </p:sp>
      <p:sp>
        <p:nvSpPr>
          <p:cNvPr id="8" name="object 8"/>
          <p:cNvSpPr txBox="1"/>
          <p:nvPr/>
        </p:nvSpPr>
        <p:spPr>
          <a:xfrm>
            <a:off x="1175067" y="2208148"/>
            <a:ext cx="586740"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FFFFFF"/>
                </a:solidFill>
                <a:latin typeface="Arial"/>
                <a:cs typeface="Arial"/>
              </a:rPr>
              <a:t>a</a:t>
            </a:r>
            <a:r>
              <a:rPr sz="1400" spc="-10" dirty="0">
                <a:solidFill>
                  <a:srgbClr val="FFFFFF"/>
                </a:solidFill>
                <a:latin typeface="Arial"/>
                <a:cs typeface="Arial"/>
              </a:rPr>
              <a:t>tt</a:t>
            </a:r>
            <a:r>
              <a:rPr sz="1400" spc="-5" dirty="0">
                <a:solidFill>
                  <a:srgbClr val="FFFFFF"/>
                </a:solidFill>
                <a:latin typeface="Arial"/>
                <a:cs typeface="Arial"/>
              </a:rPr>
              <a:t>acks</a:t>
            </a:r>
            <a:endParaRPr sz="1400" dirty="0">
              <a:latin typeface="Arial"/>
              <a:cs typeface="Arial"/>
            </a:endParaRPr>
          </a:p>
        </p:txBody>
      </p:sp>
      <p:grpSp>
        <p:nvGrpSpPr>
          <p:cNvPr id="9" name="object 9"/>
          <p:cNvGrpSpPr/>
          <p:nvPr/>
        </p:nvGrpSpPr>
        <p:grpSpPr>
          <a:xfrm>
            <a:off x="518159" y="3017520"/>
            <a:ext cx="1508760" cy="1320800"/>
            <a:chOff x="518159" y="3017520"/>
            <a:chExt cx="1508760" cy="1320800"/>
          </a:xfrm>
        </p:grpSpPr>
        <p:sp>
          <p:nvSpPr>
            <p:cNvPr id="10" name="object 10"/>
            <p:cNvSpPr/>
            <p:nvPr/>
          </p:nvSpPr>
          <p:spPr>
            <a:xfrm>
              <a:off x="530859" y="3030220"/>
              <a:ext cx="1483360" cy="1295400"/>
            </a:xfrm>
            <a:custGeom>
              <a:avLst/>
              <a:gdLst/>
              <a:ahLst/>
              <a:cxnLst/>
              <a:rect l="l" t="t" r="r" b="b"/>
              <a:pathLst>
                <a:path w="1483360" h="1295400">
                  <a:moveTo>
                    <a:pt x="997331" y="0"/>
                  </a:moveTo>
                  <a:lnTo>
                    <a:pt x="741680" y="347852"/>
                  </a:lnTo>
                  <a:lnTo>
                    <a:pt x="573570" y="137667"/>
                  </a:lnTo>
                  <a:lnTo>
                    <a:pt x="502145" y="378967"/>
                  </a:lnTo>
                  <a:lnTo>
                    <a:pt x="25412" y="137667"/>
                  </a:lnTo>
                  <a:lnTo>
                    <a:pt x="317753" y="456818"/>
                  </a:lnTo>
                  <a:lnTo>
                    <a:pt x="0" y="516635"/>
                  </a:lnTo>
                  <a:lnTo>
                    <a:pt x="255600" y="706119"/>
                  </a:lnTo>
                  <a:lnTo>
                    <a:pt x="9271" y="874775"/>
                  </a:lnTo>
                  <a:lnTo>
                    <a:pt x="389178" y="835786"/>
                  </a:lnTo>
                  <a:lnTo>
                    <a:pt x="327025" y="1056512"/>
                  </a:lnTo>
                  <a:lnTo>
                    <a:pt x="529818" y="937132"/>
                  </a:lnTo>
                  <a:lnTo>
                    <a:pt x="582701" y="1295399"/>
                  </a:lnTo>
                  <a:lnTo>
                    <a:pt x="723277" y="895730"/>
                  </a:lnTo>
                  <a:lnTo>
                    <a:pt x="909701" y="1183639"/>
                  </a:lnTo>
                  <a:lnTo>
                    <a:pt x="962787" y="867028"/>
                  </a:lnTo>
                  <a:lnTo>
                    <a:pt x="1246123" y="1085214"/>
                  </a:lnTo>
                  <a:lnTo>
                    <a:pt x="1156208" y="776096"/>
                  </a:lnTo>
                  <a:lnTo>
                    <a:pt x="1483360" y="797051"/>
                  </a:lnTo>
                  <a:lnTo>
                    <a:pt x="1209167" y="628268"/>
                  </a:lnTo>
                  <a:lnTo>
                    <a:pt x="1448816" y="487933"/>
                  </a:lnTo>
                  <a:lnTo>
                    <a:pt x="1146937" y="438657"/>
                  </a:lnTo>
                  <a:lnTo>
                    <a:pt x="1262253" y="267334"/>
                  </a:lnTo>
                  <a:lnTo>
                    <a:pt x="972058" y="319404"/>
                  </a:lnTo>
                  <a:lnTo>
                    <a:pt x="997331" y="0"/>
                  </a:lnTo>
                  <a:close/>
                </a:path>
              </a:pathLst>
            </a:custGeom>
            <a:solidFill>
              <a:srgbClr val="FF0000"/>
            </a:solidFill>
          </p:spPr>
          <p:txBody>
            <a:bodyPr wrap="square" lIns="0" tIns="0" rIns="0" bIns="0" rtlCol="0"/>
            <a:lstStyle/>
            <a:p>
              <a:endParaRPr/>
            </a:p>
          </p:txBody>
        </p:sp>
        <p:sp>
          <p:nvSpPr>
            <p:cNvPr id="11" name="object 11"/>
            <p:cNvSpPr/>
            <p:nvPr/>
          </p:nvSpPr>
          <p:spPr>
            <a:xfrm>
              <a:off x="530859" y="3030220"/>
              <a:ext cx="1483360" cy="1295400"/>
            </a:xfrm>
            <a:custGeom>
              <a:avLst/>
              <a:gdLst/>
              <a:ahLst/>
              <a:cxnLst/>
              <a:rect l="l" t="t" r="r" b="b"/>
              <a:pathLst>
                <a:path w="1483360" h="1295400">
                  <a:moveTo>
                    <a:pt x="741680" y="347852"/>
                  </a:moveTo>
                  <a:lnTo>
                    <a:pt x="997331" y="0"/>
                  </a:lnTo>
                  <a:lnTo>
                    <a:pt x="972058" y="319404"/>
                  </a:lnTo>
                  <a:lnTo>
                    <a:pt x="1262253" y="267334"/>
                  </a:lnTo>
                  <a:lnTo>
                    <a:pt x="1146937" y="438657"/>
                  </a:lnTo>
                  <a:lnTo>
                    <a:pt x="1448816" y="487933"/>
                  </a:lnTo>
                  <a:lnTo>
                    <a:pt x="1209167" y="628268"/>
                  </a:lnTo>
                  <a:lnTo>
                    <a:pt x="1483360" y="797051"/>
                  </a:lnTo>
                  <a:lnTo>
                    <a:pt x="1156208" y="776096"/>
                  </a:lnTo>
                  <a:lnTo>
                    <a:pt x="1246123" y="1085214"/>
                  </a:lnTo>
                  <a:lnTo>
                    <a:pt x="962787" y="867028"/>
                  </a:lnTo>
                  <a:lnTo>
                    <a:pt x="909701" y="1183639"/>
                  </a:lnTo>
                  <a:lnTo>
                    <a:pt x="723277" y="895730"/>
                  </a:lnTo>
                  <a:lnTo>
                    <a:pt x="582701" y="1295399"/>
                  </a:lnTo>
                  <a:lnTo>
                    <a:pt x="529818" y="937132"/>
                  </a:lnTo>
                  <a:lnTo>
                    <a:pt x="327025" y="1056512"/>
                  </a:lnTo>
                  <a:lnTo>
                    <a:pt x="389178" y="835786"/>
                  </a:lnTo>
                  <a:lnTo>
                    <a:pt x="9271" y="874775"/>
                  </a:lnTo>
                  <a:lnTo>
                    <a:pt x="255600" y="706119"/>
                  </a:lnTo>
                  <a:lnTo>
                    <a:pt x="0" y="516635"/>
                  </a:lnTo>
                  <a:lnTo>
                    <a:pt x="317753" y="456818"/>
                  </a:lnTo>
                  <a:lnTo>
                    <a:pt x="25412" y="137667"/>
                  </a:lnTo>
                  <a:lnTo>
                    <a:pt x="502145" y="378967"/>
                  </a:lnTo>
                  <a:lnTo>
                    <a:pt x="573570" y="137667"/>
                  </a:lnTo>
                  <a:lnTo>
                    <a:pt x="741680" y="347852"/>
                  </a:lnTo>
                  <a:close/>
                </a:path>
              </a:pathLst>
            </a:custGeom>
            <a:ln w="25400">
              <a:solidFill>
                <a:srgbClr val="88A3A7"/>
              </a:solidFill>
            </a:ln>
          </p:spPr>
          <p:txBody>
            <a:bodyPr wrap="square" lIns="0" tIns="0" rIns="0" bIns="0" rtlCol="0"/>
            <a:lstStyle/>
            <a:p>
              <a:endParaRPr/>
            </a:p>
          </p:txBody>
        </p:sp>
      </p:grpSp>
      <p:sp>
        <p:nvSpPr>
          <p:cNvPr id="12" name="object 12"/>
          <p:cNvSpPr txBox="1"/>
          <p:nvPr/>
        </p:nvSpPr>
        <p:spPr>
          <a:xfrm>
            <a:off x="855344" y="3362642"/>
            <a:ext cx="872490" cy="666750"/>
          </a:xfrm>
          <a:prstGeom prst="rect">
            <a:avLst/>
          </a:prstGeom>
        </p:spPr>
        <p:txBody>
          <a:bodyPr vert="horz" wrap="square" lIns="0" tIns="12700" rIns="0" bIns="0" rtlCol="0">
            <a:spAutoFit/>
          </a:bodyPr>
          <a:lstStyle/>
          <a:p>
            <a:pPr marL="12700" marR="5080" algn="ctr">
              <a:lnSpc>
                <a:spcPct val="100000"/>
              </a:lnSpc>
              <a:spcBef>
                <a:spcPts val="100"/>
              </a:spcBef>
            </a:pPr>
            <a:r>
              <a:rPr sz="1400" spc="-55" dirty="0" smtClean="0">
                <a:solidFill>
                  <a:srgbClr val="FFFFFF"/>
                </a:solidFill>
                <a:latin typeface="Arial"/>
                <a:cs typeface="Arial"/>
              </a:rPr>
              <a:t>V</a:t>
            </a:r>
            <a:r>
              <a:rPr sz="1400" dirty="0" smtClean="0">
                <a:solidFill>
                  <a:srgbClr val="FFFFFF"/>
                </a:solidFill>
                <a:latin typeface="Arial"/>
                <a:cs typeface="Arial"/>
              </a:rPr>
              <a:t>u</a:t>
            </a:r>
            <a:r>
              <a:rPr sz="1400" spc="5" dirty="0" smtClean="0">
                <a:solidFill>
                  <a:srgbClr val="FFFFFF"/>
                </a:solidFill>
                <a:latin typeface="Arial"/>
                <a:cs typeface="Arial"/>
              </a:rPr>
              <a:t>l</a:t>
            </a:r>
            <a:r>
              <a:rPr sz="1400" dirty="0" smtClean="0">
                <a:solidFill>
                  <a:srgbClr val="FFFFFF"/>
                </a:solidFill>
                <a:latin typeface="Arial"/>
                <a:cs typeface="Arial"/>
              </a:rPr>
              <a:t>ne</a:t>
            </a:r>
            <a:r>
              <a:rPr sz="1400" spc="-10" dirty="0" smtClean="0">
                <a:solidFill>
                  <a:srgbClr val="FFFFFF"/>
                </a:solidFill>
                <a:latin typeface="Arial"/>
                <a:cs typeface="Arial"/>
              </a:rPr>
              <a:t>r</a:t>
            </a:r>
            <a:r>
              <a:rPr sz="1400" dirty="0" smtClean="0">
                <a:solidFill>
                  <a:srgbClr val="FFFFFF"/>
                </a:solidFill>
                <a:latin typeface="Arial"/>
                <a:cs typeface="Arial"/>
              </a:rPr>
              <a:t>ab</a:t>
            </a:r>
            <a:r>
              <a:rPr sz="1400" spc="5" dirty="0" smtClean="0">
                <a:solidFill>
                  <a:srgbClr val="FFFFFF"/>
                </a:solidFill>
                <a:latin typeface="Arial"/>
                <a:cs typeface="Arial"/>
              </a:rPr>
              <a:t>l</a:t>
            </a:r>
            <a:r>
              <a:rPr sz="1400" dirty="0" smtClean="0">
                <a:solidFill>
                  <a:srgbClr val="FFFFFF"/>
                </a:solidFill>
                <a:latin typeface="Arial"/>
                <a:cs typeface="Arial"/>
              </a:rPr>
              <a:t>e</a:t>
            </a:r>
            <a:r>
              <a:rPr lang="tr-TR" sz="1400" dirty="0" smtClean="0">
                <a:solidFill>
                  <a:srgbClr val="FFFFFF"/>
                </a:solidFill>
                <a:latin typeface="Arial"/>
                <a:cs typeface="Arial"/>
              </a:rPr>
              <a:t> </a:t>
            </a:r>
            <a:r>
              <a:rPr sz="1400" spc="-5" dirty="0" smtClean="0">
                <a:solidFill>
                  <a:srgbClr val="FFFFFF"/>
                </a:solidFill>
                <a:latin typeface="Arial"/>
                <a:cs typeface="Arial"/>
              </a:rPr>
              <a:t>to </a:t>
            </a:r>
            <a:r>
              <a:rPr sz="1400" spc="-5" dirty="0" err="1" smtClean="0">
                <a:solidFill>
                  <a:srgbClr val="FFFFFF"/>
                </a:solidFill>
                <a:latin typeface="Arial"/>
                <a:cs typeface="Arial"/>
              </a:rPr>
              <a:t>sw</a:t>
            </a:r>
            <a:r>
              <a:rPr lang="tr-TR" sz="1400" spc="-5" dirty="0" smtClean="0">
                <a:solidFill>
                  <a:srgbClr val="FFFFFF"/>
                </a:solidFill>
                <a:latin typeface="Arial"/>
                <a:cs typeface="Arial"/>
              </a:rPr>
              <a:t> </a:t>
            </a:r>
            <a:r>
              <a:rPr sz="1400" spc="-5" dirty="0" smtClean="0">
                <a:solidFill>
                  <a:srgbClr val="FFFFFF"/>
                </a:solidFill>
                <a:latin typeface="Arial"/>
                <a:cs typeface="Arial"/>
              </a:rPr>
              <a:t>attacks</a:t>
            </a:r>
            <a:endParaRPr sz="1400" dirty="0">
              <a:latin typeface="Arial"/>
              <a:cs typeface="Arial"/>
            </a:endParaRPr>
          </a:p>
        </p:txBody>
      </p:sp>
      <p:grpSp>
        <p:nvGrpSpPr>
          <p:cNvPr id="13" name="object 13"/>
          <p:cNvGrpSpPr/>
          <p:nvPr/>
        </p:nvGrpSpPr>
        <p:grpSpPr>
          <a:xfrm>
            <a:off x="5722620" y="1816100"/>
            <a:ext cx="1506220" cy="1320800"/>
            <a:chOff x="5722620" y="1816100"/>
            <a:chExt cx="1506220" cy="1320800"/>
          </a:xfrm>
        </p:grpSpPr>
        <p:sp>
          <p:nvSpPr>
            <p:cNvPr id="14" name="object 14"/>
            <p:cNvSpPr/>
            <p:nvPr/>
          </p:nvSpPr>
          <p:spPr>
            <a:xfrm>
              <a:off x="5735320" y="1828800"/>
              <a:ext cx="1480820" cy="1295400"/>
            </a:xfrm>
            <a:custGeom>
              <a:avLst/>
              <a:gdLst/>
              <a:ahLst/>
              <a:cxnLst/>
              <a:rect l="l" t="t" r="r" b="b"/>
              <a:pathLst>
                <a:path w="1480820" h="1295400">
                  <a:moveTo>
                    <a:pt x="995552" y="0"/>
                  </a:moveTo>
                  <a:lnTo>
                    <a:pt x="740409" y="347852"/>
                  </a:lnTo>
                  <a:lnTo>
                    <a:pt x="572642" y="137667"/>
                  </a:lnTo>
                  <a:lnTo>
                    <a:pt x="501268" y="378967"/>
                  </a:lnTo>
                  <a:lnTo>
                    <a:pt x="25400" y="137667"/>
                  </a:lnTo>
                  <a:lnTo>
                    <a:pt x="317245" y="456819"/>
                  </a:lnTo>
                  <a:lnTo>
                    <a:pt x="0" y="516636"/>
                  </a:lnTo>
                  <a:lnTo>
                    <a:pt x="255142" y="706120"/>
                  </a:lnTo>
                  <a:lnTo>
                    <a:pt x="9270" y="874776"/>
                  </a:lnTo>
                  <a:lnTo>
                    <a:pt x="388492" y="835787"/>
                  </a:lnTo>
                  <a:lnTo>
                    <a:pt x="326516" y="1056513"/>
                  </a:lnTo>
                  <a:lnTo>
                    <a:pt x="528954" y="937133"/>
                  </a:lnTo>
                  <a:lnTo>
                    <a:pt x="581659" y="1295400"/>
                  </a:lnTo>
                  <a:lnTo>
                    <a:pt x="721994" y="895730"/>
                  </a:lnTo>
                  <a:lnTo>
                    <a:pt x="908176" y="1183639"/>
                  </a:lnTo>
                  <a:lnTo>
                    <a:pt x="961135" y="867028"/>
                  </a:lnTo>
                  <a:lnTo>
                    <a:pt x="1243964" y="1085214"/>
                  </a:lnTo>
                  <a:lnTo>
                    <a:pt x="1154302" y="776097"/>
                  </a:lnTo>
                  <a:lnTo>
                    <a:pt x="1480820" y="797051"/>
                  </a:lnTo>
                  <a:lnTo>
                    <a:pt x="1207134" y="628269"/>
                  </a:lnTo>
                  <a:lnTo>
                    <a:pt x="1446276" y="487934"/>
                  </a:lnTo>
                  <a:lnTo>
                    <a:pt x="1145031" y="438658"/>
                  </a:lnTo>
                  <a:lnTo>
                    <a:pt x="1260094" y="267335"/>
                  </a:lnTo>
                  <a:lnTo>
                    <a:pt x="970406" y="319404"/>
                  </a:lnTo>
                  <a:lnTo>
                    <a:pt x="995552" y="0"/>
                  </a:lnTo>
                  <a:close/>
                </a:path>
              </a:pathLst>
            </a:custGeom>
            <a:solidFill>
              <a:srgbClr val="FF0000"/>
            </a:solidFill>
          </p:spPr>
          <p:txBody>
            <a:bodyPr wrap="square" lIns="0" tIns="0" rIns="0" bIns="0" rtlCol="0"/>
            <a:lstStyle/>
            <a:p>
              <a:endParaRPr/>
            </a:p>
          </p:txBody>
        </p:sp>
        <p:sp>
          <p:nvSpPr>
            <p:cNvPr id="15" name="object 15"/>
            <p:cNvSpPr/>
            <p:nvPr/>
          </p:nvSpPr>
          <p:spPr>
            <a:xfrm>
              <a:off x="5735320" y="1828800"/>
              <a:ext cx="1480820" cy="1295400"/>
            </a:xfrm>
            <a:custGeom>
              <a:avLst/>
              <a:gdLst/>
              <a:ahLst/>
              <a:cxnLst/>
              <a:rect l="l" t="t" r="r" b="b"/>
              <a:pathLst>
                <a:path w="1480820" h="1295400">
                  <a:moveTo>
                    <a:pt x="740409" y="347852"/>
                  </a:moveTo>
                  <a:lnTo>
                    <a:pt x="995552" y="0"/>
                  </a:lnTo>
                  <a:lnTo>
                    <a:pt x="970406" y="319404"/>
                  </a:lnTo>
                  <a:lnTo>
                    <a:pt x="1260094" y="267335"/>
                  </a:lnTo>
                  <a:lnTo>
                    <a:pt x="1145031" y="438658"/>
                  </a:lnTo>
                  <a:lnTo>
                    <a:pt x="1446276" y="487934"/>
                  </a:lnTo>
                  <a:lnTo>
                    <a:pt x="1207134" y="628269"/>
                  </a:lnTo>
                  <a:lnTo>
                    <a:pt x="1480820" y="797051"/>
                  </a:lnTo>
                  <a:lnTo>
                    <a:pt x="1154302" y="776097"/>
                  </a:lnTo>
                  <a:lnTo>
                    <a:pt x="1243964" y="1085214"/>
                  </a:lnTo>
                  <a:lnTo>
                    <a:pt x="961135" y="867028"/>
                  </a:lnTo>
                  <a:lnTo>
                    <a:pt x="908176" y="1183639"/>
                  </a:lnTo>
                  <a:lnTo>
                    <a:pt x="721994" y="895730"/>
                  </a:lnTo>
                  <a:lnTo>
                    <a:pt x="581659" y="1295400"/>
                  </a:lnTo>
                  <a:lnTo>
                    <a:pt x="528954" y="937133"/>
                  </a:lnTo>
                  <a:lnTo>
                    <a:pt x="326516" y="1056513"/>
                  </a:lnTo>
                  <a:lnTo>
                    <a:pt x="388492" y="835787"/>
                  </a:lnTo>
                  <a:lnTo>
                    <a:pt x="9270" y="874776"/>
                  </a:lnTo>
                  <a:lnTo>
                    <a:pt x="255142" y="706120"/>
                  </a:lnTo>
                  <a:lnTo>
                    <a:pt x="0" y="516636"/>
                  </a:lnTo>
                  <a:lnTo>
                    <a:pt x="317245" y="456819"/>
                  </a:lnTo>
                  <a:lnTo>
                    <a:pt x="25400" y="137667"/>
                  </a:lnTo>
                  <a:lnTo>
                    <a:pt x="501268" y="378967"/>
                  </a:lnTo>
                  <a:lnTo>
                    <a:pt x="572642" y="137667"/>
                  </a:lnTo>
                  <a:lnTo>
                    <a:pt x="740409" y="347852"/>
                  </a:lnTo>
                  <a:close/>
                </a:path>
              </a:pathLst>
            </a:custGeom>
            <a:ln w="25400">
              <a:solidFill>
                <a:srgbClr val="88A3A7"/>
              </a:solidFill>
            </a:ln>
          </p:spPr>
          <p:txBody>
            <a:bodyPr wrap="square" lIns="0" tIns="0" rIns="0" bIns="0" rtlCol="0"/>
            <a:lstStyle/>
            <a:p>
              <a:endParaRPr/>
            </a:p>
          </p:txBody>
        </p:sp>
      </p:grpSp>
      <p:sp>
        <p:nvSpPr>
          <p:cNvPr id="16" name="object 16"/>
          <p:cNvSpPr txBox="1"/>
          <p:nvPr/>
        </p:nvSpPr>
        <p:spPr>
          <a:xfrm>
            <a:off x="6060821" y="2162428"/>
            <a:ext cx="871219" cy="666115"/>
          </a:xfrm>
          <a:prstGeom prst="rect">
            <a:avLst/>
          </a:prstGeom>
        </p:spPr>
        <p:txBody>
          <a:bodyPr vert="horz" wrap="square" lIns="0" tIns="12700" rIns="0" bIns="0" rtlCol="0">
            <a:spAutoFit/>
          </a:bodyPr>
          <a:lstStyle/>
          <a:p>
            <a:pPr marL="12700" marR="5080" algn="ctr">
              <a:lnSpc>
                <a:spcPct val="100000"/>
              </a:lnSpc>
              <a:spcBef>
                <a:spcPts val="100"/>
              </a:spcBef>
            </a:pPr>
            <a:r>
              <a:rPr sz="1400" spc="-55" dirty="0" smtClean="0">
                <a:solidFill>
                  <a:srgbClr val="FFFFFF"/>
                </a:solidFill>
                <a:latin typeface="Arial"/>
                <a:cs typeface="Arial"/>
              </a:rPr>
              <a:t>V</a:t>
            </a:r>
            <a:r>
              <a:rPr sz="1400" spc="-5" dirty="0" smtClean="0">
                <a:solidFill>
                  <a:srgbClr val="FFFFFF"/>
                </a:solidFill>
                <a:latin typeface="Arial"/>
                <a:cs typeface="Arial"/>
              </a:rPr>
              <a:t>u</a:t>
            </a:r>
            <a:r>
              <a:rPr sz="1400" dirty="0" smtClean="0">
                <a:solidFill>
                  <a:srgbClr val="FFFFFF"/>
                </a:solidFill>
                <a:latin typeface="Arial"/>
                <a:cs typeface="Arial"/>
              </a:rPr>
              <a:t>l</a:t>
            </a:r>
            <a:r>
              <a:rPr sz="1400" spc="-5" dirty="0" smtClean="0">
                <a:solidFill>
                  <a:srgbClr val="FFFFFF"/>
                </a:solidFill>
                <a:latin typeface="Arial"/>
                <a:cs typeface="Arial"/>
              </a:rPr>
              <a:t>nerab</a:t>
            </a:r>
            <a:r>
              <a:rPr sz="1400" dirty="0" smtClean="0">
                <a:solidFill>
                  <a:srgbClr val="FFFFFF"/>
                </a:solidFill>
                <a:latin typeface="Arial"/>
                <a:cs typeface="Arial"/>
              </a:rPr>
              <a:t>l</a:t>
            </a:r>
            <a:r>
              <a:rPr sz="1400" spc="-5" dirty="0" smtClean="0">
                <a:solidFill>
                  <a:srgbClr val="FFFFFF"/>
                </a:solidFill>
                <a:latin typeface="Arial"/>
                <a:cs typeface="Arial"/>
              </a:rPr>
              <a:t>e</a:t>
            </a:r>
            <a:r>
              <a:rPr lang="tr-TR" sz="1400" spc="-5" dirty="0" smtClean="0">
                <a:solidFill>
                  <a:srgbClr val="FFFFFF"/>
                </a:solidFill>
                <a:latin typeface="Arial"/>
                <a:cs typeface="Arial"/>
              </a:rPr>
              <a:t> </a:t>
            </a:r>
            <a:r>
              <a:rPr sz="1400" spc="-5" dirty="0" smtClean="0">
                <a:solidFill>
                  <a:srgbClr val="FFFFFF"/>
                </a:solidFill>
                <a:latin typeface="Arial"/>
                <a:cs typeface="Arial"/>
              </a:rPr>
              <a:t>to </a:t>
            </a:r>
            <a:r>
              <a:rPr sz="1400" spc="-5" dirty="0" err="1" smtClean="0">
                <a:solidFill>
                  <a:srgbClr val="FFFFFF"/>
                </a:solidFill>
                <a:latin typeface="Arial"/>
                <a:cs typeface="Arial"/>
              </a:rPr>
              <a:t>sw</a:t>
            </a:r>
            <a:r>
              <a:rPr lang="tr-TR" sz="1400" spc="-5" dirty="0" smtClean="0">
                <a:solidFill>
                  <a:srgbClr val="FFFFFF"/>
                </a:solidFill>
                <a:latin typeface="Arial"/>
                <a:cs typeface="Arial"/>
              </a:rPr>
              <a:t> </a:t>
            </a:r>
            <a:r>
              <a:rPr sz="1400" spc="-5" dirty="0" smtClean="0">
                <a:solidFill>
                  <a:srgbClr val="FFFFFF"/>
                </a:solidFill>
                <a:latin typeface="Arial"/>
                <a:cs typeface="Arial"/>
              </a:rPr>
              <a:t>attacks</a:t>
            </a:r>
            <a:endParaRPr sz="1400" dirty="0">
              <a:latin typeface="Arial"/>
              <a:cs typeface="Arial"/>
            </a:endParaRPr>
          </a:p>
        </p:txBody>
      </p:sp>
      <p:grpSp>
        <p:nvGrpSpPr>
          <p:cNvPr id="17" name="object 17"/>
          <p:cNvGrpSpPr/>
          <p:nvPr/>
        </p:nvGrpSpPr>
        <p:grpSpPr>
          <a:xfrm>
            <a:off x="4447540" y="4406900"/>
            <a:ext cx="1506220" cy="1320800"/>
            <a:chOff x="4447540" y="4406900"/>
            <a:chExt cx="1506220" cy="1320800"/>
          </a:xfrm>
        </p:grpSpPr>
        <p:sp>
          <p:nvSpPr>
            <p:cNvPr id="18" name="object 18"/>
            <p:cNvSpPr/>
            <p:nvPr/>
          </p:nvSpPr>
          <p:spPr>
            <a:xfrm>
              <a:off x="4460240" y="4419600"/>
              <a:ext cx="1480820" cy="1295400"/>
            </a:xfrm>
            <a:custGeom>
              <a:avLst/>
              <a:gdLst/>
              <a:ahLst/>
              <a:cxnLst/>
              <a:rect l="l" t="t" r="r" b="b"/>
              <a:pathLst>
                <a:path w="1480820" h="1295400">
                  <a:moveTo>
                    <a:pt x="995552" y="0"/>
                  </a:moveTo>
                  <a:lnTo>
                    <a:pt x="740410" y="347852"/>
                  </a:lnTo>
                  <a:lnTo>
                    <a:pt x="572643" y="137668"/>
                  </a:lnTo>
                  <a:lnTo>
                    <a:pt x="501269" y="378968"/>
                  </a:lnTo>
                  <a:lnTo>
                    <a:pt x="25400" y="137668"/>
                  </a:lnTo>
                  <a:lnTo>
                    <a:pt x="317246" y="456819"/>
                  </a:lnTo>
                  <a:lnTo>
                    <a:pt x="0" y="516636"/>
                  </a:lnTo>
                  <a:lnTo>
                    <a:pt x="255143" y="706119"/>
                  </a:lnTo>
                  <a:lnTo>
                    <a:pt x="9271" y="874776"/>
                  </a:lnTo>
                  <a:lnTo>
                    <a:pt x="388493" y="835787"/>
                  </a:lnTo>
                  <a:lnTo>
                    <a:pt x="326517" y="1056513"/>
                  </a:lnTo>
                  <a:lnTo>
                    <a:pt x="528955" y="937133"/>
                  </a:lnTo>
                  <a:lnTo>
                    <a:pt x="581660" y="1295400"/>
                  </a:lnTo>
                  <a:lnTo>
                    <a:pt x="721995" y="895731"/>
                  </a:lnTo>
                  <a:lnTo>
                    <a:pt x="908176" y="1183665"/>
                  </a:lnTo>
                  <a:lnTo>
                    <a:pt x="961136" y="867029"/>
                  </a:lnTo>
                  <a:lnTo>
                    <a:pt x="1243964" y="1085215"/>
                  </a:lnTo>
                  <a:lnTo>
                    <a:pt x="1154302" y="776097"/>
                  </a:lnTo>
                  <a:lnTo>
                    <a:pt x="1480820" y="797051"/>
                  </a:lnTo>
                  <a:lnTo>
                    <a:pt x="1207135" y="628269"/>
                  </a:lnTo>
                  <a:lnTo>
                    <a:pt x="1446276" y="487933"/>
                  </a:lnTo>
                  <a:lnTo>
                    <a:pt x="1145032" y="438657"/>
                  </a:lnTo>
                  <a:lnTo>
                    <a:pt x="1260094" y="267335"/>
                  </a:lnTo>
                  <a:lnTo>
                    <a:pt x="970407" y="319405"/>
                  </a:lnTo>
                  <a:lnTo>
                    <a:pt x="995552" y="0"/>
                  </a:lnTo>
                  <a:close/>
                </a:path>
              </a:pathLst>
            </a:custGeom>
            <a:solidFill>
              <a:srgbClr val="FF0000"/>
            </a:solidFill>
          </p:spPr>
          <p:txBody>
            <a:bodyPr wrap="square" lIns="0" tIns="0" rIns="0" bIns="0" rtlCol="0"/>
            <a:lstStyle/>
            <a:p>
              <a:endParaRPr/>
            </a:p>
          </p:txBody>
        </p:sp>
        <p:sp>
          <p:nvSpPr>
            <p:cNvPr id="19" name="object 19"/>
            <p:cNvSpPr/>
            <p:nvPr/>
          </p:nvSpPr>
          <p:spPr>
            <a:xfrm>
              <a:off x="4460240" y="4419600"/>
              <a:ext cx="1480820" cy="1295400"/>
            </a:xfrm>
            <a:custGeom>
              <a:avLst/>
              <a:gdLst/>
              <a:ahLst/>
              <a:cxnLst/>
              <a:rect l="l" t="t" r="r" b="b"/>
              <a:pathLst>
                <a:path w="1480820" h="1295400">
                  <a:moveTo>
                    <a:pt x="740410" y="347852"/>
                  </a:moveTo>
                  <a:lnTo>
                    <a:pt x="995552" y="0"/>
                  </a:lnTo>
                  <a:lnTo>
                    <a:pt x="970407" y="319405"/>
                  </a:lnTo>
                  <a:lnTo>
                    <a:pt x="1260094" y="267335"/>
                  </a:lnTo>
                  <a:lnTo>
                    <a:pt x="1145032" y="438657"/>
                  </a:lnTo>
                  <a:lnTo>
                    <a:pt x="1446276" y="487933"/>
                  </a:lnTo>
                  <a:lnTo>
                    <a:pt x="1207135" y="628269"/>
                  </a:lnTo>
                  <a:lnTo>
                    <a:pt x="1480820" y="797051"/>
                  </a:lnTo>
                  <a:lnTo>
                    <a:pt x="1154302" y="776097"/>
                  </a:lnTo>
                  <a:lnTo>
                    <a:pt x="1243964" y="1085215"/>
                  </a:lnTo>
                  <a:lnTo>
                    <a:pt x="961136" y="867029"/>
                  </a:lnTo>
                  <a:lnTo>
                    <a:pt x="908176" y="1183665"/>
                  </a:lnTo>
                  <a:lnTo>
                    <a:pt x="721995" y="895731"/>
                  </a:lnTo>
                  <a:lnTo>
                    <a:pt x="581660" y="1295400"/>
                  </a:lnTo>
                  <a:lnTo>
                    <a:pt x="528955" y="937133"/>
                  </a:lnTo>
                  <a:lnTo>
                    <a:pt x="326517" y="1056513"/>
                  </a:lnTo>
                  <a:lnTo>
                    <a:pt x="388493" y="835787"/>
                  </a:lnTo>
                  <a:lnTo>
                    <a:pt x="9271" y="874776"/>
                  </a:lnTo>
                  <a:lnTo>
                    <a:pt x="255143" y="706119"/>
                  </a:lnTo>
                  <a:lnTo>
                    <a:pt x="0" y="516636"/>
                  </a:lnTo>
                  <a:lnTo>
                    <a:pt x="317246" y="456819"/>
                  </a:lnTo>
                  <a:lnTo>
                    <a:pt x="25400" y="137668"/>
                  </a:lnTo>
                  <a:lnTo>
                    <a:pt x="501269" y="378968"/>
                  </a:lnTo>
                  <a:lnTo>
                    <a:pt x="572643" y="137668"/>
                  </a:lnTo>
                  <a:lnTo>
                    <a:pt x="740410" y="347852"/>
                  </a:lnTo>
                  <a:close/>
                </a:path>
              </a:pathLst>
            </a:custGeom>
            <a:ln w="25400">
              <a:solidFill>
                <a:srgbClr val="88A3A7"/>
              </a:solidFill>
            </a:ln>
          </p:spPr>
          <p:txBody>
            <a:bodyPr wrap="square" lIns="0" tIns="0" rIns="0" bIns="0" rtlCol="0"/>
            <a:lstStyle/>
            <a:p>
              <a:endParaRPr/>
            </a:p>
          </p:txBody>
        </p:sp>
      </p:grpSp>
      <p:sp>
        <p:nvSpPr>
          <p:cNvPr id="20" name="object 20"/>
          <p:cNvSpPr txBox="1"/>
          <p:nvPr/>
        </p:nvSpPr>
        <p:spPr>
          <a:xfrm>
            <a:off x="4786629" y="4754245"/>
            <a:ext cx="871219" cy="666115"/>
          </a:xfrm>
          <a:prstGeom prst="rect">
            <a:avLst/>
          </a:prstGeom>
        </p:spPr>
        <p:txBody>
          <a:bodyPr vert="horz" wrap="square" lIns="0" tIns="12700" rIns="0" bIns="0" rtlCol="0">
            <a:spAutoFit/>
          </a:bodyPr>
          <a:lstStyle/>
          <a:p>
            <a:pPr marL="12700" marR="5080" algn="ctr">
              <a:lnSpc>
                <a:spcPct val="100000"/>
              </a:lnSpc>
              <a:spcBef>
                <a:spcPts val="100"/>
              </a:spcBef>
            </a:pPr>
            <a:r>
              <a:rPr sz="1400" spc="-55" dirty="0" smtClean="0">
                <a:solidFill>
                  <a:srgbClr val="FFFFFF"/>
                </a:solidFill>
                <a:latin typeface="Arial"/>
                <a:cs typeface="Arial"/>
              </a:rPr>
              <a:t>V</a:t>
            </a:r>
            <a:r>
              <a:rPr sz="1400" spc="-5" dirty="0" smtClean="0">
                <a:solidFill>
                  <a:srgbClr val="FFFFFF"/>
                </a:solidFill>
                <a:latin typeface="Arial"/>
                <a:cs typeface="Arial"/>
              </a:rPr>
              <a:t>u</a:t>
            </a:r>
            <a:r>
              <a:rPr sz="1400" dirty="0" smtClean="0">
                <a:solidFill>
                  <a:srgbClr val="FFFFFF"/>
                </a:solidFill>
                <a:latin typeface="Arial"/>
                <a:cs typeface="Arial"/>
              </a:rPr>
              <a:t>l</a:t>
            </a:r>
            <a:r>
              <a:rPr sz="1400" spc="-5" dirty="0" smtClean="0">
                <a:solidFill>
                  <a:srgbClr val="FFFFFF"/>
                </a:solidFill>
                <a:latin typeface="Arial"/>
                <a:cs typeface="Arial"/>
              </a:rPr>
              <a:t>nerab</a:t>
            </a:r>
            <a:r>
              <a:rPr sz="1400" dirty="0" smtClean="0">
                <a:solidFill>
                  <a:srgbClr val="FFFFFF"/>
                </a:solidFill>
                <a:latin typeface="Arial"/>
                <a:cs typeface="Arial"/>
              </a:rPr>
              <a:t>l</a:t>
            </a:r>
            <a:r>
              <a:rPr sz="1400" spc="-5" dirty="0" smtClean="0">
                <a:solidFill>
                  <a:srgbClr val="FFFFFF"/>
                </a:solidFill>
                <a:latin typeface="Arial"/>
                <a:cs typeface="Arial"/>
              </a:rPr>
              <a:t>e</a:t>
            </a:r>
            <a:r>
              <a:rPr lang="tr-TR" sz="1400" spc="-5" dirty="0" smtClean="0">
                <a:solidFill>
                  <a:srgbClr val="FFFFFF"/>
                </a:solidFill>
                <a:latin typeface="Arial"/>
                <a:cs typeface="Arial"/>
              </a:rPr>
              <a:t> </a:t>
            </a:r>
            <a:r>
              <a:rPr sz="1400" spc="-5" dirty="0" smtClean="0">
                <a:solidFill>
                  <a:srgbClr val="FFFFFF"/>
                </a:solidFill>
                <a:latin typeface="Arial"/>
                <a:cs typeface="Arial"/>
              </a:rPr>
              <a:t>to </a:t>
            </a:r>
            <a:r>
              <a:rPr sz="1400" dirty="0" err="1" smtClean="0">
                <a:solidFill>
                  <a:srgbClr val="FFFFFF"/>
                </a:solidFill>
                <a:latin typeface="Arial"/>
                <a:cs typeface="Arial"/>
              </a:rPr>
              <a:t>sw</a:t>
            </a:r>
            <a:r>
              <a:rPr lang="tr-TR" sz="1400" dirty="0" smtClean="0">
                <a:solidFill>
                  <a:srgbClr val="FFFFFF"/>
                </a:solidFill>
                <a:latin typeface="Arial"/>
                <a:cs typeface="Arial"/>
              </a:rPr>
              <a:t> </a:t>
            </a:r>
            <a:r>
              <a:rPr sz="1400" spc="-5" dirty="0" smtClean="0">
                <a:solidFill>
                  <a:srgbClr val="FFFFFF"/>
                </a:solidFill>
                <a:latin typeface="Arial"/>
                <a:cs typeface="Arial"/>
              </a:rPr>
              <a:t>attacks</a:t>
            </a:r>
            <a:endParaRPr sz="1400" dirty="0">
              <a:latin typeface="Arial"/>
              <a:cs typeface="Arial"/>
            </a:endParaRPr>
          </a:p>
        </p:txBody>
      </p:sp>
      <p:sp>
        <p:nvSpPr>
          <p:cNvPr id="21" name="object 21"/>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22" name="object 22"/>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23" name="object 23"/>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4</a:t>
            </a:fld>
            <a:endParaRPr spc="-5"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57200" y="4465320"/>
            <a:ext cx="8564880" cy="1938020"/>
            <a:chOff x="457200" y="4465320"/>
            <a:chExt cx="8564880" cy="1938020"/>
          </a:xfrm>
        </p:grpSpPr>
        <p:pic>
          <p:nvPicPr>
            <p:cNvPr id="3" name="object 3"/>
            <p:cNvPicPr/>
            <p:nvPr/>
          </p:nvPicPr>
          <p:blipFill>
            <a:blip r:embed="rId2" cstate="print"/>
            <a:stretch>
              <a:fillRect/>
            </a:stretch>
          </p:blipFill>
          <p:spPr>
            <a:xfrm>
              <a:off x="2217420" y="4465320"/>
              <a:ext cx="2286000" cy="1714500"/>
            </a:xfrm>
            <a:prstGeom prst="rect">
              <a:avLst/>
            </a:prstGeom>
          </p:spPr>
        </p:pic>
        <p:pic>
          <p:nvPicPr>
            <p:cNvPr id="4" name="object 4"/>
            <p:cNvPicPr/>
            <p:nvPr/>
          </p:nvPicPr>
          <p:blipFill>
            <a:blip r:embed="rId3" cstate="print"/>
            <a:stretch>
              <a:fillRect/>
            </a:stretch>
          </p:blipFill>
          <p:spPr>
            <a:xfrm>
              <a:off x="7332980" y="4488180"/>
              <a:ext cx="1689100" cy="1915160"/>
            </a:xfrm>
            <a:prstGeom prst="rect">
              <a:avLst/>
            </a:prstGeom>
          </p:spPr>
        </p:pic>
      </p:grpSp>
      <p:sp>
        <p:nvSpPr>
          <p:cNvPr id="5" name="object 5"/>
          <p:cNvSpPr txBox="1">
            <a:spLocks noGrp="1"/>
          </p:cNvSpPr>
          <p:nvPr>
            <p:ph type="title"/>
          </p:nvPr>
        </p:nvSpPr>
        <p:spPr>
          <a:xfrm>
            <a:off x="536257" y="73977"/>
            <a:ext cx="7285990" cy="574675"/>
          </a:xfrm>
          <a:prstGeom prst="rect">
            <a:avLst/>
          </a:prstGeom>
        </p:spPr>
        <p:txBody>
          <a:bodyPr vert="horz" wrap="square" lIns="0" tIns="12700" rIns="0" bIns="0" rtlCol="0">
            <a:spAutoFit/>
          </a:bodyPr>
          <a:lstStyle/>
          <a:p>
            <a:pPr marL="12700">
              <a:lnSpc>
                <a:spcPct val="100000"/>
              </a:lnSpc>
              <a:spcBef>
                <a:spcPts val="100"/>
              </a:spcBef>
            </a:pPr>
            <a:r>
              <a:rPr dirty="0">
                <a:solidFill>
                  <a:srgbClr val="000000"/>
                </a:solidFill>
                <a:latin typeface="Trebuchet MS"/>
                <a:cs typeface="Trebuchet MS"/>
              </a:rPr>
              <a:t>Hardware </a:t>
            </a:r>
            <a:r>
              <a:rPr spc="-5" dirty="0">
                <a:solidFill>
                  <a:srgbClr val="000000"/>
                </a:solidFill>
                <a:latin typeface="Trebuchet MS"/>
                <a:cs typeface="Trebuchet MS"/>
              </a:rPr>
              <a:t>support </a:t>
            </a:r>
            <a:r>
              <a:rPr dirty="0">
                <a:solidFill>
                  <a:srgbClr val="000000"/>
                </a:solidFill>
                <a:latin typeface="Trebuchet MS"/>
                <a:cs typeface="Trebuchet MS"/>
              </a:rPr>
              <a:t>for</a:t>
            </a:r>
            <a:r>
              <a:rPr spc="-55" dirty="0">
                <a:solidFill>
                  <a:srgbClr val="000000"/>
                </a:solidFill>
                <a:latin typeface="Trebuchet MS"/>
                <a:cs typeface="Trebuchet MS"/>
              </a:rPr>
              <a:t> </a:t>
            </a:r>
            <a:r>
              <a:rPr spc="-10" dirty="0">
                <a:solidFill>
                  <a:srgbClr val="000000"/>
                </a:solidFill>
                <a:latin typeface="Trebuchet MS"/>
                <a:cs typeface="Trebuchet MS"/>
              </a:rPr>
              <a:t>virtualization</a:t>
            </a:r>
          </a:p>
        </p:txBody>
      </p:sp>
      <p:sp>
        <p:nvSpPr>
          <p:cNvPr id="6" name="object 6"/>
          <p:cNvSpPr txBox="1"/>
          <p:nvPr/>
        </p:nvSpPr>
        <p:spPr>
          <a:xfrm>
            <a:off x="536257" y="864387"/>
            <a:ext cx="7806690" cy="3121025"/>
          </a:xfrm>
          <a:prstGeom prst="rect">
            <a:avLst/>
          </a:prstGeom>
        </p:spPr>
        <p:txBody>
          <a:bodyPr vert="horz" wrap="square" lIns="0" tIns="33655" rIns="0" bIns="0" rtlCol="0">
            <a:spAutoFit/>
          </a:bodyPr>
          <a:lstStyle/>
          <a:p>
            <a:pPr marL="355600" indent="-342900">
              <a:lnSpc>
                <a:spcPct val="100000"/>
              </a:lnSpc>
              <a:spcBef>
                <a:spcPts val="265"/>
              </a:spcBef>
              <a:buChar char="•"/>
              <a:tabLst>
                <a:tab pos="354965" algn="l"/>
                <a:tab pos="355600" algn="l"/>
              </a:tabLst>
            </a:pPr>
            <a:r>
              <a:rPr sz="2400" dirty="0">
                <a:latin typeface="Arial"/>
                <a:cs typeface="Arial"/>
              </a:rPr>
              <a:t>Modern </a:t>
            </a:r>
            <a:r>
              <a:rPr sz="2400" spc="-5" dirty="0">
                <a:latin typeface="Arial"/>
                <a:cs typeface="Arial"/>
              </a:rPr>
              <a:t>Intel and </a:t>
            </a:r>
            <a:r>
              <a:rPr sz="2400" dirty="0">
                <a:latin typeface="Arial"/>
                <a:cs typeface="Arial"/>
              </a:rPr>
              <a:t>AMD X86 CPUs support</a:t>
            </a:r>
            <a:r>
              <a:rPr sz="2400" spc="-20" dirty="0">
                <a:latin typeface="Arial"/>
                <a:cs typeface="Arial"/>
              </a:rPr>
              <a:t> </a:t>
            </a:r>
            <a:r>
              <a:rPr sz="2400" spc="-5" dirty="0">
                <a:latin typeface="Arial"/>
                <a:cs typeface="Arial"/>
              </a:rPr>
              <a:t>virtualization</a:t>
            </a:r>
            <a:endParaRPr sz="2400">
              <a:latin typeface="Arial"/>
              <a:cs typeface="Arial"/>
            </a:endParaRPr>
          </a:p>
          <a:p>
            <a:pPr marL="756285" lvl="1" indent="-287655">
              <a:lnSpc>
                <a:spcPct val="100000"/>
              </a:lnSpc>
              <a:spcBef>
                <a:spcPts val="140"/>
              </a:spcBef>
              <a:buChar char="•"/>
              <a:tabLst>
                <a:tab pos="756285" algn="l"/>
                <a:tab pos="756920" algn="l"/>
              </a:tabLst>
            </a:pPr>
            <a:r>
              <a:rPr sz="2000" dirty="0">
                <a:latin typeface="Arial"/>
                <a:cs typeface="Arial"/>
              </a:rPr>
              <a:t>Intel-VT (Intel </a:t>
            </a:r>
            <a:r>
              <a:rPr sz="2000" spc="-5" dirty="0">
                <a:latin typeface="Arial"/>
                <a:cs typeface="Arial"/>
              </a:rPr>
              <a:t>Virtualization</a:t>
            </a:r>
            <a:r>
              <a:rPr sz="2000" spc="-55" dirty="0">
                <a:latin typeface="Arial"/>
                <a:cs typeface="Arial"/>
              </a:rPr>
              <a:t> </a:t>
            </a:r>
            <a:r>
              <a:rPr sz="2000" dirty="0">
                <a:latin typeface="Arial"/>
                <a:cs typeface="Arial"/>
              </a:rPr>
              <a:t>Technology)</a:t>
            </a:r>
            <a:endParaRPr sz="2000">
              <a:latin typeface="Arial"/>
              <a:cs typeface="Arial"/>
            </a:endParaRPr>
          </a:p>
          <a:p>
            <a:pPr marL="756285" lvl="1" indent="-287655">
              <a:lnSpc>
                <a:spcPct val="100000"/>
              </a:lnSpc>
              <a:spcBef>
                <a:spcPts val="120"/>
              </a:spcBef>
              <a:buChar char="•"/>
              <a:tabLst>
                <a:tab pos="756285" algn="l"/>
                <a:tab pos="756920" algn="l"/>
              </a:tabLst>
            </a:pPr>
            <a:r>
              <a:rPr sz="2000" spc="-5" dirty="0">
                <a:latin typeface="Arial"/>
                <a:cs typeface="Arial"/>
              </a:rPr>
              <a:t>AMD-V (AMD Virtualization)</a:t>
            </a:r>
            <a:endParaRPr sz="2000">
              <a:latin typeface="Arial"/>
              <a:cs typeface="Arial"/>
            </a:endParaRPr>
          </a:p>
          <a:p>
            <a:pPr marL="355600" indent="-342900">
              <a:lnSpc>
                <a:spcPct val="100000"/>
              </a:lnSpc>
              <a:spcBef>
                <a:spcPts val="120"/>
              </a:spcBef>
              <a:buChar char="•"/>
              <a:tabLst>
                <a:tab pos="354965" algn="l"/>
                <a:tab pos="355600" algn="l"/>
              </a:tabLst>
            </a:pPr>
            <a:r>
              <a:rPr sz="2400" dirty="0">
                <a:latin typeface="Arial"/>
                <a:cs typeface="Arial"/>
              </a:rPr>
              <a:t>Must </a:t>
            </a:r>
            <a:r>
              <a:rPr sz="2400" spc="-5" dirty="0">
                <a:latin typeface="Arial"/>
                <a:cs typeface="Arial"/>
              </a:rPr>
              <a:t>be </a:t>
            </a:r>
            <a:r>
              <a:rPr sz="2400" dirty="0">
                <a:latin typeface="Arial"/>
                <a:cs typeface="Arial"/>
              </a:rPr>
              <a:t>enabled </a:t>
            </a:r>
            <a:r>
              <a:rPr sz="2400" spc="-5" dirty="0">
                <a:latin typeface="Arial"/>
                <a:cs typeface="Arial"/>
              </a:rPr>
              <a:t>in</a:t>
            </a:r>
            <a:r>
              <a:rPr sz="2400" spc="-25" dirty="0">
                <a:latin typeface="Arial"/>
                <a:cs typeface="Arial"/>
              </a:rPr>
              <a:t> </a:t>
            </a:r>
            <a:r>
              <a:rPr sz="2400" spc="-5" dirty="0">
                <a:latin typeface="Arial"/>
                <a:cs typeface="Arial"/>
              </a:rPr>
              <a:t>BIOS</a:t>
            </a:r>
            <a:endParaRPr sz="2400">
              <a:latin typeface="Arial"/>
              <a:cs typeface="Arial"/>
            </a:endParaRPr>
          </a:p>
          <a:p>
            <a:pPr marL="756285" lvl="1" indent="-287655">
              <a:lnSpc>
                <a:spcPct val="100000"/>
              </a:lnSpc>
              <a:spcBef>
                <a:spcPts val="140"/>
              </a:spcBef>
              <a:buChar char="•"/>
              <a:tabLst>
                <a:tab pos="756285" algn="l"/>
                <a:tab pos="756920" algn="l"/>
              </a:tabLst>
            </a:pPr>
            <a:r>
              <a:rPr sz="2000" spc="-5" dirty="0">
                <a:latin typeface="Arial"/>
                <a:cs typeface="Arial"/>
              </a:rPr>
              <a:t>Can </a:t>
            </a:r>
            <a:r>
              <a:rPr sz="2000" dirty="0">
                <a:latin typeface="Arial"/>
                <a:cs typeface="Arial"/>
              </a:rPr>
              <a:t>be enabled and</a:t>
            </a:r>
            <a:r>
              <a:rPr sz="2000" spc="-80" dirty="0">
                <a:latin typeface="Arial"/>
                <a:cs typeface="Arial"/>
              </a:rPr>
              <a:t> </a:t>
            </a:r>
            <a:r>
              <a:rPr sz="2000" dirty="0">
                <a:latin typeface="Arial"/>
                <a:cs typeface="Arial"/>
              </a:rPr>
              <a:t>disabled</a:t>
            </a:r>
            <a:endParaRPr sz="2000">
              <a:latin typeface="Arial"/>
              <a:cs typeface="Arial"/>
            </a:endParaRPr>
          </a:p>
          <a:p>
            <a:pPr marL="756285" lvl="1" indent="-287655">
              <a:lnSpc>
                <a:spcPct val="100000"/>
              </a:lnSpc>
              <a:spcBef>
                <a:spcPts val="125"/>
              </a:spcBef>
              <a:buChar char="•"/>
              <a:tabLst>
                <a:tab pos="756285" algn="l"/>
                <a:tab pos="756920" algn="l"/>
              </a:tabLst>
            </a:pPr>
            <a:r>
              <a:rPr sz="2000" dirty="0">
                <a:latin typeface="Arial"/>
                <a:cs typeface="Arial"/>
              </a:rPr>
              <a:t>Computers </a:t>
            </a:r>
            <a:r>
              <a:rPr sz="2000" spc="-10" dirty="0">
                <a:latin typeface="Arial"/>
                <a:cs typeface="Arial"/>
              </a:rPr>
              <a:t>with </a:t>
            </a:r>
            <a:r>
              <a:rPr sz="2000" spc="-5" dirty="0">
                <a:latin typeface="Arial"/>
                <a:cs typeface="Arial"/>
              </a:rPr>
              <a:t>single </a:t>
            </a:r>
            <a:r>
              <a:rPr sz="2000" dirty="0">
                <a:latin typeface="Arial"/>
                <a:cs typeface="Arial"/>
              </a:rPr>
              <a:t>OS </a:t>
            </a:r>
            <a:r>
              <a:rPr sz="2000" spc="-5" dirty="0">
                <a:latin typeface="Arial"/>
                <a:cs typeface="Arial"/>
              </a:rPr>
              <a:t>typically have virtualization</a:t>
            </a:r>
            <a:r>
              <a:rPr sz="2000" spc="55" dirty="0">
                <a:latin typeface="Arial"/>
                <a:cs typeface="Arial"/>
              </a:rPr>
              <a:t> </a:t>
            </a:r>
            <a:r>
              <a:rPr sz="2000" dirty="0">
                <a:latin typeface="Arial"/>
                <a:cs typeface="Arial"/>
              </a:rPr>
              <a:t>disabled</a:t>
            </a:r>
            <a:endParaRPr sz="2000">
              <a:latin typeface="Arial"/>
              <a:cs typeface="Arial"/>
            </a:endParaRPr>
          </a:p>
          <a:p>
            <a:pPr marL="355600" indent="-342900">
              <a:lnSpc>
                <a:spcPts val="2520"/>
              </a:lnSpc>
              <a:spcBef>
                <a:spcPts val="120"/>
              </a:spcBef>
              <a:buChar char="•"/>
              <a:tabLst>
                <a:tab pos="354965" algn="l"/>
                <a:tab pos="355600" algn="l"/>
              </a:tabLst>
            </a:pPr>
            <a:r>
              <a:rPr sz="2400" dirty="0">
                <a:latin typeface="Arial"/>
                <a:cs typeface="Arial"/>
              </a:rPr>
              <a:t>Access </a:t>
            </a:r>
            <a:r>
              <a:rPr sz="2400" spc="-5" dirty="0">
                <a:latin typeface="Arial"/>
                <a:cs typeface="Arial"/>
              </a:rPr>
              <a:t>to </a:t>
            </a:r>
            <a:r>
              <a:rPr sz="2400" dirty="0">
                <a:latin typeface="Arial"/>
                <a:cs typeface="Arial"/>
              </a:rPr>
              <a:t>data- and code segments for </a:t>
            </a:r>
            <a:r>
              <a:rPr sz="2400" spc="-10" dirty="0">
                <a:latin typeface="Arial"/>
                <a:cs typeface="Arial"/>
              </a:rPr>
              <a:t>hypervisor </a:t>
            </a:r>
            <a:r>
              <a:rPr sz="2400" spc="-5" dirty="0">
                <a:latin typeface="Arial"/>
                <a:cs typeface="Arial"/>
              </a:rPr>
              <a:t>can</a:t>
            </a:r>
            <a:endParaRPr sz="2400">
              <a:latin typeface="Arial"/>
              <a:cs typeface="Arial"/>
            </a:endParaRPr>
          </a:p>
          <a:p>
            <a:pPr marL="354965">
              <a:lnSpc>
                <a:spcPts val="2520"/>
              </a:lnSpc>
            </a:pPr>
            <a:r>
              <a:rPr sz="2400" dirty="0">
                <a:latin typeface="Arial"/>
                <a:cs typeface="Arial"/>
              </a:rPr>
              <a:t>be restricted </a:t>
            </a:r>
            <a:r>
              <a:rPr sz="2400" spc="-5" dirty="0">
                <a:latin typeface="Arial"/>
                <a:cs typeface="Arial"/>
              </a:rPr>
              <a:t>to </a:t>
            </a:r>
            <a:r>
              <a:rPr sz="2400" dirty="0">
                <a:latin typeface="Arial"/>
                <a:cs typeface="Arial"/>
              </a:rPr>
              <a:t>processes running in </a:t>
            </a:r>
            <a:r>
              <a:rPr sz="2400" spc="-10" dirty="0">
                <a:latin typeface="Arial"/>
                <a:cs typeface="Arial"/>
              </a:rPr>
              <a:t>hypervisor </a:t>
            </a:r>
            <a:r>
              <a:rPr sz="2400" dirty="0">
                <a:latin typeface="Arial"/>
                <a:cs typeface="Arial"/>
              </a:rPr>
              <a:t>mode</a:t>
            </a:r>
            <a:endParaRPr sz="2400">
              <a:latin typeface="Arial"/>
              <a:cs typeface="Arial"/>
            </a:endParaRPr>
          </a:p>
          <a:p>
            <a:pPr marL="355600" indent="-342900">
              <a:lnSpc>
                <a:spcPct val="100000"/>
              </a:lnSpc>
              <a:spcBef>
                <a:spcPts val="160"/>
              </a:spcBef>
              <a:buChar char="•"/>
              <a:tabLst>
                <a:tab pos="354965" algn="l"/>
                <a:tab pos="355600" algn="l"/>
              </a:tabLst>
            </a:pPr>
            <a:r>
              <a:rPr sz="2400" spc="-5" dirty="0">
                <a:latin typeface="Arial"/>
                <a:cs typeface="Arial"/>
              </a:rPr>
              <a:t>Some </a:t>
            </a:r>
            <a:r>
              <a:rPr sz="2400" dirty="0">
                <a:latin typeface="Arial"/>
                <a:cs typeface="Arial"/>
              </a:rPr>
              <a:t>instructions </a:t>
            </a:r>
            <a:r>
              <a:rPr sz="2400" spc="-5" dirty="0">
                <a:latin typeface="Arial"/>
                <a:cs typeface="Arial"/>
              </a:rPr>
              <a:t>are reserved </a:t>
            </a:r>
            <a:r>
              <a:rPr sz="2400" dirty="0">
                <a:latin typeface="Arial"/>
                <a:cs typeface="Arial"/>
              </a:rPr>
              <a:t>for </a:t>
            </a:r>
            <a:r>
              <a:rPr sz="2400" spc="-10" dirty="0">
                <a:latin typeface="Arial"/>
                <a:cs typeface="Arial"/>
              </a:rPr>
              <a:t>hypervisor</a:t>
            </a:r>
            <a:r>
              <a:rPr sz="2400" spc="75" dirty="0">
                <a:latin typeface="Arial"/>
                <a:cs typeface="Arial"/>
              </a:rPr>
              <a:t> </a:t>
            </a:r>
            <a:r>
              <a:rPr sz="2400" dirty="0">
                <a:latin typeface="Arial"/>
                <a:cs typeface="Arial"/>
              </a:rPr>
              <a:t>mode</a:t>
            </a:r>
            <a:endParaRPr sz="2400">
              <a:latin typeface="Arial"/>
              <a:cs typeface="Arial"/>
            </a:endParaRPr>
          </a:p>
        </p:txBody>
      </p:sp>
      <p:pic>
        <p:nvPicPr>
          <p:cNvPr id="7" name="object 7"/>
          <p:cNvPicPr/>
          <p:nvPr/>
        </p:nvPicPr>
        <p:blipFill>
          <a:blip r:embed="rId4" cstate="print"/>
          <a:stretch>
            <a:fillRect/>
          </a:stretch>
        </p:blipFill>
        <p:spPr>
          <a:xfrm>
            <a:off x="5555081" y="4738063"/>
            <a:ext cx="1674605" cy="399393"/>
          </a:xfrm>
          <a:prstGeom prst="rect">
            <a:avLst/>
          </a:prstGeom>
        </p:spPr>
      </p:pic>
      <p:pic>
        <p:nvPicPr>
          <p:cNvPr id="8" name="object 8"/>
          <p:cNvPicPr/>
          <p:nvPr/>
        </p:nvPicPr>
        <p:blipFill>
          <a:blip r:embed="rId5" cstate="print"/>
          <a:stretch>
            <a:fillRect/>
          </a:stretch>
        </p:blipFill>
        <p:spPr>
          <a:xfrm>
            <a:off x="561340" y="4544059"/>
            <a:ext cx="1427480" cy="1021079"/>
          </a:xfrm>
          <a:prstGeom prst="rect">
            <a:avLst/>
          </a:prstGeom>
        </p:spPr>
      </p:pic>
      <p:sp>
        <p:nvSpPr>
          <p:cNvPr id="9" name="object 9"/>
          <p:cNvSpPr txBox="1"/>
          <p:nvPr/>
        </p:nvSpPr>
        <p:spPr>
          <a:xfrm>
            <a:off x="123189" y="5710554"/>
            <a:ext cx="1998980" cy="330835"/>
          </a:xfrm>
          <a:prstGeom prst="rect">
            <a:avLst/>
          </a:prstGeom>
        </p:spPr>
        <p:txBody>
          <a:bodyPr vert="horz" wrap="square" lIns="0" tIns="12700" rIns="0" bIns="0" rtlCol="0">
            <a:spAutoFit/>
          </a:bodyPr>
          <a:lstStyle/>
          <a:p>
            <a:pPr marL="12700">
              <a:lnSpc>
                <a:spcPct val="100000"/>
              </a:lnSpc>
              <a:spcBef>
                <a:spcPts val="100"/>
              </a:spcBef>
            </a:pPr>
            <a:r>
              <a:rPr sz="2000" dirty="0">
                <a:latin typeface="Arial"/>
                <a:cs typeface="Arial"/>
              </a:rPr>
              <a:t>Intel </a:t>
            </a:r>
            <a:r>
              <a:rPr sz="2000" spc="-5" dirty="0">
                <a:latin typeface="Arial"/>
                <a:cs typeface="Arial"/>
              </a:rPr>
              <a:t>Core </a:t>
            </a:r>
            <a:r>
              <a:rPr sz="2000" dirty="0">
                <a:latin typeface="Arial"/>
                <a:cs typeface="Arial"/>
              </a:rPr>
              <a:t>i7</a:t>
            </a:r>
            <a:r>
              <a:rPr sz="2000" spc="-114" dirty="0">
                <a:latin typeface="Arial"/>
                <a:cs typeface="Arial"/>
              </a:rPr>
              <a:t> </a:t>
            </a:r>
            <a:r>
              <a:rPr sz="2000" dirty="0">
                <a:latin typeface="Arial"/>
                <a:cs typeface="Arial"/>
              </a:rPr>
              <a:t>CPU</a:t>
            </a:r>
            <a:endParaRPr sz="2000">
              <a:latin typeface="Arial"/>
              <a:cs typeface="Arial"/>
            </a:endParaRPr>
          </a:p>
        </p:txBody>
      </p:sp>
      <p:sp>
        <p:nvSpPr>
          <p:cNvPr id="11" name="object 11"/>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12" name="object 12"/>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13" name="object 13"/>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40</a:t>
            </a:fld>
            <a:endParaRPr spc="-5" dirty="0"/>
          </a:p>
        </p:txBody>
      </p:sp>
      <p:sp>
        <p:nvSpPr>
          <p:cNvPr id="10" name="object 10"/>
          <p:cNvSpPr txBox="1"/>
          <p:nvPr/>
        </p:nvSpPr>
        <p:spPr>
          <a:xfrm>
            <a:off x="5064759" y="5364797"/>
            <a:ext cx="2214245" cy="330200"/>
          </a:xfrm>
          <a:prstGeom prst="rect">
            <a:avLst/>
          </a:prstGeom>
        </p:spPr>
        <p:txBody>
          <a:bodyPr vert="horz" wrap="square" lIns="0" tIns="12700" rIns="0" bIns="0" rtlCol="0">
            <a:spAutoFit/>
          </a:bodyPr>
          <a:lstStyle/>
          <a:p>
            <a:pPr marL="12700">
              <a:lnSpc>
                <a:spcPct val="100000"/>
              </a:lnSpc>
              <a:spcBef>
                <a:spcPts val="100"/>
              </a:spcBef>
            </a:pPr>
            <a:r>
              <a:rPr sz="2000" dirty="0">
                <a:latin typeface="Arial"/>
                <a:cs typeface="Arial"/>
              </a:rPr>
              <a:t>AMD Phenom</a:t>
            </a:r>
            <a:r>
              <a:rPr sz="2000" spc="-100" dirty="0">
                <a:latin typeface="Arial"/>
                <a:cs typeface="Arial"/>
              </a:rPr>
              <a:t> </a:t>
            </a:r>
            <a:r>
              <a:rPr sz="2000" spc="-5" dirty="0">
                <a:latin typeface="Arial"/>
                <a:cs typeface="Arial"/>
              </a:rPr>
              <a:t>CPU</a:t>
            </a:r>
            <a:endParaRPr sz="2000">
              <a:latin typeface="Arial"/>
              <a:cs typeface="Arial"/>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124459"/>
            <a:ext cx="6247130" cy="574040"/>
          </a:xfrm>
          <a:prstGeom prst="rect">
            <a:avLst/>
          </a:prstGeom>
        </p:spPr>
        <p:txBody>
          <a:bodyPr vert="horz" wrap="square" lIns="0" tIns="12700" rIns="0" bIns="0" rtlCol="0">
            <a:spAutoFit/>
          </a:bodyPr>
          <a:lstStyle/>
          <a:p>
            <a:pPr marL="12700">
              <a:lnSpc>
                <a:spcPct val="100000"/>
              </a:lnSpc>
              <a:spcBef>
                <a:spcPts val="100"/>
              </a:spcBef>
            </a:pPr>
            <a:r>
              <a:rPr dirty="0"/>
              <a:t>Why </a:t>
            </a:r>
            <a:r>
              <a:rPr spc="-5" dirty="0"/>
              <a:t>use </a:t>
            </a:r>
            <a:r>
              <a:rPr dirty="0"/>
              <a:t>platform</a:t>
            </a:r>
            <a:r>
              <a:rPr spc="-45" dirty="0"/>
              <a:t> </a:t>
            </a:r>
            <a:r>
              <a:rPr spc="-5" dirty="0"/>
              <a:t>virtualization</a:t>
            </a:r>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41</a:t>
            </a:fld>
            <a:endParaRPr spc="-5" dirty="0"/>
          </a:p>
        </p:txBody>
      </p:sp>
      <p:sp>
        <p:nvSpPr>
          <p:cNvPr id="3" name="object 3"/>
          <p:cNvSpPr txBox="1"/>
          <p:nvPr/>
        </p:nvSpPr>
        <p:spPr>
          <a:xfrm>
            <a:off x="536257" y="699655"/>
            <a:ext cx="6328410" cy="5443220"/>
          </a:xfrm>
          <a:prstGeom prst="rect">
            <a:avLst/>
          </a:prstGeom>
        </p:spPr>
        <p:txBody>
          <a:bodyPr vert="horz" wrap="square" lIns="0" tIns="86360" rIns="0" bIns="0" rtlCol="0">
            <a:spAutoFit/>
          </a:bodyPr>
          <a:lstStyle/>
          <a:p>
            <a:pPr marL="355600" indent="-342900">
              <a:lnSpc>
                <a:spcPct val="100000"/>
              </a:lnSpc>
              <a:spcBef>
                <a:spcPts val="680"/>
              </a:spcBef>
              <a:buChar char="•"/>
              <a:tabLst>
                <a:tab pos="354965" algn="l"/>
                <a:tab pos="355600" algn="l"/>
              </a:tabLst>
            </a:pPr>
            <a:r>
              <a:rPr sz="2400" spc="-5" dirty="0">
                <a:latin typeface="Arial"/>
                <a:cs typeface="Arial"/>
              </a:rPr>
              <a:t>Efficient </a:t>
            </a:r>
            <a:r>
              <a:rPr sz="2400" dirty="0">
                <a:latin typeface="Arial"/>
                <a:cs typeface="Arial"/>
              </a:rPr>
              <a:t>use of </a:t>
            </a:r>
            <a:r>
              <a:rPr sz="2400" spc="-5" dirty="0">
                <a:latin typeface="Arial"/>
                <a:cs typeface="Arial"/>
              </a:rPr>
              <a:t>hardware </a:t>
            </a:r>
            <a:r>
              <a:rPr sz="2400" dirty="0">
                <a:latin typeface="Arial"/>
                <a:cs typeface="Arial"/>
              </a:rPr>
              <a:t>and</a:t>
            </a:r>
            <a:r>
              <a:rPr sz="2400" spc="-15" dirty="0">
                <a:latin typeface="Arial"/>
                <a:cs typeface="Arial"/>
              </a:rPr>
              <a:t> </a:t>
            </a:r>
            <a:r>
              <a:rPr sz="2400" dirty="0">
                <a:latin typeface="Arial"/>
                <a:cs typeface="Arial"/>
              </a:rPr>
              <a:t>resources</a:t>
            </a:r>
            <a:endParaRPr sz="2400">
              <a:latin typeface="Arial"/>
              <a:cs typeface="Arial"/>
            </a:endParaRPr>
          </a:p>
          <a:p>
            <a:pPr marL="756285" lvl="1" indent="-287655">
              <a:lnSpc>
                <a:spcPct val="100000"/>
              </a:lnSpc>
              <a:spcBef>
                <a:spcPts val="480"/>
              </a:spcBef>
              <a:buChar char="–"/>
              <a:tabLst>
                <a:tab pos="756285" algn="l"/>
                <a:tab pos="756920" algn="l"/>
              </a:tabLst>
            </a:pPr>
            <a:r>
              <a:rPr sz="2000" dirty="0">
                <a:latin typeface="Arial"/>
                <a:cs typeface="Arial"/>
              </a:rPr>
              <a:t>Improved management and resource</a:t>
            </a:r>
            <a:r>
              <a:rPr sz="2000" spc="-165" dirty="0">
                <a:latin typeface="Arial"/>
                <a:cs typeface="Arial"/>
              </a:rPr>
              <a:t> </a:t>
            </a:r>
            <a:r>
              <a:rPr sz="2000" spc="-5" dirty="0">
                <a:latin typeface="Arial"/>
                <a:cs typeface="Arial"/>
              </a:rPr>
              <a:t>utilization</a:t>
            </a:r>
            <a:endParaRPr sz="2000">
              <a:latin typeface="Arial"/>
              <a:cs typeface="Arial"/>
            </a:endParaRPr>
          </a:p>
          <a:p>
            <a:pPr marL="756285" lvl="1" indent="-287655">
              <a:lnSpc>
                <a:spcPct val="100000"/>
              </a:lnSpc>
              <a:spcBef>
                <a:spcPts val="480"/>
              </a:spcBef>
              <a:buChar char="–"/>
              <a:tabLst>
                <a:tab pos="756285" algn="l"/>
                <a:tab pos="756920" algn="l"/>
              </a:tabLst>
            </a:pPr>
            <a:r>
              <a:rPr sz="2000" spc="-5" dirty="0">
                <a:latin typeface="Arial"/>
                <a:cs typeface="Arial"/>
              </a:rPr>
              <a:t>Saves energy</a:t>
            </a:r>
            <a:endParaRPr sz="2000">
              <a:latin typeface="Arial"/>
              <a:cs typeface="Arial"/>
            </a:endParaRPr>
          </a:p>
          <a:p>
            <a:pPr marL="355600" indent="-342900">
              <a:lnSpc>
                <a:spcPct val="100000"/>
              </a:lnSpc>
              <a:spcBef>
                <a:spcPts val="585"/>
              </a:spcBef>
              <a:buChar char="•"/>
              <a:tabLst>
                <a:tab pos="354965" algn="l"/>
                <a:tab pos="355600" algn="l"/>
              </a:tabLst>
            </a:pPr>
            <a:r>
              <a:rPr sz="2400" spc="-5" dirty="0">
                <a:latin typeface="Arial"/>
                <a:cs typeface="Arial"/>
              </a:rPr>
              <a:t>Improved</a:t>
            </a:r>
            <a:r>
              <a:rPr sz="2400" spc="10" dirty="0">
                <a:latin typeface="Arial"/>
                <a:cs typeface="Arial"/>
              </a:rPr>
              <a:t> </a:t>
            </a:r>
            <a:r>
              <a:rPr sz="2400" dirty="0">
                <a:latin typeface="Arial"/>
                <a:cs typeface="Arial"/>
              </a:rPr>
              <a:t>security</a:t>
            </a:r>
            <a:endParaRPr sz="2400">
              <a:latin typeface="Arial"/>
              <a:cs typeface="Arial"/>
            </a:endParaRPr>
          </a:p>
          <a:p>
            <a:pPr marL="756285" lvl="1" indent="-287655">
              <a:lnSpc>
                <a:spcPct val="100000"/>
              </a:lnSpc>
              <a:spcBef>
                <a:spcPts val="480"/>
              </a:spcBef>
              <a:buChar char="–"/>
              <a:tabLst>
                <a:tab pos="756285" algn="l"/>
                <a:tab pos="756920" algn="l"/>
              </a:tabLst>
            </a:pPr>
            <a:r>
              <a:rPr sz="2000" spc="-10" dirty="0">
                <a:latin typeface="Arial"/>
                <a:cs typeface="Arial"/>
              </a:rPr>
              <a:t>Malware </a:t>
            </a:r>
            <a:r>
              <a:rPr sz="2000" dirty="0">
                <a:latin typeface="Arial"/>
                <a:cs typeface="Arial"/>
              </a:rPr>
              <a:t>can only infect the</a:t>
            </a:r>
            <a:r>
              <a:rPr sz="2000" spc="-90" dirty="0">
                <a:latin typeface="Arial"/>
                <a:cs typeface="Arial"/>
              </a:rPr>
              <a:t> </a:t>
            </a:r>
            <a:r>
              <a:rPr sz="2000" dirty="0">
                <a:latin typeface="Arial"/>
                <a:cs typeface="Arial"/>
              </a:rPr>
              <a:t>VM</a:t>
            </a:r>
            <a:endParaRPr sz="2000">
              <a:latin typeface="Arial"/>
              <a:cs typeface="Arial"/>
            </a:endParaRPr>
          </a:p>
          <a:p>
            <a:pPr marL="756285" lvl="1" indent="-287655">
              <a:lnSpc>
                <a:spcPct val="100000"/>
              </a:lnSpc>
              <a:spcBef>
                <a:spcPts val="480"/>
              </a:spcBef>
              <a:buChar char="–"/>
              <a:tabLst>
                <a:tab pos="756285" algn="l"/>
                <a:tab pos="756920" algn="l"/>
              </a:tabLst>
            </a:pPr>
            <a:r>
              <a:rPr sz="2000" spc="5" dirty="0">
                <a:latin typeface="Arial"/>
                <a:cs typeface="Arial"/>
              </a:rPr>
              <a:t>Safe </a:t>
            </a:r>
            <a:r>
              <a:rPr sz="2000" dirty="0">
                <a:latin typeface="Arial"/>
                <a:cs typeface="Arial"/>
              </a:rPr>
              <a:t>testing and </a:t>
            </a:r>
            <a:r>
              <a:rPr sz="2000" spc="-5" dirty="0">
                <a:latin typeface="Arial"/>
                <a:cs typeface="Arial"/>
              </a:rPr>
              <a:t>analysis </a:t>
            </a:r>
            <a:r>
              <a:rPr sz="2000" dirty="0">
                <a:latin typeface="Arial"/>
                <a:cs typeface="Arial"/>
              </a:rPr>
              <a:t>of</a:t>
            </a:r>
            <a:r>
              <a:rPr sz="2000" spc="-135" dirty="0">
                <a:latin typeface="Arial"/>
                <a:cs typeface="Arial"/>
              </a:rPr>
              <a:t> </a:t>
            </a:r>
            <a:r>
              <a:rPr sz="2000" spc="-5" dirty="0">
                <a:latin typeface="Arial"/>
                <a:cs typeface="Arial"/>
              </a:rPr>
              <a:t>malware</a:t>
            </a:r>
            <a:endParaRPr sz="2000">
              <a:latin typeface="Arial"/>
              <a:cs typeface="Arial"/>
            </a:endParaRPr>
          </a:p>
          <a:p>
            <a:pPr marL="756285" lvl="1" indent="-287655">
              <a:lnSpc>
                <a:spcPct val="100000"/>
              </a:lnSpc>
              <a:spcBef>
                <a:spcPts val="480"/>
              </a:spcBef>
              <a:buChar char="–"/>
              <a:tabLst>
                <a:tab pos="756285" algn="l"/>
                <a:tab pos="756920" algn="l"/>
              </a:tabLst>
            </a:pPr>
            <a:r>
              <a:rPr sz="2000" dirty="0">
                <a:latin typeface="Arial"/>
                <a:cs typeface="Arial"/>
              </a:rPr>
              <a:t>Isolates VMs </a:t>
            </a:r>
            <a:r>
              <a:rPr sz="2000" spc="5" dirty="0">
                <a:latin typeface="Arial"/>
                <a:cs typeface="Arial"/>
              </a:rPr>
              <a:t>from </a:t>
            </a:r>
            <a:r>
              <a:rPr sz="2000" dirty="0">
                <a:latin typeface="Arial"/>
                <a:cs typeface="Arial"/>
              </a:rPr>
              <a:t>each</a:t>
            </a:r>
            <a:r>
              <a:rPr sz="2000" spc="-130" dirty="0">
                <a:latin typeface="Arial"/>
                <a:cs typeface="Arial"/>
              </a:rPr>
              <a:t> </a:t>
            </a:r>
            <a:r>
              <a:rPr sz="2000" dirty="0">
                <a:latin typeface="Arial"/>
                <a:cs typeface="Arial"/>
              </a:rPr>
              <a:t>other</a:t>
            </a:r>
            <a:endParaRPr sz="2000">
              <a:latin typeface="Arial"/>
              <a:cs typeface="Arial"/>
            </a:endParaRPr>
          </a:p>
          <a:p>
            <a:pPr marL="355600" indent="-342900">
              <a:lnSpc>
                <a:spcPct val="100000"/>
              </a:lnSpc>
              <a:spcBef>
                <a:spcPts val="565"/>
              </a:spcBef>
              <a:buChar char="•"/>
              <a:tabLst>
                <a:tab pos="354965" algn="l"/>
                <a:tab pos="355600" algn="l"/>
              </a:tabLst>
            </a:pPr>
            <a:r>
              <a:rPr sz="2400" dirty="0">
                <a:latin typeface="Arial"/>
                <a:cs typeface="Arial"/>
              </a:rPr>
              <a:t>Distributed applications bundled </a:t>
            </a:r>
            <a:r>
              <a:rPr sz="2400" spc="-10" dirty="0">
                <a:latin typeface="Arial"/>
                <a:cs typeface="Arial"/>
              </a:rPr>
              <a:t>with</a:t>
            </a:r>
            <a:r>
              <a:rPr sz="2400" spc="-55" dirty="0">
                <a:latin typeface="Arial"/>
                <a:cs typeface="Arial"/>
              </a:rPr>
              <a:t> </a:t>
            </a:r>
            <a:r>
              <a:rPr sz="2400" spc="-5" dirty="0">
                <a:latin typeface="Arial"/>
                <a:cs typeface="Arial"/>
              </a:rPr>
              <a:t>OS</a:t>
            </a:r>
            <a:endParaRPr sz="2400">
              <a:latin typeface="Arial"/>
              <a:cs typeface="Arial"/>
            </a:endParaRPr>
          </a:p>
          <a:p>
            <a:pPr marL="756285" lvl="1" indent="-287655">
              <a:lnSpc>
                <a:spcPct val="100000"/>
              </a:lnSpc>
              <a:spcBef>
                <a:spcPts val="500"/>
              </a:spcBef>
              <a:buChar char="–"/>
              <a:tabLst>
                <a:tab pos="756285" algn="l"/>
                <a:tab pos="756920" algn="l"/>
              </a:tabLst>
            </a:pPr>
            <a:r>
              <a:rPr sz="2000" spc="-5" dirty="0">
                <a:latin typeface="Arial"/>
                <a:cs typeface="Arial"/>
              </a:rPr>
              <a:t>Allows </a:t>
            </a:r>
            <a:r>
              <a:rPr sz="2000" dirty="0">
                <a:latin typeface="Arial"/>
                <a:cs typeface="Arial"/>
              </a:rPr>
              <a:t>optimal combination of OS and</a:t>
            </a:r>
            <a:r>
              <a:rPr sz="2000" spc="-135" dirty="0">
                <a:latin typeface="Arial"/>
                <a:cs typeface="Arial"/>
              </a:rPr>
              <a:t> </a:t>
            </a:r>
            <a:r>
              <a:rPr sz="2000" dirty="0">
                <a:latin typeface="Arial"/>
                <a:cs typeface="Arial"/>
              </a:rPr>
              <a:t>application</a:t>
            </a:r>
            <a:endParaRPr sz="2000">
              <a:latin typeface="Arial"/>
              <a:cs typeface="Arial"/>
            </a:endParaRPr>
          </a:p>
          <a:p>
            <a:pPr marL="756285" lvl="1" indent="-287655">
              <a:lnSpc>
                <a:spcPct val="100000"/>
              </a:lnSpc>
              <a:spcBef>
                <a:spcPts val="480"/>
              </a:spcBef>
              <a:buChar char="–"/>
              <a:tabLst>
                <a:tab pos="756285" algn="l"/>
                <a:tab pos="756920" algn="l"/>
              </a:tabLst>
            </a:pPr>
            <a:r>
              <a:rPr sz="2000" dirty="0">
                <a:latin typeface="Arial"/>
                <a:cs typeface="Arial"/>
              </a:rPr>
              <a:t>Ideal </a:t>
            </a:r>
            <a:r>
              <a:rPr sz="2000" spc="5" dirty="0">
                <a:latin typeface="Arial"/>
                <a:cs typeface="Arial"/>
              </a:rPr>
              <a:t>for </a:t>
            </a:r>
            <a:r>
              <a:rPr sz="2000" dirty="0">
                <a:latin typeface="Arial"/>
                <a:cs typeface="Arial"/>
              </a:rPr>
              <a:t>cloud</a:t>
            </a:r>
            <a:r>
              <a:rPr sz="2000" spc="-105" dirty="0">
                <a:latin typeface="Arial"/>
                <a:cs typeface="Arial"/>
              </a:rPr>
              <a:t> </a:t>
            </a:r>
            <a:r>
              <a:rPr sz="2000" spc="-5" dirty="0">
                <a:latin typeface="Arial"/>
                <a:cs typeface="Arial"/>
              </a:rPr>
              <a:t>services</a:t>
            </a:r>
            <a:endParaRPr sz="2000">
              <a:latin typeface="Arial"/>
              <a:cs typeface="Arial"/>
            </a:endParaRPr>
          </a:p>
          <a:p>
            <a:pPr marL="355600" indent="-342900">
              <a:lnSpc>
                <a:spcPct val="100000"/>
              </a:lnSpc>
              <a:spcBef>
                <a:spcPts val="560"/>
              </a:spcBef>
              <a:buChar char="•"/>
              <a:tabLst>
                <a:tab pos="354965" algn="l"/>
                <a:tab pos="355600" algn="l"/>
              </a:tabLst>
            </a:pPr>
            <a:r>
              <a:rPr sz="2400" spc="-5" dirty="0">
                <a:latin typeface="Arial"/>
                <a:cs typeface="Arial"/>
              </a:rPr>
              <a:t>Powerful</a:t>
            </a:r>
            <a:r>
              <a:rPr sz="2400" spc="35" dirty="0">
                <a:latin typeface="Arial"/>
                <a:cs typeface="Arial"/>
              </a:rPr>
              <a:t> </a:t>
            </a:r>
            <a:r>
              <a:rPr sz="2400" dirty="0">
                <a:latin typeface="Arial"/>
                <a:cs typeface="Arial"/>
              </a:rPr>
              <a:t>debugging</a:t>
            </a:r>
            <a:endParaRPr sz="2400">
              <a:latin typeface="Arial"/>
              <a:cs typeface="Arial"/>
            </a:endParaRPr>
          </a:p>
          <a:p>
            <a:pPr marL="756285" lvl="1" indent="-287655">
              <a:lnSpc>
                <a:spcPct val="100000"/>
              </a:lnSpc>
              <a:spcBef>
                <a:spcPts val="505"/>
              </a:spcBef>
              <a:buChar char="–"/>
              <a:tabLst>
                <a:tab pos="756285" algn="l"/>
                <a:tab pos="756920" algn="l"/>
              </a:tabLst>
            </a:pPr>
            <a:r>
              <a:rPr sz="2000" dirty="0">
                <a:latin typeface="Arial"/>
                <a:cs typeface="Arial"/>
              </a:rPr>
              <a:t>Snapshot of the </a:t>
            </a:r>
            <a:r>
              <a:rPr sz="2000" spc="-5" dirty="0">
                <a:latin typeface="Arial"/>
                <a:cs typeface="Arial"/>
              </a:rPr>
              <a:t>current </a:t>
            </a:r>
            <a:r>
              <a:rPr sz="2000" dirty="0">
                <a:latin typeface="Arial"/>
                <a:cs typeface="Arial"/>
              </a:rPr>
              <a:t>state of the</a:t>
            </a:r>
            <a:r>
              <a:rPr sz="2000" spc="-204" dirty="0">
                <a:latin typeface="Arial"/>
                <a:cs typeface="Arial"/>
              </a:rPr>
              <a:t> </a:t>
            </a:r>
            <a:r>
              <a:rPr sz="2000" dirty="0">
                <a:latin typeface="Arial"/>
                <a:cs typeface="Arial"/>
              </a:rPr>
              <a:t>OS</a:t>
            </a:r>
            <a:endParaRPr sz="2000">
              <a:latin typeface="Arial"/>
              <a:cs typeface="Arial"/>
            </a:endParaRPr>
          </a:p>
          <a:p>
            <a:pPr marL="756285" lvl="1" indent="-287655">
              <a:lnSpc>
                <a:spcPct val="100000"/>
              </a:lnSpc>
              <a:spcBef>
                <a:spcPts val="480"/>
              </a:spcBef>
              <a:buChar char="–"/>
              <a:tabLst>
                <a:tab pos="756285" algn="l"/>
                <a:tab pos="756920" algn="l"/>
              </a:tabLst>
            </a:pPr>
            <a:r>
              <a:rPr sz="2000" dirty="0">
                <a:latin typeface="Arial"/>
                <a:cs typeface="Arial"/>
              </a:rPr>
              <a:t>Step </a:t>
            </a:r>
            <a:r>
              <a:rPr sz="2000" spc="-5" dirty="0">
                <a:latin typeface="Arial"/>
                <a:cs typeface="Arial"/>
              </a:rPr>
              <a:t>through program </a:t>
            </a:r>
            <a:r>
              <a:rPr sz="2000" dirty="0">
                <a:latin typeface="Arial"/>
                <a:cs typeface="Arial"/>
              </a:rPr>
              <a:t>and OS</a:t>
            </a:r>
            <a:r>
              <a:rPr sz="2000" spc="-90" dirty="0">
                <a:latin typeface="Arial"/>
                <a:cs typeface="Arial"/>
              </a:rPr>
              <a:t> </a:t>
            </a:r>
            <a:r>
              <a:rPr sz="2000" spc="-5" dirty="0">
                <a:latin typeface="Arial"/>
                <a:cs typeface="Arial"/>
              </a:rPr>
              <a:t>execution</a:t>
            </a:r>
            <a:endParaRPr sz="2000">
              <a:latin typeface="Arial"/>
              <a:cs typeface="Arial"/>
            </a:endParaRPr>
          </a:p>
          <a:p>
            <a:pPr marL="756285" lvl="1" indent="-287655">
              <a:lnSpc>
                <a:spcPct val="100000"/>
              </a:lnSpc>
              <a:spcBef>
                <a:spcPts val="480"/>
              </a:spcBef>
              <a:buChar char="–"/>
              <a:tabLst>
                <a:tab pos="756285" algn="l"/>
                <a:tab pos="756920" algn="l"/>
              </a:tabLst>
            </a:pPr>
            <a:r>
              <a:rPr sz="2000" dirty="0">
                <a:latin typeface="Arial"/>
                <a:cs typeface="Arial"/>
              </a:rPr>
              <a:t>Reset </a:t>
            </a:r>
            <a:r>
              <a:rPr sz="2000" spc="-5" dirty="0">
                <a:latin typeface="Arial"/>
                <a:cs typeface="Arial"/>
              </a:rPr>
              <a:t>system</a:t>
            </a:r>
            <a:r>
              <a:rPr sz="2000" spc="-25" dirty="0">
                <a:latin typeface="Arial"/>
                <a:cs typeface="Arial"/>
              </a:rPr>
              <a:t> </a:t>
            </a:r>
            <a:r>
              <a:rPr sz="2000" dirty="0">
                <a:latin typeface="Arial"/>
                <a:cs typeface="Arial"/>
              </a:rPr>
              <a:t>state</a:t>
            </a:r>
            <a:endParaRPr sz="2000">
              <a:latin typeface="Arial"/>
              <a:cs typeface="Arial"/>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6268720" y="4061459"/>
            <a:ext cx="2875279" cy="2222500"/>
          </a:xfrm>
          <a:prstGeom prst="rect">
            <a:avLst/>
          </a:prstGeom>
        </p:spPr>
      </p:pic>
      <p:sp>
        <p:nvSpPr>
          <p:cNvPr id="3" name="object 3"/>
          <p:cNvSpPr txBox="1">
            <a:spLocks noGrp="1"/>
          </p:cNvSpPr>
          <p:nvPr>
            <p:ph type="title"/>
          </p:nvPr>
        </p:nvSpPr>
        <p:spPr>
          <a:xfrm>
            <a:off x="536257" y="275209"/>
            <a:ext cx="5664200" cy="574040"/>
          </a:xfrm>
          <a:prstGeom prst="rect">
            <a:avLst/>
          </a:prstGeom>
        </p:spPr>
        <p:txBody>
          <a:bodyPr vert="horz" wrap="square" lIns="0" tIns="12700" rIns="0" bIns="0" rtlCol="0">
            <a:spAutoFit/>
          </a:bodyPr>
          <a:lstStyle/>
          <a:p>
            <a:pPr marL="12700">
              <a:lnSpc>
                <a:spcPct val="100000"/>
              </a:lnSpc>
              <a:spcBef>
                <a:spcPts val="100"/>
              </a:spcBef>
            </a:pPr>
            <a:r>
              <a:rPr spc="-5" dirty="0"/>
              <a:t>Hypervisor examples </a:t>
            </a:r>
            <a:r>
              <a:rPr dirty="0"/>
              <a:t>of</a:t>
            </a:r>
            <a:r>
              <a:rPr spc="-10" dirty="0"/>
              <a:t> </a:t>
            </a:r>
            <a:r>
              <a:rPr spc="-5" dirty="0"/>
              <a:t>use</a:t>
            </a:r>
          </a:p>
        </p:txBody>
      </p:sp>
      <p:sp>
        <p:nvSpPr>
          <p:cNvPr id="4" name="object 4"/>
          <p:cNvSpPr txBox="1"/>
          <p:nvPr/>
        </p:nvSpPr>
        <p:spPr>
          <a:xfrm>
            <a:off x="351790" y="1231076"/>
            <a:ext cx="8662670" cy="4492255"/>
          </a:xfrm>
          <a:prstGeom prst="rect">
            <a:avLst/>
          </a:prstGeom>
        </p:spPr>
        <p:txBody>
          <a:bodyPr vert="horz" wrap="square" lIns="0" tIns="85090" rIns="0" bIns="0" rtlCol="0">
            <a:spAutoFit/>
          </a:bodyPr>
          <a:lstStyle/>
          <a:p>
            <a:pPr marL="355600" indent="-343535">
              <a:lnSpc>
                <a:spcPct val="100000"/>
              </a:lnSpc>
              <a:spcBef>
                <a:spcPts val="670"/>
              </a:spcBef>
              <a:buChar char="•"/>
              <a:tabLst>
                <a:tab pos="355600" algn="l"/>
                <a:tab pos="356235" algn="l"/>
              </a:tabLst>
            </a:pPr>
            <a:r>
              <a:rPr sz="2400" dirty="0">
                <a:latin typeface="Arial"/>
                <a:cs typeface="Arial"/>
              </a:rPr>
              <a:t>Cloud </a:t>
            </a:r>
            <a:r>
              <a:rPr sz="2400" spc="-5" dirty="0">
                <a:latin typeface="Arial"/>
                <a:cs typeface="Arial"/>
              </a:rPr>
              <a:t>providers run </a:t>
            </a:r>
            <a:r>
              <a:rPr sz="2400" dirty="0">
                <a:latin typeface="Arial"/>
                <a:cs typeface="Arial"/>
              </a:rPr>
              <a:t>large </a:t>
            </a:r>
            <a:r>
              <a:rPr sz="2400" spc="-5" dirty="0">
                <a:latin typeface="Arial"/>
                <a:cs typeface="Arial"/>
              </a:rPr>
              <a:t>server</a:t>
            </a:r>
            <a:r>
              <a:rPr sz="2400" spc="15" dirty="0">
                <a:latin typeface="Arial"/>
                <a:cs typeface="Arial"/>
              </a:rPr>
              <a:t> </a:t>
            </a:r>
            <a:r>
              <a:rPr sz="2400" dirty="0">
                <a:latin typeface="Arial"/>
                <a:cs typeface="Arial"/>
              </a:rPr>
              <a:t>parks</a:t>
            </a:r>
          </a:p>
          <a:p>
            <a:pPr marL="756920" lvl="1" indent="-287655">
              <a:lnSpc>
                <a:spcPct val="100000"/>
              </a:lnSpc>
              <a:spcBef>
                <a:spcPts val="484"/>
              </a:spcBef>
              <a:buChar char="–"/>
              <a:tabLst>
                <a:tab pos="756920" algn="l"/>
                <a:tab pos="757555" algn="l"/>
              </a:tabLst>
            </a:pPr>
            <a:r>
              <a:rPr sz="2000" dirty="0">
                <a:latin typeface="Arial"/>
                <a:cs typeface="Arial"/>
              </a:rPr>
              <a:t>Each customer </a:t>
            </a:r>
            <a:r>
              <a:rPr sz="2000" spc="-5" dirty="0">
                <a:latin typeface="Arial"/>
                <a:cs typeface="Arial"/>
              </a:rPr>
              <a:t>gets </a:t>
            </a:r>
            <a:r>
              <a:rPr sz="2000" dirty="0">
                <a:latin typeface="Arial"/>
                <a:cs typeface="Arial"/>
              </a:rPr>
              <a:t>its </a:t>
            </a:r>
            <a:r>
              <a:rPr sz="2000" spc="-10" dirty="0">
                <a:latin typeface="Arial"/>
                <a:cs typeface="Arial"/>
              </a:rPr>
              <a:t>own</a:t>
            </a:r>
            <a:r>
              <a:rPr sz="2000" spc="-90" dirty="0">
                <a:latin typeface="Arial"/>
                <a:cs typeface="Arial"/>
              </a:rPr>
              <a:t> </a:t>
            </a:r>
            <a:r>
              <a:rPr sz="2000" dirty="0">
                <a:latin typeface="Arial"/>
                <a:cs typeface="Arial"/>
              </a:rPr>
              <a:t>VM</a:t>
            </a:r>
          </a:p>
          <a:p>
            <a:pPr marL="756920" lvl="1" indent="-287655">
              <a:lnSpc>
                <a:spcPct val="100000"/>
              </a:lnSpc>
              <a:spcBef>
                <a:spcPts val="480"/>
              </a:spcBef>
              <a:buChar char="–"/>
              <a:tabLst>
                <a:tab pos="756920" algn="l"/>
                <a:tab pos="757555" algn="l"/>
              </a:tabLst>
            </a:pPr>
            <a:r>
              <a:rPr sz="2000" dirty="0">
                <a:latin typeface="Arial"/>
                <a:cs typeface="Arial"/>
              </a:rPr>
              <a:t>Many customers share the same</a:t>
            </a:r>
            <a:r>
              <a:rPr sz="2000" spc="-160" dirty="0">
                <a:latin typeface="Arial"/>
                <a:cs typeface="Arial"/>
              </a:rPr>
              <a:t> </a:t>
            </a:r>
            <a:r>
              <a:rPr sz="2000" spc="-5" dirty="0">
                <a:latin typeface="Arial"/>
                <a:cs typeface="Arial"/>
              </a:rPr>
              <a:t>hardware</a:t>
            </a:r>
            <a:endParaRPr sz="2000" dirty="0">
              <a:latin typeface="Arial"/>
              <a:cs typeface="Arial"/>
            </a:endParaRPr>
          </a:p>
          <a:p>
            <a:pPr marL="756920" lvl="1" indent="-287655">
              <a:lnSpc>
                <a:spcPct val="100000"/>
              </a:lnSpc>
              <a:spcBef>
                <a:spcPts val="480"/>
              </a:spcBef>
              <a:buChar char="–"/>
              <a:tabLst>
                <a:tab pos="756920" algn="l"/>
                <a:tab pos="757555" algn="l"/>
              </a:tabLst>
            </a:pPr>
            <a:r>
              <a:rPr sz="2000" spc="-5" dirty="0">
                <a:latin typeface="Arial"/>
                <a:cs typeface="Arial"/>
              </a:rPr>
              <a:t>Migrated </a:t>
            </a:r>
            <a:r>
              <a:rPr sz="2000" dirty="0">
                <a:latin typeface="Arial"/>
                <a:cs typeface="Arial"/>
              </a:rPr>
              <a:t>VMs </a:t>
            </a:r>
            <a:r>
              <a:rPr sz="2000" spc="-5" dirty="0">
                <a:latin typeface="Arial"/>
                <a:cs typeface="Arial"/>
              </a:rPr>
              <a:t>between servers</a:t>
            </a:r>
            <a:r>
              <a:rPr sz="2000" spc="-45" dirty="0">
                <a:latin typeface="Arial"/>
                <a:cs typeface="Arial"/>
              </a:rPr>
              <a:t> </a:t>
            </a:r>
            <a:r>
              <a:rPr sz="2000" dirty="0">
                <a:latin typeface="Arial"/>
                <a:cs typeface="Arial"/>
              </a:rPr>
              <a:t>to</a:t>
            </a:r>
          </a:p>
          <a:p>
            <a:pPr marL="756920">
              <a:lnSpc>
                <a:spcPct val="100000"/>
              </a:lnSpc>
            </a:pPr>
            <a:r>
              <a:rPr sz="2000" dirty="0">
                <a:latin typeface="Arial"/>
                <a:cs typeface="Arial"/>
              </a:rPr>
              <a:t>increase/reduce</a:t>
            </a:r>
            <a:r>
              <a:rPr sz="2000" spc="-55" dirty="0">
                <a:latin typeface="Arial"/>
                <a:cs typeface="Arial"/>
              </a:rPr>
              <a:t> </a:t>
            </a:r>
            <a:r>
              <a:rPr sz="2000" dirty="0">
                <a:latin typeface="Arial"/>
                <a:cs typeface="Arial"/>
              </a:rPr>
              <a:t>capacity</a:t>
            </a:r>
          </a:p>
          <a:p>
            <a:pPr marL="5713095">
              <a:lnSpc>
                <a:spcPct val="100000"/>
              </a:lnSpc>
              <a:spcBef>
                <a:spcPts val="869"/>
              </a:spcBef>
            </a:pPr>
            <a:r>
              <a:rPr sz="2000" spc="-5" dirty="0">
                <a:latin typeface="Arial"/>
                <a:cs typeface="Arial"/>
              </a:rPr>
              <a:t>Amazon </a:t>
            </a:r>
            <a:r>
              <a:rPr sz="2000" dirty="0">
                <a:latin typeface="Arial"/>
                <a:cs typeface="Arial"/>
              </a:rPr>
              <a:t>EC2 Data</a:t>
            </a:r>
            <a:r>
              <a:rPr sz="2000" spc="-90" dirty="0">
                <a:latin typeface="Arial"/>
                <a:cs typeface="Arial"/>
              </a:rPr>
              <a:t> </a:t>
            </a:r>
            <a:r>
              <a:rPr sz="2000" dirty="0">
                <a:latin typeface="Arial"/>
                <a:cs typeface="Arial"/>
              </a:rPr>
              <a:t>Centre</a:t>
            </a:r>
          </a:p>
          <a:p>
            <a:pPr marL="355600" indent="-343535">
              <a:lnSpc>
                <a:spcPct val="100000"/>
              </a:lnSpc>
              <a:spcBef>
                <a:spcPts val="195"/>
              </a:spcBef>
              <a:buChar char="•"/>
              <a:tabLst>
                <a:tab pos="355600" algn="l"/>
                <a:tab pos="356235" algn="l"/>
              </a:tabLst>
            </a:pPr>
            <a:r>
              <a:rPr sz="2400" spc="-5" dirty="0">
                <a:latin typeface="Arial"/>
                <a:cs typeface="Arial"/>
              </a:rPr>
              <a:t>Testing and </a:t>
            </a:r>
            <a:r>
              <a:rPr sz="2400" spc="-10" dirty="0">
                <a:latin typeface="Arial"/>
                <a:cs typeface="Arial"/>
              </a:rPr>
              <a:t>software</a:t>
            </a:r>
            <a:r>
              <a:rPr sz="2400" spc="60" dirty="0">
                <a:latin typeface="Arial"/>
                <a:cs typeface="Arial"/>
              </a:rPr>
              <a:t> </a:t>
            </a:r>
            <a:r>
              <a:rPr sz="2400" spc="-10" dirty="0">
                <a:latin typeface="Arial"/>
                <a:cs typeface="Arial"/>
              </a:rPr>
              <a:t>analysis</a:t>
            </a:r>
            <a:endParaRPr sz="2400" dirty="0">
              <a:latin typeface="Arial"/>
              <a:cs typeface="Arial"/>
            </a:endParaRPr>
          </a:p>
          <a:p>
            <a:pPr marL="756920" marR="3256915" lvl="1" indent="-287020">
              <a:lnSpc>
                <a:spcPct val="100000"/>
              </a:lnSpc>
              <a:spcBef>
                <a:spcPts val="480"/>
              </a:spcBef>
              <a:buChar char="–"/>
              <a:tabLst>
                <a:tab pos="756920" algn="l"/>
                <a:tab pos="757555" algn="l"/>
              </a:tabLst>
            </a:pPr>
            <a:r>
              <a:rPr sz="2000" dirty="0">
                <a:latin typeface="Arial"/>
                <a:cs typeface="Arial"/>
              </a:rPr>
              <a:t>Potentially damaging experiments can</a:t>
            </a:r>
            <a:r>
              <a:rPr sz="2000" spc="-170" dirty="0">
                <a:latin typeface="Arial"/>
                <a:cs typeface="Arial"/>
              </a:rPr>
              <a:t> </a:t>
            </a:r>
            <a:r>
              <a:rPr sz="2000" dirty="0" smtClean="0">
                <a:latin typeface="Arial"/>
                <a:cs typeface="Arial"/>
              </a:rPr>
              <a:t>be</a:t>
            </a:r>
            <a:r>
              <a:rPr lang="tr-TR" sz="2000" dirty="0" smtClean="0">
                <a:latin typeface="Arial"/>
                <a:cs typeface="Arial"/>
              </a:rPr>
              <a:t> </a:t>
            </a:r>
            <a:r>
              <a:rPr sz="2000" dirty="0" smtClean="0">
                <a:latin typeface="Arial"/>
                <a:cs typeface="Arial"/>
              </a:rPr>
              <a:t>executed </a:t>
            </a:r>
            <a:r>
              <a:rPr sz="2000" spc="-5" dirty="0">
                <a:latin typeface="Arial"/>
                <a:cs typeface="Arial"/>
              </a:rPr>
              <a:t>in </a:t>
            </a:r>
            <a:r>
              <a:rPr sz="2000" dirty="0">
                <a:latin typeface="Arial"/>
                <a:cs typeface="Arial"/>
              </a:rPr>
              <a:t>isolated</a:t>
            </a:r>
            <a:r>
              <a:rPr sz="2000" spc="-65" dirty="0">
                <a:latin typeface="Arial"/>
                <a:cs typeface="Arial"/>
              </a:rPr>
              <a:t> </a:t>
            </a:r>
            <a:r>
              <a:rPr sz="2000" dirty="0">
                <a:latin typeface="Arial"/>
                <a:cs typeface="Arial"/>
              </a:rPr>
              <a:t>environment</a:t>
            </a:r>
          </a:p>
          <a:p>
            <a:pPr marL="756920" lvl="1" indent="-287655">
              <a:lnSpc>
                <a:spcPct val="100000"/>
              </a:lnSpc>
              <a:spcBef>
                <a:spcPts val="480"/>
              </a:spcBef>
              <a:buChar char="–"/>
              <a:tabLst>
                <a:tab pos="756920" algn="l"/>
                <a:tab pos="757555" algn="l"/>
              </a:tabLst>
            </a:pPr>
            <a:r>
              <a:rPr sz="2000" dirty="0">
                <a:latin typeface="Arial"/>
                <a:cs typeface="Arial"/>
              </a:rPr>
              <a:t>Take </a:t>
            </a:r>
            <a:r>
              <a:rPr sz="2000" spc="-5" dirty="0">
                <a:latin typeface="Arial"/>
                <a:cs typeface="Arial"/>
              </a:rPr>
              <a:t>a </a:t>
            </a:r>
            <a:r>
              <a:rPr sz="2000" dirty="0">
                <a:latin typeface="Arial"/>
                <a:cs typeface="Arial"/>
              </a:rPr>
              <a:t>snapshot of the </a:t>
            </a:r>
            <a:r>
              <a:rPr sz="2000" spc="-5" dirty="0">
                <a:latin typeface="Arial"/>
                <a:cs typeface="Arial"/>
              </a:rPr>
              <a:t>current </a:t>
            </a:r>
            <a:r>
              <a:rPr sz="2000" dirty="0">
                <a:latin typeface="Arial"/>
                <a:cs typeface="Arial"/>
              </a:rPr>
              <a:t>state of the</a:t>
            </a:r>
            <a:r>
              <a:rPr sz="2000" spc="-240" dirty="0">
                <a:latin typeface="Arial"/>
                <a:cs typeface="Arial"/>
              </a:rPr>
              <a:t> </a:t>
            </a:r>
            <a:r>
              <a:rPr sz="2000" dirty="0">
                <a:latin typeface="Arial"/>
                <a:cs typeface="Arial"/>
              </a:rPr>
              <a:t>OS</a:t>
            </a:r>
          </a:p>
          <a:p>
            <a:pPr marL="756920" lvl="1" indent="-287655">
              <a:lnSpc>
                <a:spcPct val="100000"/>
              </a:lnSpc>
              <a:spcBef>
                <a:spcPts val="480"/>
              </a:spcBef>
              <a:buChar char="–"/>
              <a:tabLst>
                <a:tab pos="756920" algn="l"/>
                <a:tab pos="757555" algn="l"/>
              </a:tabLst>
            </a:pPr>
            <a:r>
              <a:rPr sz="2000" spc="-5" dirty="0">
                <a:latin typeface="Arial"/>
                <a:cs typeface="Arial"/>
              </a:rPr>
              <a:t>Use </a:t>
            </a:r>
            <a:r>
              <a:rPr sz="2000" dirty="0">
                <a:latin typeface="Arial"/>
                <a:cs typeface="Arial"/>
              </a:rPr>
              <a:t>this later on to </a:t>
            </a:r>
            <a:r>
              <a:rPr sz="2000" spc="-5" dirty="0">
                <a:latin typeface="Arial"/>
                <a:cs typeface="Arial"/>
              </a:rPr>
              <a:t>reset </a:t>
            </a:r>
            <a:r>
              <a:rPr sz="2000" dirty="0">
                <a:latin typeface="Arial"/>
                <a:cs typeface="Arial"/>
              </a:rPr>
              <a:t>the </a:t>
            </a:r>
            <a:r>
              <a:rPr sz="2000" spc="-5" dirty="0">
                <a:latin typeface="Arial"/>
                <a:cs typeface="Arial"/>
              </a:rPr>
              <a:t>system </a:t>
            </a:r>
            <a:r>
              <a:rPr sz="2000" dirty="0">
                <a:latin typeface="Arial"/>
                <a:cs typeface="Arial"/>
              </a:rPr>
              <a:t>to that</a:t>
            </a:r>
            <a:r>
              <a:rPr sz="2000" spc="-195" dirty="0">
                <a:latin typeface="Arial"/>
                <a:cs typeface="Arial"/>
              </a:rPr>
              <a:t> </a:t>
            </a:r>
            <a:r>
              <a:rPr sz="2000" dirty="0">
                <a:latin typeface="Arial"/>
                <a:cs typeface="Arial"/>
              </a:rPr>
              <a:t>state</a:t>
            </a:r>
          </a:p>
          <a:p>
            <a:pPr marL="756920" lvl="1" indent="-287655">
              <a:lnSpc>
                <a:spcPct val="100000"/>
              </a:lnSpc>
              <a:spcBef>
                <a:spcPts val="484"/>
              </a:spcBef>
              <a:buChar char="–"/>
              <a:tabLst>
                <a:tab pos="756920" algn="l"/>
                <a:tab pos="757555" algn="l"/>
              </a:tabLst>
            </a:pPr>
            <a:r>
              <a:rPr sz="2000" spc="-5" dirty="0">
                <a:latin typeface="Arial"/>
                <a:cs typeface="Arial"/>
              </a:rPr>
              <a:t>Malware</a:t>
            </a:r>
            <a:r>
              <a:rPr sz="2000" spc="15" dirty="0">
                <a:latin typeface="Arial"/>
                <a:cs typeface="Arial"/>
              </a:rPr>
              <a:t> </a:t>
            </a:r>
            <a:r>
              <a:rPr sz="2000" spc="-5" dirty="0">
                <a:latin typeface="Arial"/>
                <a:cs typeface="Arial"/>
              </a:rPr>
              <a:t>Analysis</a:t>
            </a:r>
            <a:endParaRPr sz="2000" dirty="0">
              <a:latin typeface="Arial"/>
              <a:cs typeface="Arial"/>
            </a:endParaRPr>
          </a:p>
        </p:txBody>
      </p:sp>
      <p:pic>
        <p:nvPicPr>
          <p:cNvPr id="5" name="object 5"/>
          <p:cNvPicPr/>
          <p:nvPr/>
        </p:nvPicPr>
        <p:blipFill>
          <a:blip r:embed="rId3" cstate="print"/>
          <a:stretch>
            <a:fillRect/>
          </a:stretch>
        </p:blipFill>
        <p:spPr>
          <a:xfrm>
            <a:off x="6352540" y="1186180"/>
            <a:ext cx="2420619" cy="1894839"/>
          </a:xfrm>
          <a:prstGeom prst="rect">
            <a:avLst/>
          </a:prstGeom>
        </p:spPr>
      </p:pic>
      <p:sp>
        <p:nvSpPr>
          <p:cNvPr id="6" name="object 6"/>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7" name="object 7"/>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42</a:t>
            </a:fld>
            <a:endParaRPr spc="-5"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546417"/>
            <a:ext cx="3913504" cy="574675"/>
          </a:xfrm>
          <a:prstGeom prst="rect">
            <a:avLst/>
          </a:prstGeom>
        </p:spPr>
        <p:txBody>
          <a:bodyPr vert="horz" wrap="square" lIns="0" tIns="12700" rIns="0" bIns="0" rtlCol="0">
            <a:spAutoFit/>
          </a:bodyPr>
          <a:lstStyle/>
          <a:p>
            <a:pPr marL="12700">
              <a:lnSpc>
                <a:spcPct val="100000"/>
              </a:lnSpc>
              <a:spcBef>
                <a:spcPts val="100"/>
              </a:spcBef>
            </a:pPr>
            <a:r>
              <a:rPr dirty="0"/>
              <a:t>Trusted</a:t>
            </a:r>
            <a:r>
              <a:rPr spc="-60" dirty="0"/>
              <a:t> </a:t>
            </a:r>
            <a:r>
              <a:rPr spc="-5" dirty="0"/>
              <a:t>Computing</a:t>
            </a:r>
          </a:p>
        </p:txBody>
      </p:sp>
      <p:grpSp>
        <p:nvGrpSpPr>
          <p:cNvPr id="3" name="object 3"/>
          <p:cNvGrpSpPr/>
          <p:nvPr/>
        </p:nvGrpSpPr>
        <p:grpSpPr>
          <a:xfrm>
            <a:off x="3214242" y="1851660"/>
            <a:ext cx="2468880" cy="1908175"/>
            <a:chOff x="3214242" y="1851660"/>
            <a:chExt cx="2468880" cy="1908175"/>
          </a:xfrm>
        </p:grpSpPr>
        <p:sp>
          <p:nvSpPr>
            <p:cNvPr id="4" name="object 4"/>
            <p:cNvSpPr/>
            <p:nvPr/>
          </p:nvSpPr>
          <p:spPr>
            <a:xfrm>
              <a:off x="3219322" y="1856740"/>
              <a:ext cx="2458720" cy="1898014"/>
            </a:xfrm>
            <a:custGeom>
              <a:avLst/>
              <a:gdLst/>
              <a:ahLst/>
              <a:cxnLst/>
              <a:rect l="l" t="t" r="r" b="b"/>
              <a:pathLst>
                <a:path w="2458720" h="1898014">
                  <a:moveTo>
                    <a:pt x="2458466" y="0"/>
                  </a:moveTo>
                  <a:lnTo>
                    <a:pt x="0" y="0"/>
                  </a:lnTo>
                  <a:lnTo>
                    <a:pt x="0" y="1898014"/>
                  </a:lnTo>
                  <a:lnTo>
                    <a:pt x="2458466" y="1898014"/>
                  </a:lnTo>
                  <a:lnTo>
                    <a:pt x="2458466" y="0"/>
                  </a:lnTo>
                  <a:close/>
                </a:path>
              </a:pathLst>
            </a:custGeom>
            <a:solidFill>
              <a:srgbClr val="C0C0C0"/>
            </a:solidFill>
          </p:spPr>
          <p:txBody>
            <a:bodyPr wrap="square" lIns="0" tIns="0" rIns="0" bIns="0" rtlCol="0"/>
            <a:lstStyle/>
            <a:p>
              <a:endParaRPr/>
            </a:p>
          </p:txBody>
        </p:sp>
        <p:sp>
          <p:nvSpPr>
            <p:cNvPr id="5" name="object 5"/>
            <p:cNvSpPr/>
            <p:nvPr/>
          </p:nvSpPr>
          <p:spPr>
            <a:xfrm>
              <a:off x="3219322" y="1856740"/>
              <a:ext cx="2458720" cy="1898014"/>
            </a:xfrm>
            <a:custGeom>
              <a:avLst/>
              <a:gdLst/>
              <a:ahLst/>
              <a:cxnLst/>
              <a:rect l="l" t="t" r="r" b="b"/>
              <a:pathLst>
                <a:path w="2458720" h="1898014">
                  <a:moveTo>
                    <a:pt x="0" y="1898014"/>
                  </a:moveTo>
                  <a:lnTo>
                    <a:pt x="2458466" y="1898014"/>
                  </a:lnTo>
                  <a:lnTo>
                    <a:pt x="2458466" y="0"/>
                  </a:lnTo>
                  <a:lnTo>
                    <a:pt x="0" y="0"/>
                  </a:lnTo>
                  <a:lnTo>
                    <a:pt x="0" y="1898014"/>
                  </a:lnTo>
                  <a:close/>
                </a:path>
                <a:path w="2458720" h="1898014">
                  <a:moveTo>
                    <a:pt x="135381" y="1685924"/>
                  </a:moveTo>
                  <a:lnTo>
                    <a:pt x="2330323" y="1685924"/>
                  </a:lnTo>
                  <a:lnTo>
                    <a:pt x="2330323" y="201421"/>
                  </a:lnTo>
                  <a:lnTo>
                    <a:pt x="135381" y="201421"/>
                  </a:lnTo>
                  <a:lnTo>
                    <a:pt x="135381" y="1685924"/>
                  </a:lnTo>
                  <a:close/>
                </a:path>
              </a:pathLst>
            </a:custGeom>
            <a:ln w="10160">
              <a:solidFill>
                <a:srgbClr val="000000"/>
              </a:solidFill>
            </a:ln>
          </p:spPr>
          <p:txBody>
            <a:bodyPr wrap="square" lIns="0" tIns="0" rIns="0" bIns="0" rtlCol="0"/>
            <a:lstStyle/>
            <a:p>
              <a:endParaRPr/>
            </a:p>
          </p:txBody>
        </p:sp>
        <p:pic>
          <p:nvPicPr>
            <p:cNvPr id="6" name="object 6"/>
            <p:cNvPicPr/>
            <p:nvPr/>
          </p:nvPicPr>
          <p:blipFill>
            <a:blip r:embed="rId2" cstate="print"/>
            <a:stretch>
              <a:fillRect/>
            </a:stretch>
          </p:blipFill>
          <p:spPr>
            <a:xfrm>
              <a:off x="3441699" y="2125980"/>
              <a:ext cx="1935479" cy="1323340"/>
            </a:xfrm>
            <a:prstGeom prst="rect">
              <a:avLst/>
            </a:prstGeom>
          </p:spPr>
        </p:pic>
      </p:grpSp>
      <p:grpSp>
        <p:nvGrpSpPr>
          <p:cNvPr id="7" name="object 7"/>
          <p:cNvGrpSpPr/>
          <p:nvPr/>
        </p:nvGrpSpPr>
        <p:grpSpPr>
          <a:xfrm>
            <a:off x="2661920" y="3845052"/>
            <a:ext cx="3558540" cy="874394"/>
            <a:chOff x="2661920" y="3845052"/>
            <a:chExt cx="3558540" cy="874394"/>
          </a:xfrm>
        </p:grpSpPr>
        <p:sp>
          <p:nvSpPr>
            <p:cNvPr id="8" name="object 8"/>
            <p:cNvSpPr/>
            <p:nvPr/>
          </p:nvSpPr>
          <p:spPr>
            <a:xfrm>
              <a:off x="2667000" y="3850131"/>
              <a:ext cx="3548379" cy="864235"/>
            </a:xfrm>
            <a:custGeom>
              <a:avLst/>
              <a:gdLst/>
              <a:ahLst/>
              <a:cxnLst/>
              <a:rect l="l" t="t" r="r" b="b"/>
              <a:pathLst>
                <a:path w="3548379" h="864235">
                  <a:moveTo>
                    <a:pt x="3548380" y="636168"/>
                  </a:moveTo>
                  <a:lnTo>
                    <a:pt x="0" y="636168"/>
                  </a:lnTo>
                  <a:lnTo>
                    <a:pt x="0" y="864108"/>
                  </a:lnTo>
                  <a:lnTo>
                    <a:pt x="3548380" y="864108"/>
                  </a:lnTo>
                  <a:lnTo>
                    <a:pt x="3548380" y="636168"/>
                  </a:lnTo>
                  <a:close/>
                </a:path>
                <a:path w="3548379" h="864235">
                  <a:moveTo>
                    <a:pt x="3548380" y="636143"/>
                  </a:moveTo>
                  <a:lnTo>
                    <a:pt x="3010662" y="0"/>
                  </a:lnTo>
                  <a:lnTo>
                    <a:pt x="548640" y="0"/>
                  </a:lnTo>
                  <a:lnTo>
                    <a:pt x="0" y="636143"/>
                  </a:lnTo>
                  <a:lnTo>
                    <a:pt x="3548380" y="636143"/>
                  </a:lnTo>
                  <a:close/>
                </a:path>
              </a:pathLst>
            </a:custGeom>
            <a:solidFill>
              <a:srgbClr val="C0C0C0"/>
            </a:solidFill>
          </p:spPr>
          <p:txBody>
            <a:bodyPr wrap="square" lIns="0" tIns="0" rIns="0" bIns="0" rtlCol="0"/>
            <a:lstStyle/>
            <a:p>
              <a:endParaRPr/>
            </a:p>
          </p:txBody>
        </p:sp>
        <p:sp>
          <p:nvSpPr>
            <p:cNvPr id="9" name="object 9"/>
            <p:cNvSpPr/>
            <p:nvPr/>
          </p:nvSpPr>
          <p:spPr>
            <a:xfrm>
              <a:off x="2667000" y="3850132"/>
              <a:ext cx="3548379" cy="864235"/>
            </a:xfrm>
            <a:custGeom>
              <a:avLst/>
              <a:gdLst/>
              <a:ahLst/>
              <a:cxnLst/>
              <a:rect l="l" t="t" r="r" b="b"/>
              <a:pathLst>
                <a:path w="3548379" h="864235">
                  <a:moveTo>
                    <a:pt x="548639" y="0"/>
                  </a:moveTo>
                  <a:lnTo>
                    <a:pt x="0" y="636143"/>
                  </a:lnTo>
                  <a:lnTo>
                    <a:pt x="3548379" y="636143"/>
                  </a:lnTo>
                  <a:lnTo>
                    <a:pt x="3010662" y="0"/>
                  </a:lnTo>
                  <a:lnTo>
                    <a:pt x="548639" y="0"/>
                  </a:lnTo>
                  <a:close/>
                </a:path>
                <a:path w="3548379" h="864235">
                  <a:moveTo>
                    <a:pt x="0" y="864108"/>
                  </a:moveTo>
                  <a:lnTo>
                    <a:pt x="3548379" y="864108"/>
                  </a:lnTo>
                  <a:lnTo>
                    <a:pt x="3548379" y="636168"/>
                  </a:lnTo>
                  <a:lnTo>
                    <a:pt x="0" y="636168"/>
                  </a:lnTo>
                  <a:lnTo>
                    <a:pt x="0" y="864108"/>
                  </a:lnTo>
                  <a:close/>
                </a:path>
                <a:path w="3548379" h="864235">
                  <a:moveTo>
                    <a:pt x="545083" y="63627"/>
                  </a:moveTo>
                  <a:lnTo>
                    <a:pt x="479170" y="137795"/>
                  </a:lnTo>
                  <a:lnTo>
                    <a:pt x="3076448" y="137795"/>
                  </a:lnTo>
                  <a:lnTo>
                    <a:pt x="3010662" y="63627"/>
                  </a:lnTo>
                  <a:lnTo>
                    <a:pt x="545083" y="63627"/>
                  </a:lnTo>
                  <a:close/>
                </a:path>
                <a:path w="3548379" h="864235">
                  <a:moveTo>
                    <a:pt x="1020699" y="429387"/>
                  </a:moveTo>
                  <a:lnTo>
                    <a:pt x="976757" y="503555"/>
                  </a:lnTo>
                  <a:lnTo>
                    <a:pt x="2590038" y="503555"/>
                  </a:lnTo>
                  <a:lnTo>
                    <a:pt x="2546096" y="429387"/>
                  </a:lnTo>
                  <a:lnTo>
                    <a:pt x="1020699" y="429387"/>
                  </a:lnTo>
                  <a:close/>
                </a:path>
                <a:path w="3548379" h="864235">
                  <a:moveTo>
                    <a:pt x="464566" y="185547"/>
                  </a:moveTo>
                  <a:lnTo>
                    <a:pt x="395097" y="265049"/>
                  </a:lnTo>
                  <a:lnTo>
                    <a:pt x="3167888" y="265049"/>
                  </a:lnTo>
                  <a:lnTo>
                    <a:pt x="3094863" y="185547"/>
                  </a:lnTo>
                  <a:lnTo>
                    <a:pt x="464566" y="185547"/>
                  </a:lnTo>
                  <a:close/>
                </a:path>
                <a:path w="3548379" h="864235">
                  <a:moveTo>
                    <a:pt x="380492" y="302133"/>
                  </a:moveTo>
                  <a:lnTo>
                    <a:pt x="307339" y="381635"/>
                  </a:lnTo>
                  <a:lnTo>
                    <a:pt x="3263011" y="381635"/>
                  </a:lnTo>
                  <a:lnTo>
                    <a:pt x="3186176" y="302133"/>
                  </a:lnTo>
                  <a:lnTo>
                    <a:pt x="380492" y="302133"/>
                  </a:lnTo>
                  <a:close/>
                </a:path>
              </a:pathLst>
            </a:custGeom>
            <a:ln w="10160">
              <a:solidFill>
                <a:srgbClr val="000000"/>
              </a:solidFill>
            </a:ln>
          </p:spPr>
          <p:txBody>
            <a:bodyPr wrap="square" lIns="0" tIns="0" rIns="0" bIns="0" rtlCol="0"/>
            <a:lstStyle/>
            <a:p>
              <a:endParaRPr/>
            </a:p>
          </p:txBody>
        </p:sp>
      </p:grpSp>
      <p:sp>
        <p:nvSpPr>
          <p:cNvPr id="10" name="object 10"/>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11" name="object 11"/>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43</a:t>
            </a:fld>
            <a:endParaRPr spc="-5"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7239942" y="4957302"/>
            <a:ext cx="1904056" cy="1857517"/>
          </a:xfrm>
          <a:prstGeom prst="rect">
            <a:avLst/>
          </a:prstGeom>
        </p:spPr>
      </p:pic>
      <p:sp>
        <p:nvSpPr>
          <p:cNvPr id="3" name="object 3"/>
          <p:cNvSpPr txBox="1">
            <a:spLocks noGrp="1"/>
          </p:cNvSpPr>
          <p:nvPr>
            <p:ph type="title"/>
          </p:nvPr>
        </p:nvSpPr>
        <p:spPr>
          <a:xfrm>
            <a:off x="764857" y="140652"/>
            <a:ext cx="6121400" cy="574675"/>
          </a:xfrm>
          <a:prstGeom prst="rect">
            <a:avLst/>
          </a:prstGeom>
        </p:spPr>
        <p:txBody>
          <a:bodyPr vert="horz" wrap="square" lIns="0" tIns="12700" rIns="0" bIns="0" rtlCol="0">
            <a:spAutoFit/>
          </a:bodyPr>
          <a:lstStyle/>
          <a:p>
            <a:pPr marL="12700">
              <a:lnSpc>
                <a:spcPct val="100000"/>
              </a:lnSpc>
              <a:spcBef>
                <a:spcPts val="100"/>
              </a:spcBef>
            </a:pPr>
            <a:r>
              <a:rPr dirty="0"/>
              <a:t>Trusted </a:t>
            </a:r>
            <a:r>
              <a:rPr spc="-5" dirty="0"/>
              <a:t>Computing</a:t>
            </a:r>
            <a:r>
              <a:rPr spc="-45" dirty="0"/>
              <a:t> </a:t>
            </a:r>
            <a:r>
              <a:rPr spc="-5" dirty="0"/>
              <a:t>Motivation</a:t>
            </a:r>
          </a:p>
        </p:txBody>
      </p:sp>
      <p:sp>
        <p:nvSpPr>
          <p:cNvPr id="5" name="object 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44</a:t>
            </a:fld>
            <a:endParaRPr spc="-5" dirty="0"/>
          </a:p>
        </p:txBody>
      </p:sp>
      <p:sp>
        <p:nvSpPr>
          <p:cNvPr id="4" name="object 4"/>
          <p:cNvSpPr txBox="1"/>
          <p:nvPr/>
        </p:nvSpPr>
        <p:spPr>
          <a:xfrm>
            <a:off x="402590" y="857884"/>
            <a:ext cx="7267575" cy="3686810"/>
          </a:xfrm>
          <a:prstGeom prst="rect">
            <a:avLst/>
          </a:prstGeom>
        </p:spPr>
        <p:txBody>
          <a:bodyPr vert="horz" wrap="square" lIns="0" tIns="50800" rIns="0" bIns="0" rtlCol="0">
            <a:spAutoFit/>
          </a:bodyPr>
          <a:lstStyle/>
          <a:p>
            <a:pPr marL="355600" indent="-343535">
              <a:lnSpc>
                <a:spcPct val="100000"/>
              </a:lnSpc>
              <a:spcBef>
                <a:spcPts val="400"/>
              </a:spcBef>
              <a:buChar char="•"/>
              <a:tabLst>
                <a:tab pos="355600" algn="l"/>
                <a:tab pos="356235" algn="l"/>
              </a:tabLst>
            </a:pPr>
            <a:r>
              <a:rPr sz="2400" spc="-10" dirty="0">
                <a:latin typeface="Arial"/>
                <a:cs typeface="Arial"/>
              </a:rPr>
              <a:t>Software </a:t>
            </a:r>
            <a:r>
              <a:rPr sz="2400" dirty="0">
                <a:latin typeface="Arial"/>
                <a:cs typeface="Arial"/>
              </a:rPr>
              <a:t>alone </a:t>
            </a:r>
            <a:r>
              <a:rPr sz="2400" spc="-5" dirty="0">
                <a:latin typeface="Arial"/>
                <a:cs typeface="Arial"/>
              </a:rPr>
              <a:t>can </a:t>
            </a:r>
            <a:r>
              <a:rPr sz="2400" dirty="0">
                <a:latin typeface="Arial"/>
                <a:cs typeface="Arial"/>
              </a:rPr>
              <a:t>not </a:t>
            </a:r>
            <a:r>
              <a:rPr sz="2400" spc="-5" dirty="0">
                <a:latin typeface="Arial"/>
                <a:cs typeface="Arial"/>
              </a:rPr>
              <a:t>be</a:t>
            </a:r>
            <a:r>
              <a:rPr sz="2400" spc="35" dirty="0">
                <a:latin typeface="Arial"/>
                <a:cs typeface="Arial"/>
              </a:rPr>
              <a:t> </a:t>
            </a:r>
            <a:r>
              <a:rPr sz="2400" spc="-5" dirty="0">
                <a:latin typeface="Arial"/>
                <a:cs typeface="Arial"/>
              </a:rPr>
              <a:t>trusted.</a:t>
            </a:r>
            <a:endParaRPr sz="2400" dirty="0">
              <a:latin typeface="Arial"/>
              <a:cs typeface="Arial"/>
            </a:endParaRPr>
          </a:p>
          <a:p>
            <a:pPr marL="355600" indent="-343535">
              <a:lnSpc>
                <a:spcPts val="2730"/>
              </a:lnSpc>
              <a:spcBef>
                <a:spcPts val="300"/>
              </a:spcBef>
              <a:buChar char="•"/>
              <a:tabLst>
                <a:tab pos="355600" algn="l"/>
                <a:tab pos="356235" algn="l"/>
              </a:tabLst>
            </a:pPr>
            <a:r>
              <a:rPr sz="2400" spc="-5" dirty="0">
                <a:latin typeface="Arial"/>
                <a:cs typeface="Arial"/>
              </a:rPr>
              <a:t>Malware </a:t>
            </a:r>
            <a:r>
              <a:rPr sz="2400" dirty="0">
                <a:latin typeface="Arial"/>
                <a:cs typeface="Arial"/>
              </a:rPr>
              <a:t>infection </a:t>
            </a:r>
            <a:r>
              <a:rPr sz="2400" spc="-5" dirty="0">
                <a:latin typeface="Arial"/>
                <a:cs typeface="Arial"/>
              </a:rPr>
              <a:t>in OS </a:t>
            </a:r>
            <a:r>
              <a:rPr sz="2400" dirty="0">
                <a:latin typeface="Arial"/>
                <a:cs typeface="Arial"/>
              </a:rPr>
              <a:t>kernel remains</a:t>
            </a:r>
            <a:r>
              <a:rPr sz="2400" spc="5" dirty="0">
                <a:latin typeface="Arial"/>
                <a:cs typeface="Arial"/>
              </a:rPr>
              <a:t> </a:t>
            </a:r>
            <a:r>
              <a:rPr sz="2400" spc="-5" dirty="0">
                <a:latin typeface="Arial"/>
                <a:cs typeface="Arial"/>
              </a:rPr>
              <a:t>undetected</a:t>
            </a:r>
            <a:endParaRPr sz="2400" dirty="0">
              <a:latin typeface="Arial"/>
              <a:cs typeface="Arial"/>
            </a:endParaRPr>
          </a:p>
          <a:p>
            <a:pPr marL="355600">
              <a:lnSpc>
                <a:spcPts val="2730"/>
              </a:lnSpc>
            </a:pPr>
            <a:r>
              <a:rPr sz="2400" dirty="0">
                <a:latin typeface="Arial"/>
                <a:cs typeface="Arial"/>
              </a:rPr>
              <a:t>by </a:t>
            </a:r>
            <a:r>
              <a:rPr sz="2400" spc="-5" dirty="0">
                <a:latin typeface="Arial"/>
                <a:cs typeface="Arial"/>
              </a:rPr>
              <a:t>anti-malware</a:t>
            </a:r>
            <a:r>
              <a:rPr sz="2400" dirty="0">
                <a:latin typeface="Arial"/>
                <a:cs typeface="Arial"/>
              </a:rPr>
              <a:t> tools.</a:t>
            </a:r>
          </a:p>
          <a:p>
            <a:pPr marL="355600" marR="60960" indent="-343535">
              <a:lnSpc>
                <a:spcPct val="90000"/>
              </a:lnSpc>
              <a:spcBef>
                <a:spcPts val="590"/>
              </a:spcBef>
              <a:buChar char="•"/>
              <a:tabLst>
                <a:tab pos="355600" algn="l"/>
                <a:tab pos="356235" algn="l"/>
              </a:tabLst>
            </a:pPr>
            <a:r>
              <a:rPr sz="2400" spc="-10" dirty="0">
                <a:latin typeface="Arial"/>
                <a:cs typeface="Arial"/>
              </a:rPr>
              <a:t>Physical </a:t>
            </a:r>
            <a:r>
              <a:rPr sz="2400" dirty="0">
                <a:latin typeface="Arial"/>
                <a:cs typeface="Arial"/>
              </a:rPr>
              <a:t>access to computers opens </a:t>
            </a:r>
            <a:r>
              <a:rPr sz="2400" spc="-5" dirty="0">
                <a:latin typeface="Arial"/>
                <a:cs typeface="Arial"/>
              </a:rPr>
              <a:t>up for </a:t>
            </a:r>
            <a:r>
              <a:rPr sz="2400" spc="-5" dirty="0" smtClean="0">
                <a:latin typeface="Arial"/>
                <a:cs typeface="Arial"/>
              </a:rPr>
              <a:t>attacks</a:t>
            </a:r>
            <a:r>
              <a:rPr lang="tr-TR" sz="2400" spc="-5" dirty="0" smtClean="0">
                <a:latin typeface="Arial"/>
                <a:cs typeface="Arial"/>
              </a:rPr>
              <a:t> </a:t>
            </a:r>
            <a:r>
              <a:rPr sz="2400" spc="-5" dirty="0" smtClean="0">
                <a:latin typeface="Arial"/>
                <a:cs typeface="Arial"/>
              </a:rPr>
              <a:t>that </a:t>
            </a:r>
            <a:r>
              <a:rPr sz="2400" dirty="0">
                <a:latin typeface="Arial"/>
                <a:cs typeface="Arial"/>
              </a:rPr>
              <a:t>can </a:t>
            </a:r>
            <a:r>
              <a:rPr sz="2400" spc="-5" dirty="0">
                <a:latin typeface="Arial"/>
                <a:cs typeface="Arial"/>
              </a:rPr>
              <a:t>circumvent </a:t>
            </a:r>
            <a:r>
              <a:rPr sz="2400" dirty="0">
                <a:latin typeface="Arial"/>
                <a:cs typeface="Arial"/>
              </a:rPr>
              <a:t>traditional </a:t>
            </a:r>
            <a:r>
              <a:rPr sz="2400" spc="-5" dirty="0">
                <a:latin typeface="Arial"/>
                <a:cs typeface="Arial"/>
              </a:rPr>
              <a:t>TCBs (</a:t>
            </a:r>
            <a:r>
              <a:rPr sz="2400" spc="-5" dirty="0" smtClean="0">
                <a:latin typeface="Arial"/>
                <a:cs typeface="Arial"/>
              </a:rPr>
              <a:t>Trusted</a:t>
            </a:r>
            <a:r>
              <a:rPr lang="tr-TR" sz="2400" spc="-5" dirty="0" smtClean="0">
                <a:latin typeface="Arial"/>
                <a:cs typeface="Arial"/>
              </a:rPr>
              <a:t> </a:t>
            </a:r>
            <a:r>
              <a:rPr sz="2400" dirty="0" smtClean="0">
                <a:latin typeface="Arial"/>
                <a:cs typeface="Arial"/>
              </a:rPr>
              <a:t>Computing </a:t>
            </a:r>
            <a:r>
              <a:rPr sz="2400" dirty="0">
                <a:latin typeface="Arial"/>
                <a:cs typeface="Arial"/>
              </a:rPr>
              <a:t>Base), e.g. secure operating</a:t>
            </a:r>
            <a:r>
              <a:rPr sz="2400" spc="-100" dirty="0">
                <a:latin typeface="Arial"/>
                <a:cs typeface="Arial"/>
              </a:rPr>
              <a:t> </a:t>
            </a:r>
            <a:r>
              <a:rPr sz="2400" spc="-10" dirty="0">
                <a:latin typeface="Arial"/>
                <a:cs typeface="Arial"/>
              </a:rPr>
              <a:t>systems.</a:t>
            </a:r>
            <a:endParaRPr sz="2400" dirty="0">
              <a:latin typeface="Arial"/>
              <a:cs typeface="Arial"/>
            </a:endParaRPr>
          </a:p>
          <a:p>
            <a:pPr marL="355600" indent="-343535">
              <a:lnSpc>
                <a:spcPts val="2740"/>
              </a:lnSpc>
              <a:spcBef>
                <a:spcPts val="280"/>
              </a:spcBef>
              <a:buChar char="•"/>
              <a:tabLst>
                <a:tab pos="355600" algn="l"/>
                <a:tab pos="356235" algn="l"/>
              </a:tabLst>
            </a:pPr>
            <a:r>
              <a:rPr sz="2400" dirty="0">
                <a:latin typeface="Arial"/>
                <a:cs typeface="Arial"/>
              </a:rPr>
              <a:t>Remote parties do not know </a:t>
            </a:r>
            <a:r>
              <a:rPr sz="2400" spc="-5" dirty="0">
                <a:latin typeface="Arial"/>
                <a:cs typeface="Arial"/>
              </a:rPr>
              <a:t>the status </a:t>
            </a:r>
            <a:r>
              <a:rPr sz="2400" dirty="0">
                <a:latin typeface="Arial"/>
                <a:cs typeface="Arial"/>
              </a:rPr>
              <a:t>of</a:t>
            </a:r>
            <a:r>
              <a:rPr sz="2400" spc="-95" dirty="0">
                <a:latin typeface="Arial"/>
                <a:cs typeface="Arial"/>
              </a:rPr>
              <a:t> </a:t>
            </a:r>
            <a:r>
              <a:rPr sz="2400" spc="-10" dirty="0">
                <a:latin typeface="Arial"/>
                <a:cs typeface="Arial"/>
              </a:rPr>
              <a:t>systems</a:t>
            </a:r>
            <a:endParaRPr sz="2400" dirty="0">
              <a:latin typeface="Arial"/>
              <a:cs typeface="Arial"/>
            </a:endParaRPr>
          </a:p>
          <a:p>
            <a:pPr marL="355600">
              <a:lnSpc>
                <a:spcPts val="2740"/>
              </a:lnSpc>
            </a:pPr>
            <a:r>
              <a:rPr sz="2400" spc="-5" dirty="0">
                <a:latin typeface="Arial"/>
                <a:cs typeface="Arial"/>
              </a:rPr>
              <a:t>they are communicating</a:t>
            </a:r>
            <a:r>
              <a:rPr sz="2400" spc="-10" dirty="0">
                <a:latin typeface="Arial"/>
                <a:cs typeface="Arial"/>
              </a:rPr>
              <a:t> with.</a:t>
            </a:r>
            <a:endParaRPr sz="2400" dirty="0">
              <a:latin typeface="Arial"/>
              <a:cs typeface="Arial"/>
            </a:endParaRPr>
          </a:p>
          <a:p>
            <a:pPr marL="355600" marR="26670" indent="-343535">
              <a:lnSpc>
                <a:spcPts val="2600"/>
              </a:lnSpc>
              <a:spcBef>
                <a:spcPts val="600"/>
              </a:spcBef>
              <a:buChar char="•"/>
              <a:tabLst>
                <a:tab pos="355600" algn="l"/>
                <a:tab pos="356235" algn="l"/>
              </a:tabLst>
            </a:pPr>
            <a:r>
              <a:rPr sz="2400" dirty="0">
                <a:latin typeface="Arial"/>
                <a:cs typeface="Arial"/>
              </a:rPr>
              <a:t>Remote parties </a:t>
            </a:r>
            <a:r>
              <a:rPr sz="2400" spc="-5" dirty="0">
                <a:latin typeface="Arial"/>
                <a:cs typeface="Arial"/>
              </a:rPr>
              <a:t>do </a:t>
            </a:r>
            <a:r>
              <a:rPr sz="2400" dirty="0">
                <a:latin typeface="Arial"/>
                <a:cs typeface="Arial"/>
              </a:rPr>
              <a:t>not know the </a:t>
            </a:r>
            <a:r>
              <a:rPr sz="2400" spc="-10" dirty="0">
                <a:latin typeface="Arial"/>
                <a:cs typeface="Arial"/>
              </a:rPr>
              <a:t>physical </a:t>
            </a:r>
            <a:r>
              <a:rPr sz="2400" dirty="0">
                <a:latin typeface="Arial"/>
                <a:cs typeface="Arial"/>
              </a:rPr>
              <a:t>identity</a:t>
            </a:r>
            <a:r>
              <a:rPr sz="2400" spc="-55" dirty="0">
                <a:latin typeface="Arial"/>
                <a:cs typeface="Arial"/>
              </a:rPr>
              <a:t> </a:t>
            </a:r>
            <a:r>
              <a:rPr sz="2400" dirty="0" smtClean="0">
                <a:latin typeface="Arial"/>
                <a:cs typeface="Arial"/>
              </a:rPr>
              <a:t>of</a:t>
            </a:r>
            <a:r>
              <a:rPr lang="tr-TR" sz="2400" dirty="0" smtClean="0">
                <a:latin typeface="Arial"/>
                <a:cs typeface="Arial"/>
              </a:rPr>
              <a:t> </a:t>
            </a:r>
            <a:r>
              <a:rPr sz="2400" spc="-5" dirty="0" smtClean="0">
                <a:latin typeface="Arial"/>
                <a:cs typeface="Arial"/>
              </a:rPr>
              <a:t>hosts </a:t>
            </a:r>
            <a:r>
              <a:rPr sz="2400" dirty="0">
                <a:latin typeface="Arial"/>
                <a:cs typeface="Arial"/>
              </a:rPr>
              <a:t>they </a:t>
            </a:r>
            <a:r>
              <a:rPr sz="2400" spc="-5" dirty="0">
                <a:latin typeface="Arial"/>
                <a:cs typeface="Arial"/>
              </a:rPr>
              <a:t>are communicating</a:t>
            </a:r>
            <a:r>
              <a:rPr sz="2400" spc="-20" dirty="0">
                <a:latin typeface="Arial"/>
                <a:cs typeface="Arial"/>
              </a:rPr>
              <a:t> </a:t>
            </a:r>
            <a:r>
              <a:rPr sz="2400" spc="-10" dirty="0">
                <a:latin typeface="Arial"/>
                <a:cs typeface="Arial"/>
              </a:rPr>
              <a:t>with.</a:t>
            </a:r>
            <a:endParaRPr sz="2400" dirty="0">
              <a:latin typeface="Arial"/>
              <a:cs typeface="Arial"/>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275209"/>
            <a:ext cx="6656705" cy="574040"/>
          </a:xfrm>
          <a:prstGeom prst="rect">
            <a:avLst/>
          </a:prstGeom>
        </p:spPr>
        <p:txBody>
          <a:bodyPr vert="horz" wrap="square" lIns="0" tIns="12700" rIns="0" bIns="0" rtlCol="0">
            <a:spAutoFit/>
          </a:bodyPr>
          <a:lstStyle/>
          <a:p>
            <a:pPr marL="12700">
              <a:lnSpc>
                <a:spcPct val="100000"/>
              </a:lnSpc>
              <a:spcBef>
                <a:spcPts val="100"/>
              </a:spcBef>
            </a:pPr>
            <a:r>
              <a:rPr spc="-5" dirty="0"/>
              <a:t>Basic idea </a:t>
            </a:r>
            <a:r>
              <a:rPr dirty="0"/>
              <a:t>of </a:t>
            </a:r>
            <a:r>
              <a:rPr spc="-5" dirty="0"/>
              <a:t>Trusted</a:t>
            </a:r>
            <a:r>
              <a:rPr spc="10" dirty="0"/>
              <a:t> </a:t>
            </a:r>
            <a:r>
              <a:rPr spc="-5" dirty="0"/>
              <a:t>Computing</a:t>
            </a:r>
          </a:p>
        </p:txBody>
      </p:sp>
      <p:sp>
        <p:nvSpPr>
          <p:cNvPr id="4" name="object 4"/>
          <p:cNvSpPr txBox="1"/>
          <p:nvPr/>
        </p:nvSpPr>
        <p:spPr>
          <a:xfrm>
            <a:off x="7824851" y="6241747"/>
            <a:ext cx="223520" cy="224154"/>
          </a:xfrm>
          <a:prstGeom prst="rect">
            <a:avLst/>
          </a:prstGeom>
        </p:spPr>
        <p:txBody>
          <a:bodyPr vert="horz" wrap="square" lIns="0" tIns="0" rIns="0" bIns="0" rtlCol="0">
            <a:spAutoFit/>
          </a:bodyPr>
          <a:lstStyle/>
          <a:p>
            <a:pPr marL="12700">
              <a:lnSpc>
                <a:spcPts val="1645"/>
              </a:lnSpc>
            </a:pPr>
            <a:r>
              <a:rPr sz="1400" spc="-5" dirty="0">
                <a:latin typeface="Arial"/>
                <a:cs typeface="Arial"/>
              </a:rPr>
              <a:t>43</a:t>
            </a:r>
            <a:endParaRPr sz="1400">
              <a:latin typeface="Arial"/>
              <a:cs typeface="Arial"/>
            </a:endParaRPr>
          </a:p>
        </p:txBody>
      </p:sp>
      <p:sp>
        <p:nvSpPr>
          <p:cNvPr id="5" name="object 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3" name="object 3"/>
          <p:cNvSpPr txBox="1"/>
          <p:nvPr/>
        </p:nvSpPr>
        <p:spPr>
          <a:xfrm>
            <a:off x="536257" y="1303909"/>
            <a:ext cx="7826375" cy="3392170"/>
          </a:xfrm>
          <a:prstGeom prst="rect">
            <a:avLst/>
          </a:prstGeom>
        </p:spPr>
        <p:txBody>
          <a:bodyPr vert="horz" wrap="square" lIns="0" tIns="12700" rIns="0" bIns="0" rtlCol="0">
            <a:spAutoFit/>
          </a:bodyPr>
          <a:lstStyle/>
          <a:p>
            <a:pPr marL="355600" indent="-342900">
              <a:lnSpc>
                <a:spcPct val="100000"/>
              </a:lnSpc>
              <a:spcBef>
                <a:spcPts val="100"/>
              </a:spcBef>
              <a:buChar char="•"/>
              <a:tabLst>
                <a:tab pos="354965" algn="l"/>
                <a:tab pos="355600" algn="l"/>
              </a:tabLst>
            </a:pPr>
            <a:r>
              <a:rPr sz="2400" spc="-5" dirty="0">
                <a:latin typeface="Arial"/>
                <a:cs typeface="Arial"/>
              </a:rPr>
              <a:t>Use specialised </a:t>
            </a:r>
            <a:r>
              <a:rPr sz="2400" b="1" dirty="0">
                <a:latin typeface="Arial"/>
                <a:cs typeface="Arial"/>
              </a:rPr>
              <a:t>security </a:t>
            </a:r>
            <a:r>
              <a:rPr sz="2400" b="1" spc="5" dirty="0">
                <a:latin typeface="Arial"/>
                <a:cs typeface="Arial"/>
              </a:rPr>
              <a:t>hardware </a:t>
            </a:r>
            <a:r>
              <a:rPr sz="2400" spc="-5" dirty="0">
                <a:latin typeface="Arial"/>
                <a:cs typeface="Arial"/>
              </a:rPr>
              <a:t>as </a:t>
            </a:r>
            <a:r>
              <a:rPr sz="2400" dirty="0">
                <a:latin typeface="Arial"/>
                <a:cs typeface="Arial"/>
              </a:rPr>
              <a:t>part of TCB </a:t>
            </a:r>
            <a:r>
              <a:rPr sz="2400" spc="-5" dirty="0">
                <a:latin typeface="Arial"/>
                <a:cs typeface="Arial"/>
              </a:rPr>
              <a:t>in</a:t>
            </a:r>
            <a:r>
              <a:rPr sz="2400" spc="-50" dirty="0">
                <a:latin typeface="Arial"/>
                <a:cs typeface="Arial"/>
              </a:rPr>
              <a:t> </a:t>
            </a:r>
            <a:r>
              <a:rPr sz="2400" spc="-5" dirty="0">
                <a:latin typeface="Arial"/>
                <a:cs typeface="Arial"/>
              </a:rPr>
              <a:t>a</a:t>
            </a:r>
            <a:endParaRPr sz="2400">
              <a:latin typeface="Arial"/>
              <a:cs typeface="Arial"/>
            </a:endParaRPr>
          </a:p>
          <a:p>
            <a:pPr marL="354965">
              <a:lnSpc>
                <a:spcPct val="100000"/>
              </a:lnSpc>
            </a:pPr>
            <a:r>
              <a:rPr sz="2400" dirty="0">
                <a:latin typeface="Arial"/>
                <a:cs typeface="Arial"/>
              </a:rPr>
              <a:t>computer</a:t>
            </a:r>
            <a:r>
              <a:rPr sz="2400" spc="-5" dirty="0">
                <a:latin typeface="Arial"/>
                <a:cs typeface="Arial"/>
              </a:rPr>
              <a:t> </a:t>
            </a:r>
            <a:r>
              <a:rPr sz="2400" spc="-15" dirty="0">
                <a:latin typeface="Arial"/>
                <a:cs typeface="Arial"/>
              </a:rPr>
              <a:t>system</a:t>
            </a:r>
            <a:endParaRPr sz="2400">
              <a:latin typeface="Arial"/>
              <a:cs typeface="Arial"/>
            </a:endParaRPr>
          </a:p>
          <a:p>
            <a:pPr marL="756285" lvl="1" indent="-287655">
              <a:lnSpc>
                <a:spcPct val="100000"/>
              </a:lnSpc>
              <a:spcBef>
                <a:spcPts val="480"/>
              </a:spcBef>
              <a:buChar char="–"/>
              <a:tabLst>
                <a:tab pos="756285" algn="l"/>
                <a:tab pos="756920" algn="l"/>
              </a:tabLst>
            </a:pPr>
            <a:r>
              <a:rPr sz="2000" spc="-5" dirty="0">
                <a:latin typeface="Arial"/>
                <a:cs typeface="Arial"/>
              </a:rPr>
              <a:t>Can </a:t>
            </a:r>
            <a:r>
              <a:rPr sz="2000" dirty="0">
                <a:latin typeface="Arial"/>
                <a:cs typeface="Arial"/>
              </a:rPr>
              <a:t>not be compromised by</a:t>
            </a:r>
            <a:r>
              <a:rPr sz="2000" spc="-125" dirty="0">
                <a:latin typeface="Arial"/>
                <a:cs typeface="Arial"/>
              </a:rPr>
              <a:t> </a:t>
            </a:r>
            <a:r>
              <a:rPr sz="2000" spc="-5" dirty="0">
                <a:latin typeface="Arial"/>
                <a:cs typeface="Arial"/>
              </a:rPr>
              <a:t>malware</a:t>
            </a:r>
            <a:endParaRPr sz="2000">
              <a:latin typeface="Arial"/>
              <a:cs typeface="Arial"/>
            </a:endParaRPr>
          </a:p>
          <a:p>
            <a:pPr marL="756285" lvl="1" indent="-287655">
              <a:lnSpc>
                <a:spcPct val="100000"/>
              </a:lnSpc>
              <a:spcBef>
                <a:spcPts val="480"/>
              </a:spcBef>
              <a:buChar char="–"/>
              <a:tabLst>
                <a:tab pos="756285" algn="l"/>
                <a:tab pos="756920" algn="l"/>
              </a:tabLst>
            </a:pPr>
            <a:r>
              <a:rPr sz="2000" dirty="0">
                <a:latin typeface="Arial"/>
                <a:cs typeface="Arial"/>
              </a:rPr>
              <a:t>Can </a:t>
            </a:r>
            <a:r>
              <a:rPr sz="2000" spc="-5" dirty="0">
                <a:latin typeface="Arial"/>
                <a:cs typeface="Arial"/>
              </a:rPr>
              <a:t>verify </a:t>
            </a:r>
            <a:r>
              <a:rPr sz="2000" dirty="0">
                <a:latin typeface="Arial"/>
                <a:cs typeface="Arial"/>
              </a:rPr>
              <a:t>the </a:t>
            </a:r>
            <a:r>
              <a:rPr sz="2000" spc="-5" dirty="0">
                <a:latin typeface="Arial"/>
                <a:cs typeface="Arial"/>
              </a:rPr>
              <a:t>integrity </a:t>
            </a:r>
            <a:r>
              <a:rPr sz="2000" dirty="0">
                <a:latin typeface="Arial"/>
                <a:cs typeface="Arial"/>
              </a:rPr>
              <a:t>of OS</a:t>
            </a:r>
            <a:r>
              <a:rPr sz="2000" spc="-95" dirty="0">
                <a:latin typeface="Arial"/>
                <a:cs typeface="Arial"/>
              </a:rPr>
              <a:t> </a:t>
            </a:r>
            <a:r>
              <a:rPr sz="2000" dirty="0">
                <a:latin typeface="Arial"/>
                <a:cs typeface="Arial"/>
              </a:rPr>
              <a:t>kernel</a:t>
            </a:r>
            <a:endParaRPr sz="2000">
              <a:latin typeface="Arial"/>
              <a:cs typeface="Arial"/>
            </a:endParaRPr>
          </a:p>
          <a:p>
            <a:pPr marL="756285" lvl="1" indent="-287655">
              <a:lnSpc>
                <a:spcPct val="100000"/>
              </a:lnSpc>
              <a:spcBef>
                <a:spcPts val="484"/>
              </a:spcBef>
              <a:buChar char="–"/>
              <a:tabLst>
                <a:tab pos="756285" algn="l"/>
                <a:tab pos="756920" algn="l"/>
              </a:tabLst>
            </a:pPr>
            <a:r>
              <a:rPr sz="2000" spc="-5" dirty="0">
                <a:latin typeface="Arial"/>
                <a:cs typeface="Arial"/>
              </a:rPr>
              <a:t>Can </a:t>
            </a:r>
            <a:r>
              <a:rPr sz="2000" dirty="0">
                <a:latin typeface="Arial"/>
                <a:cs typeface="Arial"/>
              </a:rPr>
              <a:t>make </a:t>
            </a:r>
            <a:r>
              <a:rPr sz="2000" spc="-5" dirty="0">
                <a:latin typeface="Arial"/>
                <a:cs typeface="Arial"/>
              </a:rPr>
              <a:t>physical </a:t>
            </a:r>
            <a:r>
              <a:rPr sz="2000" dirty="0">
                <a:latin typeface="Arial"/>
                <a:cs typeface="Arial"/>
              </a:rPr>
              <a:t>tampering</a:t>
            </a:r>
            <a:r>
              <a:rPr sz="2000" spc="-80" dirty="0">
                <a:latin typeface="Arial"/>
                <a:cs typeface="Arial"/>
              </a:rPr>
              <a:t> </a:t>
            </a:r>
            <a:r>
              <a:rPr sz="2000" dirty="0">
                <a:latin typeface="Arial"/>
                <a:cs typeface="Arial"/>
              </a:rPr>
              <a:t>difficult</a:t>
            </a:r>
            <a:endParaRPr sz="2000">
              <a:latin typeface="Arial"/>
              <a:cs typeface="Arial"/>
            </a:endParaRPr>
          </a:p>
          <a:p>
            <a:pPr marL="756285" lvl="1" indent="-287655">
              <a:lnSpc>
                <a:spcPct val="100000"/>
              </a:lnSpc>
              <a:spcBef>
                <a:spcPts val="480"/>
              </a:spcBef>
              <a:buChar char="–"/>
              <a:tabLst>
                <a:tab pos="756285" algn="l"/>
                <a:tab pos="756920" algn="l"/>
              </a:tabLst>
            </a:pPr>
            <a:r>
              <a:rPr sz="2000" dirty="0">
                <a:latin typeface="Arial"/>
                <a:cs typeface="Arial"/>
              </a:rPr>
              <a:t>Can </a:t>
            </a:r>
            <a:r>
              <a:rPr sz="2000" spc="-5" dirty="0">
                <a:latin typeface="Arial"/>
                <a:cs typeface="Arial"/>
              </a:rPr>
              <a:t>report </a:t>
            </a:r>
            <a:r>
              <a:rPr sz="2000" dirty="0">
                <a:latin typeface="Arial"/>
                <a:cs typeface="Arial"/>
              </a:rPr>
              <a:t>status of </a:t>
            </a:r>
            <a:r>
              <a:rPr sz="2000" spc="-5" dirty="0">
                <a:latin typeface="Arial"/>
                <a:cs typeface="Arial"/>
              </a:rPr>
              <a:t>system </a:t>
            </a:r>
            <a:r>
              <a:rPr sz="2000" dirty="0">
                <a:latin typeface="Arial"/>
                <a:cs typeface="Arial"/>
              </a:rPr>
              <a:t>to remote</a:t>
            </a:r>
            <a:r>
              <a:rPr sz="2000" spc="-180" dirty="0">
                <a:latin typeface="Arial"/>
                <a:cs typeface="Arial"/>
              </a:rPr>
              <a:t> </a:t>
            </a:r>
            <a:r>
              <a:rPr sz="2000" spc="-5" dirty="0">
                <a:latin typeface="Arial"/>
                <a:cs typeface="Arial"/>
              </a:rPr>
              <a:t>parties</a:t>
            </a:r>
            <a:endParaRPr sz="2000">
              <a:latin typeface="Arial"/>
              <a:cs typeface="Arial"/>
            </a:endParaRPr>
          </a:p>
          <a:p>
            <a:pPr marL="756285" lvl="1" indent="-287655">
              <a:lnSpc>
                <a:spcPct val="100000"/>
              </a:lnSpc>
              <a:spcBef>
                <a:spcPts val="480"/>
              </a:spcBef>
              <a:buChar char="–"/>
              <a:tabLst>
                <a:tab pos="756285" algn="l"/>
                <a:tab pos="756920" algn="l"/>
              </a:tabLst>
            </a:pPr>
            <a:r>
              <a:rPr sz="2000" spc="-5" dirty="0">
                <a:latin typeface="Arial"/>
                <a:cs typeface="Arial"/>
              </a:rPr>
              <a:t>Can </a:t>
            </a:r>
            <a:r>
              <a:rPr sz="2000" dirty="0">
                <a:latin typeface="Arial"/>
                <a:cs typeface="Arial"/>
              </a:rPr>
              <a:t>report identity </a:t>
            </a:r>
            <a:r>
              <a:rPr sz="2000" spc="5" dirty="0">
                <a:latin typeface="Arial"/>
                <a:cs typeface="Arial"/>
              </a:rPr>
              <a:t>of </a:t>
            </a:r>
            <a:r>
              <a:rPr sz="2000" spc="-5" dirty="0">
                <a:latin typeface="Arial"/>
                <a:cs typeface="Arial"/>
              </a:rPr>
              <a:t>system </a:t>
            </a:r>
            <a:r>
              <a:rPr sz="2000" dirty="0">
                <a:latin typeface="Arial"/>
                <a:cs typeface="Arial"/>
              </a:rPr>
              <a:t>to remote</a:t>
            </a:r>
            <a:r>
              <a:rPr sz="2000" spc="-170" dirty="0">
                <a:latin typeface="Arial"/>
                <a:cs typeface="Arial"/>
              </a:rPr>
              <a:t> </a:t>
            </a:r>
            <a:r>
              <a:rPr sz="2000" dirty="0">
                <a:latin typeface="Arial"/>
                <a:cs typeface="Arial"/>
              </a:rPr>
              <a:t>parties</a:t>
            </a:r>
            <a:endParaRPr sz="2000">
              <a:latin typeface="Arial"/>
              <a:cs typeface="Arial"/>
            </a:endParaRPr>
          </a:p>
          <a:p>
            <a:pPr marL="355600" indent="-342900">
              <a:lnSpc>
                <a:spcPct val="100000"/>
              </a:lnSpc>
              <a:spcBef>
                <a:spcPts val="580"/>
              </a:spcBef>
              <a:buChar char="•"/>
              <a:tabLst>
                <a:tab pos="354965" algn="l"/>
                <a:tab pos="355600" algn="l"/>
              </a:tabLst>
            </a:pPr>
            <a:r>
              <a:rPr sz="2400" spc="-5" dirty="0">
                <a:latin typeface="Arial"/>
                <a:cs typeface="Arial"/>
              </a:rPr>
              <a:t>Gives </a:t>
            </a:r>
            <a:r>
              <a:rPr sz="2400" dirty="0">
                <a:latin typeface="Arial"/>
                <a:cs typeface="Arial"/>
              </a:rPr>
              <a:t>increased </a:t>
            </a:r>
            <a:r>
              <a:rPr sz="2400" spc="-5" dirty="0">
                <a:latin typeface="Arial"/>
                <a:cs typeface="Arial"/>
              </a:rPr>
              <a:t>level </a:t>
            </a:r>
            <a:r>
              <a:rPr sz="2400" dirty="0">
                <a:latin typeface="Arial"/>
                <a:cs typeface="Arial"/>
              </a:rPr>
              <a:t>of </a:t>
            </a:r>
            <a:r>
              <a:rPr sz="2400" spc="-5" dirty="0">
                <a:latin typeface="Arial"/>
                <a:cs typeface="Arial"/>
              </a:rPr>
              <a:t>trust that the </a:t>
            </a:r>
            <a:r>
              <a:rPr sz="2400" spc="-15" dirty="0">
                <a:latin typeface="Arial"/>
                <a:cs typeface="Arial"/>
              </a:rPr>
              <a:t>system</a:t>
            </a:r>
            <a:r>
              <a:rPr sz="2400" spc="55" dirty="0">
                <a:latin typeface="Arial"/>
                <a:cs typeface="Arial"/>
              </a:rPr>
              <a:t> </a:t>
            </a:r>
            <a:r>
              <a:rPr sz="2400" spc="-10" dirty="0">
                <a:latin typeface="Arial"/>
                <a:cs typeface="Arial"/>
              </a:rPr>
              <a:t>will</a:t>
            </a:r>
            <a:endParaRPr sz="2400">
              <a:latin typeface="Arial"/>
              <a:cs typeface="Arial"/>
            </a:endParaRPr>
          </a:p>
          <a:p>
            <a:pPr marL="354965">
              <a:lnSpc>
                <a:spcPct val="100000"/>
              </a:lnSpc>
              <a:spcBef>
                <a:spcPts val="5"/>
              </a:spcBef>
            </a:pPr>
            <a:r>
              <a:rPr sz="2400" dirty="0">
                <a:latin typeface="Arial"/>
                <a:cs typeface="Arial"/>
              </a:rPr>
              <a:t>perform </a:t>
            </a:r>
            <a:r>
              <a:rPr sz="2400" spc="-5" dirty="0">
                <a:latin typeface="Arial"/>
                <a:cs typeface="Arial"/>
              </a:rPr>
              <a:t>as</a:t>
            </a:r>
            <a:r>
              <a:rPr sz="2400" spc="-15" dirty="0">
                <a:latin typeface="Arial"/>
                <a:cs typeface="Arial"/>
              </a:rPr>
              <a:t> </a:t>
            </a:r>
            <a:r>
              <a:rPr sz="2400" spc="-5" dirty="0">
                <a:latin typeface="Arial"/>
                <a:cs typeface="Arial"/>
              </a:rPr>
              <a:t>expected/specified</a:t>
            </a:r>
            <a:endParaRPr sz="2400">
              <a:latin typeface="Arial"/>
              <a:cs typeface="Arial"/>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46</a:t>
            </a:fld>
            <a:endParaRPr spc="-5" dirty="0"/>
          </a:p>
        </p:txBody>
      </p:sp>
      <p:sp>
        <p:nvSpPr>
          <p:cNvPr id="2" name="object 2"/>
          <p:cNvSpPr txBox="1">
            <a:spLocks noGrp="1"/>
          </p:cNvSpPr>
          <p:nvPr>
            <p:ph type="title"/>
          </p:nvPr>
        </p:nvSpPr>
        <p:spPr>
          <a:xfrm>
            <a:off x="329565" y="284734"/>
            <a:ext cx="6965950" cy="574040"/>
          </a:xfrm>
          <a:prstGeom prst="rect">
            <a:avLst/>
          </a:prstGeom>
        </p:spPr>
        <p:txBody>
          <a:bodyPr vert="horz" wrap="square" lIns="0" tIns="12700" rIns="0" bIns="0" rtlCol="0">
            <a:spAutoFit/>
          </a:bodyPr>
          <a:lstStyle/>
          <a:p>
            <a:pPr marL="12700">
              <a:lnSpc>
                <a:spcPct val="100000"/>
              </a:lnSpc>
              <a:spcBef>
                <a:spcPts val="100"/>
              </a:spcBef>
            </a:pPr>
            <a:r>
              <a:rPr dirty="0"/>
              <a:t>What </a:t>
            </a:r>
            <a:r>
              <a:rPr spc="-5" dirty="0"/>
              <a:t>is </a:t>
            </a:r>
            <a:r>
              <a:rPr dirty="0"/>
              <a:t>“trust” </a:t>
            </a:r>
            <a:r>
              <a:rPr spc="-5" dirty="0"/>
              <a:t>in </a:t>
            </a:r>
            <a:r>
              <a:rPr dirty="0"/>
              <a:t>the sense </a:t>
            </a:r>
            <a:r>
              <a:rPr spc="-5" dirty="0"/>
              <a:t>of</a:t>
            </a:r>
            <a:r>
              <a:rPr spc="-75" dirty="0"/>
              <a:t> </a:t>
            </a:r>
            <a:r>
              <a:rPr dirty="0"/>
              <a:t>TC?</a:t>
            </a:r>
          </a:p>
        </p:txBody>
      </p:sp>
      <p:sp>
        <p:nvSpPr>
          <p:cNvPr id="3" name="object 3"/>
          <p:cNvSpPr txBox="1"/>
          <p:nvPr/>
        </p:nvSpPr>
        <p:spPr>
          <a:xfrm>
            <a:off x="402590" y="1029691"/>
            <a:ext cx="8296909" cy="5163185"/>
          </a:xfrm>
          <a:prstGeom prst="rect">
            <a:avLst/>
          </a:prstGeom>
        </p:spPr>
        <p:txBody>
          <a:bodyPr vert="horz" wrap="square" lIns="0" tIns="50165" rIns="0" bIns="0" rtlCol="0">
            <a:spAutoFit/>
          </a:bodyPr>
          <a:lstStyle/>
          <a:p>
            <a:pPr marL="355600" indent="-343535">
              <a:lnSpc>
                <a:spcPct val="100000"/>
              </a:lnSpc>
              <a:spcBef>
                <a:spcPts val="395"/>
              </a:spcBef>
              <a:buChar char="•"/>
              <a:tabLst>
                <a:tab pos="355600" algn="l"/>
                <a:tab pos="356235" algn="l"/>
              </a:tabLst>
            </a:pPr>
            <a:r>
              <a:rPr sz="2400" dirty="0">
                <a:latin typeface="Arial"/>
                <a:cs typeface="Arial"/>
              </a:rPr>
              <a:t>To </a:t>
            </a:r>
            <a:r>
              <a:rPr sz="2400" spc="-5" dirty="0">
                <a:latin typeface="Arial"/>
                <a:cs typeface="Arial"/>
              </a:rPr>
              <a:t>have </a:t>
            </a:r>
            <a:r>
              <a:rPr sz="2400" dirty="0">
                <a:latin typeface="Arial"/>
                <a:cs typeface="Arial"/>
              </a:rPr>
              <a:t>confidence </a:t>
            </a:r>
            <a:r>
              <a:rPr sz="2400" spc="-5" dirty="0">
                <a:latin typeface="Arial"/>
                <a:cs typeface="Arial"/>
              </a:rPr>
              <a:t>in </a:t>
            </a:r>
            <a:r>
              <a:rPr sz="2400" dirty="0">
                <a:latin typeface="Arial"/>
                <a:cs typeface="Arial"/>
              </a:rPr>
              <a:t>assumptions about</a:t>
            </a:r>
            <a:r>
              <a:rPr sz="2400" spc="-100" dirty="0">
                <a:latin typeface="Arial"/>
                <a:cs typeface="Arial"/>
              </a:rPr>
              <a:t> </a:t>
            </a:r>
            <a:r>
              <a:rPr sz="2400" dirty="0">
                <a:latin typeface="Arial"/>
                <a:cs typeface="Arial"/>
              </a:rPr>
              <a:t>security</a:t>
            </a:r>
          </a:p>
          <a:p>
            <a:pPr marL="355600" indent="-343535">
              <a:lnSpc>
                <a:spcPct val="100000"/>
              </a:lnSpc>
              <a:spcBef>
                <a:spcPts val="300"/>
              </a:spcBef>
              <a:buChar char="•"/>
              <a:tabLst>
                <a:tab pos="355600" algn="l"/>
                <a:tab pos="356235" algn="l"/>
              </a:tabLst>
            </a:pPr>
            <a:r>
              <a:rPr sz="2400" spc="-5" dirty="0">
                <a:latin typeface="Arial"/>
                <a:cs typeface="Arial"/>
              </a:rPr>
              <a:t>Trust </a:t>
            </a:r>
            <a:r>
              <a:rPr sz="2400" dirty="0">
                <a:latin typeface="Arial"/>
                <a:cs typeface="Arial"/>
              </a:rPr>
              <a:t>is </a:t>
            </a:r>
            <a:r>
              <a:rPr sz="2400" spc="-5" dirty="0">
                <a:latin typeface="Arial"/>
                <a:cs typeface="Arial"/>
              </a:rPr>
              <a:t>to believe that </a:t>
            </a:r>
            <a:r>
              <a:rPr sz="2400" dirty="0">
                <a:latin typeface="Arial"/>
                <a:cs typeface="Arial"/>
              </a:rPr>
              <a:t>security assertions </a:t>
            </a:r>
            <a:r>
              <a:rPr sz="2400" spc="-10" dirty="0">
                <a:latin typeface="Arial"/>
                <a:cs typeface="Arial"/>
              </a:rPr>
              <a:t>will</a:t>
            </a:r>
            <a:r>
              <a:rPr sz="2400" spc="15" dirty="0">
                <a:latin typeface="Arial"/>
                <a:cs typeface="Arial"/>
              </a:rPr>
              <a:t> </a:t>
            </a:r>
            <a:r>
              <a:rPr sz="2400" dirty="0">
                <a:latin typeface="Arial"/>
                <a:cs typeface="Arial"/>
              </a:rPr>
              <a:t>hold</a:t>
            </a:r>
          </a:p>
          <a:p>
            <a:pPr marL="355600" marR="123189">
              <a:lnSpc>
                <a:spcPct val="90100"/>
              </a:lnSpc>
              <a:spcBef>
                <a:spcPts val="570"/>
              </a:spcBef>
            </a:pPr>
            <a:r>
              <a:rPr sz="2400" dirty="0">
                <a:latin typeface="Arial"/>
                <a:cs typeface="Arial"/>
              </a:rPr>
              <a:t>“</a:t>
            </a:r>
            <a:r>
              <a:rPr sz="2400" i="1" dirty="0">
                <a:solidFill>
                  <a:srgbClr val="F79546"/>
                </a:solidFill>
                <a:latin typeface="Arial"/>
                <a:cs typeface="Arial"/>
              </a:rPr>
              <a:t>A </a:t>
            </a:r>
            <a:r>
              <a:rPr sz="2400" i="1" spc="-5" dirty="0">
                <a:solidFill>
                  <a:srgbClr val="F79546"/>
                </a:solidFill>
                <a:latin typeface="Arial"/>
                <a:cs typeface="Arial"/>
              </a:rPr>
              <a:t>trusted component, </a:t>
            </a:r>
            <a:r>
              <a:rPr sz="2400" i="1" dirty="0">
                <a:solidFill>
                  <a:srgbClr val="F79546"/>
                </a:solidFill>
                <a:latin typeface="Arial"/>
                <a:cs typeface="Arial"/>
              </a:rPr>
              <a:t>operation, </a:t>
            </a:r>
            <a:r>
              <a:rPr sz="2400" i="1" spc="-5" dirty="0">
                <a:solidFill>
                  <a:srgbClr val="F79546"/>
                </a:solidFill>
                <a:latin typeface="Arial"/>
                <a:cs typeface="Arial"/>
              </a:rPr>
              <a:t>or </a:t>
            </a:r>
            <a:r>
              <a:rPr sz="2400" i="1" dirty="0">
                <a:solidFill>
                  <a:srgbClr val="F79546"/>
                </a:solidFill>
                <a:latin typeface="Arial"/>
                <a:cs typeface="Arial"/>
              </a:rPr>
              <a:t>process </a:t>
            </a:r>
            <a:r>
              <a:rPr sz="2400" i="1" spc="-5" dirty="0">
                <a:solidFill>
                  <a:srgbClr val="F79546"/>
                </a:solidFill>
                <a:latin typeface="Arial"/>
                <a:cs typeface="Arial"/>
              </a:rPr>
              <a:t>is </a:t>
            </a:r>
            <a:r>
              <a:rPr sz="2400" i="1" dirty="0">
                <a:solidFill>
                  <a:srgbClr val="F79546"/>
                </a:solidFill>
                <a:latin typeface="Arial"/>
                <a:cs typeface="Arial"/>
              </a:rPr>
              <a:t>one </a:t>
            </a:r>
            <a:r>
              <a:rPr sz="2400" i="1" spc="-5" dirty="0" smtClean="0">
                <a:solidFill>
                  <a:srgbClr val="F79546"/>
                </a:solidFill>
                <a:latin typeface="Arial"/>
                <a:cs typeface="Arial"/>
              </a:rPr>
              <a:t>whose</a:t>
            </a:r>
            <a:r>
              <a:rPr lang="tr-TR" sz="2400" i="1" spc="-5" dirty="0" smtClean="0">
                <a:solidFill>
                  <a:srgbClr val="F79546"/>
                </a:solidFill>
                <a:latin typeface="Arial"/>
                <a:cs typeface="Arial"/>
              </a:rPr>
              <a:t> </a:t>
            </a:r>
            <a:r>
              <a:rPr sz="2400" i="1" dirty="0" err="1" smtClean="0">
                <a:solidFill>
                  <a:srgbClr val="F79546"/>
                </a:solidFill>
                <a:latin typeface="Arial"/>
                <a:cs typeface="Arial"/>
              </a:rPr>
              <a:t>behaviour</a:t>
            </a:r>
            <a:r>
              <a:rPr sz="2400" i="1" dirty="0" smtClean="0">
                <a:solidFill>
                  <a:srgbClr val="F79546"/>
                </a:solidFill>
                <a:latin typeface="Arial"/>
                <a:cs typeface="Arial"/>
              </a:rPr>
              <a:t> </a:t>
            </a:r>
            <a:r>
              <a:rPr sz="2400" i="1" spc="-5" dirty="0">
                <a:solidFill>
                  <a:srgbClr val="F79546"/>
                </a:solidFill>
                <a:latin typeface="Arial"/>
                <a:cs typeface="Arial"/>
              </a:rPr>
              <a:t>is assumed </a:t>
            </a:r>
            <a:r>
              <a:rPr sz="2400" i="1" dirty="0">
                <a:solidFill>
                  <a:srgbClr val="F79546"/>
                </a:solidFill>
                <a:latin typeface="Arial"/>
                <a:cs typeface="Arial"/>
              </a:rPr>
              <a:t>to </a:t>
            </a:r>
            <a:r>
              <a:rPr sz="2400" i="1" spc="-5" dirty="0">
                <a:solidFill>
                  <a:srgbClr val="F79546"/>
                </a:solidFill>
                <a:latin typeface="Arial"/>
                <a:cs typeface="Arial"/>
              </a:rPr>
              <a:t>be correct </a:t>
            </a:r>
            <a:r>
              <a:rPr sz="2400" i="1" dirty="0">
                <a:solidFill>
                  <a:srgbClr val="F79546"/>
                </a:solidFill>
                <a:latin typeface="Arial"/>
                <a:cs typeface="Arial"/>
              </a:rPr>
              <a:t>under </a:t>
            </a:r>
            <a:r>
              <a:rPr sz="2400" i="1" spc="-5" dirty="0">
                <a:solidFill>
                  <a:srgbClr val="F79546"/>
                </a:solidFill>
                <a:latin typeface="Arial"/>
                <a:cs typeface="Arial"/>
              </a:rPr>
              <a:t>any </a:t>
            </a:r>
            <a:r>
              <a:rPr sz="2400" i="1" dirty="0" smtClean="0">
                <a:solidFill>
                  <a:srgbClr val="F79546"/>
                </a:solidFill>
                <a:latin typeface="Arial"/>
                <a:cs typeface="Arial"/>
              </a:rPr>
              <a:t>operating</a:t>
            </a:r>
            <a:r>
              <a:rPr lang="tr-TR" sz="2400" i="1" dirty="0" smtClean="0">
                <a:solidFill>
                  <a:srgbClr val="F79546"/>
                </a:solidFill>
                <a:latin typeface="Arial"/>
                <a:cs typeface="Arial"/>
              </a:rPr>
              <a:t> </a:t>
            </a:r>
            <a:r>
              <a:rPr sz="2400" i="1" dirty="0" smtClean="0">
                <a:solidFill>
                  <a:srgbClr val="F79546"/>
                </a:solidFill>
                <a:latin typeface="Arial"/>
                <a:cs typeface="Arial"/>
              </a:rPr>
              <a:t>condition</a:t>
            </a:r>
            <a:r>
              <a:rPr sz="2400" i="1" dirty="0">
                <a:solidFill>
                  <a:srgbClr val="F79546"/>
                </a:solidFill>
                <a:latin typeface="Arial"/>
                <a:cs typeface="Arial"/>
              </a:rPr>
              <a:t>, and </a:t>
            </a:r>
            <a:r>
              <a:rPr sz="2400" i="1" spc="-5" dirty="0">
                <a:solidFill>
                  <a:srgbClr val="F79546"/>
                </a:solidFill>
                <a:latin typeface="Arial"/>
                <a:cs typeface="Arial"/>
              </a:rPr>
              <a:t>which is assumed </a:t>
            </a:r>
            <a:r>
              <a:rPr sz="2400" i="1" dirty="0">
                <a:solidFill>
                  <a:srgbClr val="F79546"/>
                </a:solidFill>
                <a:latin typeface="Arial"/>
                <a:cs typeface="Arial"/>
              </a:rPr>
              <a:t>to resist subversion </a:t>
            </a:r>
            <a:r>
              <a:rPr sz="2400" i="1" spc="-5" dirty="0" smtClean="0">
                <a:solidFill>
                  <a:srgbClr val="F79546"/>
                </a:solidFill>
                <a:latin typeface="Arial"/>
                <a:cs typeface="Arial"/>
              </a:rPr>
              <a:t>by</a:t>
            </a:r>
            <a:r>
              <a:rPr lang="tr-TR" sz="2400" i="1" spc="-5" dirty="0" smtClean="0">
                <a:solidFill>
                  <a:srgbClr val="F79546"/>
                </a:solidFill>
                <a:latin typeface="Arial"/>
                <a:cs typeface="Arial"/>
              </a:rPr>
              <a:t> </a:t>
            </a:r>
            <a:r>
              <a:rPr sz="2400" i="1" spc="-5" dirty="0" smtClean="0">
                <a:solidFill>
                  <a:srgbClr val="F79546"/>
                </a:solidFill>
                <a:latin typeface="Arial"/>
                <a:cs typeface="Arial"/>
              </a:rPr>
              <a:t>malicious </a:t>
            </a:r>
            <a:r>
              <a:rPr sz="2400" i="1" spc="-5" dirty="0">
                <a:solidFill>
                  <a:srgbClr val="F79546"/>
                </a:solidFill>
                <a:latin typeface="Arial"/>
                <a:cs typeface="Arial"/>
              </a:rPr>
              <a:t>software, </a:t>
            </a:r>
            <a:r>
              <a:rPr sz="2400" i="1" dirty="0">
                <a:solidFill>
                  <a:srgbClr val="F79546"/>
                </a:solidFill>
                <a:latin typeface="Arial"/>
                <a:cs typeface="Arial"/>
              </a:rPr>
              <a:t>viruses, </a:t>
            </a:r>
            <a:r>
              <a:rPr sz="2400" i="1" spc="-5" dirty="0">
                <a:solidFill>
                  <a:srgbClr val="F79546"/>
                </a:solidFill>
                <a:latin typeface="Arial"/>
                <a:cs typeface="Arial"/>
              </a:rPr>
              <a:t>and </a:t>
            </a:r>
            <a:r>
              <a:rPr sz="2400" i="1" dirty="0">
                <a:solidFill>
                  <a:srgbClr val="F79546"/>
                </a:solidFill>
                <a:latin typeface="Arial"/>
                <a:cs typeface="Arial"/>
              </a:rPr>
              <a:t>manipulations</a:t>
            </a:r>
            <a:r>
              <a:rPr sz="2400" dirty="0">
                <a:latin typeface="Arial"/>
                <a:cs typeface="Arial"/>
              </a:rPr>
              <a:t>”</a:t>
            </a:r>
          </a:p>
          <a:p>
            <a:pPr marL="355600" indent="-343535">
              <a:lnSpc>
                <a:spcPts val="2740"/>
              </a:lnSpc>
              <a:spcBef>
                <a:spcPts val="280"/>
              </a:spcBef>
              <a:buChar char="•"/>
              <a:tabLst>
                <a:tab pos="355600" algn="l"/>
                <a:tab pos="356235" algn="l"/>
              </a:tabLst>
            </a:pPr>
            <a:r>
              <a:rPr sz="2400" dirty="0">
                <a:latin typeface="Arial"/>
                <a:cs typeface="Arial"/>
              </a:rPr>
              <a:t>A </a:t>
            </a:r>
            <a:r>
              <a:rPr sz="2400" spc="-5" dirty="0">
                <a:latin typeface="Arial"/>
                <a:cs typeface="Arial"/>
              </a:rPr>
              <a:t>trusted </a:t>
            </a:r>
            <a:r>
              <a:rPr sz="2400" dirty="0">
                <a:latin typeface="Arial"/>
                <a:cs typeface="Arial"/>
              </a:rPr>
              <a:t>component enforces </a:t>
            </a:r>
            <a:r>
              <a:rPr sz="2400" spc="-5" dirty="0">
                <a:latin typeface="Arial"/>
                <a:cs typeface="Arial"/>
              </a:rPr>
              <a:t>the </a:t>
            </a:r>
            <a:r>
              <a:rPr sz="2400" dirty="0">
                <a:latin typeface="Arial"/>
                <a:cs typeface="Arial"/>
              </a:rPr>
              <a:t>security policy as</a:t>
            </a:r>
            <a:r>
              <a:rPr sz="2400" spc="-70" dirty="0">
                <a:latin typeface="Arial"/>
                <a:cs typeface="Arial"/>
              </a:rPr>
              <a:t> </a:t>
            </a:r>
            <a:r>
              <a:rPr sz="2400" dirty="0">
                <a:latin typeface="Arial"/>
                <a:cs typeface="Arial"/>
              </a:rPr>
              <a:t>long</a:t>
            </a:r>
          </a:p>
          <a:p>
            <a:pPr marL="355600">
              <a:lnSpc>
                <a:spcPts val="2740"/>
              </a:lnSpc>
            </a:pPr>
            <a:r>
              <a:rPr sz="2400" spc="-5" dirty="0">
                <a:latin typeface="Arial"/>
                <a:cs typeface="Arial"/>
              </a:rPr>
              <a:t>as these </a:t>
            </a:r>
            <a:r>
              <a:rPr sz="2400" dirty="0">
                <a:latin typeface="Arial"/>
                <a:cs typeface="Arial"/>
              </a:rPr>
              <a:t>assumptions</a:t>
            </a:r>
            <a:r>
              <a:rPr sz="2400" spc="-20" dirty="0">
                <a:latin typeface="Arial"/>
                <a:cs typeface="Arial"/>
              </a:rPr>
              <a:t> </a:t>
            </a:r>
            <a:r>
              <a:rPr sz="2400" dirty="0">
                <a:latin typeface="Arial"/>
                <a:cs typeface="Arial"/>
              </a:rPr>
              <a:t>hold</a:t>
            </a:r>
          </a:p>
          <a:p>
            <a:pPr marL="355600" indent="-343535">
              <a:lnSpc>
                <a:spcPct val="100000"/>
              </a:lnSpc>
              <a:spcBef>
                <a:spcPts val="280"/>
              </a:spcBef>
              <a:buChar char="•"/>
              <a:tabLst>
                <a:tab pos="355600" algn="l"/>
                <a:tab pos="356235" algn="l"/>
              </a:tabLst>
            </a:pPr>
            <a:r>
              <a:rPr sz="2400" dirty="0">
                <a:latin typeface="Arial"/>
                <a:cs typeface="Arial"/>
              </a:rPr>
              <a:t>A </a:t>
            </a:r>
            <a:r>
              <a:rPr sz="2400" spc="-5" dirty="0">
                <a:latin typeface="Arial"/>
                <a:cs typeface="Arial"/>
              </a:rPr>
              <a:t>trusted </a:t>
            </a:r>
            <a:r>
              <a:rPr sz="2400" dirty="0">
                <a:latin typeface="Arial"/>
                <a:cs typeface="Arial"/>
              </a:rPr>
              <a:t>component </a:t>
            </a:r>
            <a:r>
              <a:rPr sz="2400" spc="-5" dirty="0">
                <a:latin typeface="Arial"/>
                <a:cs typeface="Arial"/>
              </a:rPr>
              <a:t>violates the </a:t>
            </a:r>
            <a:r>
              <a:rPr sz="2400" dirty="0">
                <a:latin typeface="Arial"/>
                <a:cs typeface="Arial"/>
              </a:rPr>
              <a:t>security policy if it</a:t>
            </a:r>
            <a:r>
              <a:rPr sz="2400" spc="-45" dirty="0">
                <a:latin typeface="Arial"/>
                <a:cs typeface="Arial"/>
              </a:rPr>
              <a:t> </a:t>
            </a:r>
            <a:r>
              <a:rPr sz="2400" dirty="0">
                <a:latin typeface="Arial"/>
                <a:cs typeface="Arial"/>
              </a:rPr>
              <a:t>breaks</a:t>
            </a:r>
          </a:p>
          <a:p>
            <a:pPr marL="355600" indent="-343535">
              <a:lnSpc>
                <a:spcPts val="2730"/>
              </a:lnSpc>
              <a:spcBef>
                <a:spcPts val="300"/>
              </a:spcBef>
              <a:buChar char="•"/>
              <a:tabLst>
                <a:tab pos="355600" algn="l"/>
                <a:tab pos="356235" algn="l"/>
              </a:tabLst>
            </a:pPr>
            <a:r>
              <a:rPr sz="2400" spc="-5" dirty="0">
                <a:latin typeface="Arial"/>
                <a:cs typeface="Arial"/>
              </a:rPr>
              <a:t>Q1: </a:t>
            </a:r>
            <a:r>
              <a:rPr sz="2400" dirty="0">
                <a:latin typeface="Arial"/>
                <a:cs typeface="Arial"/>
              </a:rPr>
              <a:t>How </a:t>
            </a:r>
            <a:r>
              <a:rPr sz="2400" spc="-5" dirty="0">
                <a:latin typeface="Arial"/>
                <a:cs typeface="Arial"/>
              </a:rPr>
              <a:t>do </a:t>
            </a:r>
            <a:r>
              <a:rPr sz="2400" spc="-25" dirty="0">
                <a:latin typeface="Arial"/>
                <a:cs typeface="Arial"/>
              </a:rPr>
              <a:t>you </a:t>
            </a:r>
            <a:r>
              <a:rPr sz="2400" dirty="0">
                <a:latin typeface="Arial"/>
                <a:cs typeface="Arial"/>
              </a:rPr>
              <a:t>know that a component is</a:t>
            </a:r>
            <a:r>
              <a:rPr sz="2400" spc="-25" dirty="0">
                <a:latin typeface="Arial"/>
                <a:cs typeface="Arial"/>
              </a:rPr>
              <a:t> </a:t>
            </a:r>
            <a:r>
              <a:rPr sz="2400" spc="-10" dirty="0">
                <a:latin typeface="Arial"/>
                <a:cs typeface="Arial"/>
              </a:rPr>
              <a:t>‘trustworthy’,</a:t>
            </a:r>
            <a:endParaRPr sz="2400" dirty="0">
              <a:latin typeface="Arial"/>
              <a:cs typeface="Arial"/>
            </a:endParaRPr>
          </a:p>
          <a:p>
            <a:pPr marL="355600">
              <a:lnSpc>
                <a:spcPts val="2730"/>
              </a:lnSpc>
              <a:tabLst>
                <a:tab pos="3876675" algn="l"/>
              </a:tabLst>
            </a:pPr>
            <a:r>
              <a:rPr sz="2400" spc="-5" dirty="0">
                <a:latin typeface="Arial"/>
                <a:cs typeface="Arial"/>
              </a:rPr>
              <a:t>i.e. that it </a:t>
            </a:r>
            <a:r>
              <a:rPr sz="2400" spc="-10" dirty="0">
                <a:latin typeface="Arial"/>
                <a:cs typeface="Arial"/>
              </a:rPr>
              <a:t>will </a:t>
            </a:r>
            <a:r>
              <a:rPr sz="2400" dirty="0">
                <a:latin typeface="Arial"/>
                <a:cs typeface="Arial"/>
              </a:rPr>
              <a:t>not</a:t>
            </a:r>
            <a:r>
              <a:rPr sz="2400" spc="40" dirty="0">
                <a:latin typeface="Arial"/>
                <a:cs typeface="Arial"/>
              </a:rPr>
              <a:t> </a:t>
            </a:r>
            <a:r>
              <a:rPr sz="2400" spc="-5" dirty="0">
                <a:latin typeface="Arial"/>
                <a:cs typeface="Arial"/>
              </a:rPr>
              <a:t>break</a:t>
            </a:r>
            <a:r>
              <a:rPr sz="2400" spc="10" dirty="0">
                <a:latin typeface="Arial"/>
                <a:cs typeface="Arial"/>
              </a:rPr>
              <a:t> </a:t>
            </a:r>
            <a:r>
              <a:rPr sz="2400" dirty="0">
                <a:latin typeface="Arial"/>
                <a:cs typeface="Arial"/>
              </a:rPr>
              <a:t>?	A1: </a:t>
            </a:r>
            <a:r>
              <a:rPr sz="2400" spc="-5" dirty="0">
                <a:latin typeface="Arial"/>
                <a:cs typeface="Arial"/>
              </a:rPr>
              <a:t>Through</a:t>
            </a:r>
            <a:r>
              <a:rPr sz="2400" spc="-20" dirty="0">
                <a:latin typeface="Arial"/>
                <a:cs typeface="Arial"/>
              </a:rPr>
              <a:t> </a:t>
            </a:r>
            <a:r>
              <a:rPr sz="2400" spc="-5" dirty="0">
                <a:latin typeface="Arial"/>
                <a:cs typeface="Arial"/>
              </a:rPr>
              <a:t>‘assurance’</a:t>
            </a:r>
            <a:endParaRPr sz="2400" dirty="0">
              <a:latin typeface="Arial"/>
              <a:cs typeface="Arial"/>
            </a:endParaRPr>
          </a:p>
          <a:p>
            <a:pPr marL="355600" indent="-343535">
              <a:lnSpc>
                <a:spcPct val="100000"/>
              </a:lnSpc>
              <a:spcBef>
                <a:spcPts val="305"/>
              </a:spcBef>
              <a:buChar char="•"/>
              <a:tabLst>
                <a:tab pos="355600" algn="l"/>
                <a:tab pos="356235" algn="l"/>
              </a:tabLst>
            </a:pPr>
            <a:r>
              <a:rPr sz="2400" spc="-5" dirty="0">
                <a:latin typeface="Arial"/>
                <a:cs typeface="Arial"/>
              </a:rPr>
              <a:t>Q2: </a:t>
            </a:r>
            <a:r>
              <a:rPr sz="2400" dirty="0">
                <a:latin typeface="Arial"/>
                <a:cs typeface="Arial"/>
              </a:rPr>
              <a:t>Trusted </a:t>
            </a:r>
            <a:r>
              <a:rPr sz="2400" spc="-5" dirty="0">
                <a:latin typeface="Arial"/>
                <a:cs typeface="Arial"/>
              </a:rPr>
              <a:t>by </a:t>
            </a:r>
            <a:r>
              <a:rPr sz="2400" spc="-10" dirty="0">
                <a:latin typeface="Arial"/>
                <a:cs typeface="Arial"/>
              </a:rPr>
              <a:t>whom </a:t>
            </a:r>
            <a:r>
              <a:rPr sz="2400" dirty="0">
                <a:latin typeface="Arial"/>
                <a:cs typeface="Arial"/>
              </a:rPr>
              <a:t>to </a:t>
            </a:r>
            <a:r>
              <a:rPr sz="2400" spc="-5" dirty="0">
                <a:latin typeface="Arial"/>
                <a:cs typeface="Arial"/>
              </a:rPr>
              <a:t>do </a:t>
            </a:r>
            <a:r>
              <a:rPr sz="2400" spc="-15" dirty="0">
                <a:latin typeface="Arial"/>
                <a:cs typeface="Arial"/>
              </a:rPr>
              <a:t>what</a:t>
            </a:r>
            <a:r>
              <a:rPr sz="2400" spc="45" dirty="0">
                <a:latin typeface="Arial"/>
                <a:cs typeface="Arial"/>
              </a:rPr>
              <a:t> </a:t>
            </a:r>
            <a:r>
              <a:rPr sz="2400" spc="-5" dirty="0">
                <a:latin typeface="Arial"/>
                <a:cs typeface="Arial"/>
              </a:rPr>
              <a:t>?</a:t>
            </a:r>
            <a:endParaRPr sz="2400" dirty="0">
              <a:latin typeface="Arial"/>
              <a:cs typeface="Arial"/>
            </a:endParaRPr>
          </a:p>
          <a:p>
            <a:pPr marL="469900">
              <a:lnSpc>
                <a:spcPct val="100000"/>
              </a:lnSpc>
              <a:spcBef>
                <a:spcPts val="240"/>
              </a:spcBef>
              <a:tabLst>
                <a:tab pos="756920" algn="l"/>
              </a:tabLst>
            </a:pPr>
            <a:r>
              <a:rPr sz="2000" dirty="0">
                <a:latin typeface="Arial"/>
                <a:cs typeface="Arial"/>
              </a:rPr>
              <a:t>–	Trusted by </a:t>
            </a:r>
            <a:r>
              <a:rPr sz="2000" b="1" dirty="0">
                <a:latin typeface="Arial"/>
                <a:cs typeface="Arial"/>
              </a:rPr>
              <a:t>user</a:t>
            </a:r>
            <a:r>
              <a:rPr sz="2000" dirty="0">
                <a:latin typeface="Arial"/>
                <a:cs typeface="Arial"/>
              </a:rPr>
              <a:t>, by </a:t>
            </a:r>
            <a:r>
              <a:rPr sz="2000" b="1" spc="-5" dirty="0">
                <a:latin typeface="Arial"/>
                <a:cs typeface="Arial"/>
              </a:rPr>
              <a:t>vendor</a:t>
            </a:r>
            <a:r>
              <a:rPr sz="2000" spc="-5" dirty="0">
                <a:latin typeface="Arial"/>
                <a:cs typeface="Arial"/>
              </a:rPr>
              <a:t>, </a:t>
            </a:r>
            <a:r>
              <a:rPr sz="2000" dirty="0">
                <a:latin typeface="Arial"/>
                <a:cs typeface="Arial"/>
              </a:rPr>
              <a:t>or by </a:t>
            </a:r>
            <a:r>
              <a:rPr sz="2000" b="1" dirty="0">
                <a:latin typeface="Arial"/>
                <a:cs typeface="Arial"/>
              </a:rPr>
              <a:t>3rd party</a:t>
            </a:r>
            <a:r>
              <a:rPr sz="2000" b="1" spc="-114" dirty="0">
                <a:latin typeface="Arial"/>
                <a:cs typeface="Arial"/>
              </a:rPr>
              <a:t> </a:t>
            </a:r>
            <a:r>
              <a:rPr sz="2000" b="1" spc="-15" dirty="0">
                <a:latin typeface="Arial"/>
                <a:cs typeface="Arial"/>
              </a:rPr>
              <a:t>(NSA)</a:t>
            </a:r>
            <a:endParaRPr sz="2000" dirty="0">
              <a:latin typeface="Arial"/>
              <a:cs typeface="Arial"/>
            </a:endParaRPr>
          </a:p>
          <a:p>
            <a:pPr marL="53975">
              <a:lnSpc>
                <a:spcPct val="100000"/>
              </a:lnSpc>
              <a:spcBef>
                <a:spcPts val="240"/>
              </a:spcBef>
              <a:tabLst>
                <a:tab pos="469900" algn="l"/>
                <a:tab pos="756920" algn="l"/>
                <a:tab pos="8283575" algn="l"/>
              </a:tabLst>
            </a:pPr>
            <a:r>
              <a:rPr sz="2000" u="sng" dirty="0">
                <a:uFill>
                  <a:solidFill>
                    <a:srgbClr val="6666FF"/>
                  </a:solidFill>
                </a:uFill>
                <a:latin typeface="Times New Roman"/>
                <a:cs typeface="Times New Roman"/>
              </a:rPr>
              <a:t> 	</a:t>
            </a:r>
            <a:r>
              <a:rPr sz="2000" u="sng" dirty="0">
                <a:uFill>
                  <a:solidFill>
                    <a:srgbClr val="6666FF"/>
                  </a:solidFill>
                </a:uFill>
                <a:latin typeface="Arial"/>
                <a:cs typeface="Arial"/>
              </a:rPr>
              <a:t>–	</a:t>
            </a:r>
            <a:r>
              <a:rPr sz="2000" u="sng" spc="15" dirty="0">
                <a:uFill>
                  <a:solidFill>
                    <a:srgbClr val="6666FF"/>
                  </a:solidFill>
                </a:uFill>
                <a:latin typeface="Arial"/>
                <a:cs typeface="Arial"/>
              </a:rPr>
              <a:t>What </a:t>
            </a:r>
            <a:r>
              <a:rPr sz="2000" u="sng" dirty="0">
                <a:uFill>
                  <a:solidFill>
                    <a:srgbClr val="6666FF"/>
                  </a:solidFill>
                </a:uFill>
                <a:latin typeface="Arial"/>
                <a:cs typeface="Arial"/>
              </a:rPr>
              <a:t>if they </a:t>
            </a:r>
            <a:r>
              <a:rPr sz="2000" u="sng" spc="-5" dirty="0">
                <a:uFill>
                  <a:solidFill>
                    <a:srgbClr val="6666FF"/>
                  </a:solidFill>
                </a:uFill>
                <a:latin typeface="Arial"/>
                <a:cs typeface="Arial"/>
              </a:rPr>
              <a:t>have </a:t>
            </a:r>
            <a:r>
              <a:rPr sz="2000" u="sng" dirty="0">
                <a:uFill>
                  <a:solidFill>
                    <a:srgbClr val="6666FF"/>
                  </a:solidFill>
                </a:uFill>
                <a:latin typeface="Arial"/>
                <a:cs typeface="Arial"/>
              </a:rPr>
              <a:t>conflicting interests</a:t>
            </a:r>
            <a:r>
              <a:rPr sz="2000" u="sng" spc="-265" dirty="0">
                <a:uFill>
                  <a:solidFill>
                    <a:srgbClr val="6666FF"/>
                  </a:solidFill>
                </a:uFill>
                <a:latin typeface="Arial"/>
                <a:cs typeface="Arial"/>
              </a:rPr>
              <a:t> </a:t>
            </a:r>
            <a:r>
              <a:rPr sz="2000" u="sng" spc="-5" dirty="0">
                <a:uFill>
                  <a:solidFill>
                    <a:srgbClr val="6666FF"/>
                  </a:solidFill>
                </a:uFill>
                <a:latin typeface="Arial"/>
                <a:cs typeface="Arial"/>
              </a:rPr>
              <a:t>?	</a:t>
            </a:r>
            <a:endParaRPr sz="2000" dirty="0">
              <a:latin typeface="Arial"/>
              <a:cs typeface="Arial"/>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275209"/>
            <a:ext cx="7341234" cy="574040"/>
          </a:xfrm>
          <a:prstGeom prst="rect">
            <a:avLst/>
          </a:prstGeom>
        </p:spPr>
        <p:txBody>
          <a:bodyPr vert="horz" wrap="square" lIns="0" tIns="12700" rIns="0" bIns="0" rtlCol="0">
            <a:spAutoFit/>
          </a:bodyPr>
          <a:lstStyle/>
          <a:p>
            <a:pPr marL="12700">
              <a:lnSpc>
                <a:spcPct val="100000"/>
              </a:lnSpc>
              <a:spcBef>
                <a:spcPts val="100"/>
              </a:spcBef>
            </a:pPr>
            <a:r>
              <a:rPr spc="-5" dirty="0"/>
              <a:t>Characteristics </a:t>
            </a:r>
            <a:r>
              <a:rPr dirty="0"/>
              <a:t>of Trusted</a:t>
            </a:r>
            <a:r>
              <a:rPr spc="-5" dirty="0"/>
              <a:t> Hardware</a:t>
            </a:r>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47</a:t>
            </a:fld>
            <a:endParaRPr spc="-5" dirty="0"/>
          </a:p>
        </p:txBody>
      </p:sp>
      <p:sp>
        <p:nvSpPr>
          <p:cNvPr id="3" name="object 3"/>
          <p:cNvSpPr txBox="1"/>
          <p:nvPr/>
        </p:nvSpPr>
        <p:spPr>
          <a:xfrm>
            <a:off x="764857" y="1701291"/>
            <a:ext cx="6788784" cy="3586479"/>
          </a:xfrm>
          <a:prstGeom prst="rect">
            <a:avLst/>
          </a:prstGeom>
        </p:spPr>
        <p:txBody>
          <a:bodyPr vert="horz" wrap="square" lIns="0" tIns="52069" rIns="0" bIns="0" rtlCol="0">
            <a:spAutoFit/>
          </a:bodyPr>
          <a:lstStyle/>
          <a:p>
            <a:pPr marL="355600" indent="-342900">
              <a:lnSpc>
                <a:spcPct val="100000"/>
              </a:lnSpc>
              <a:spcBef>
                <a:spcPts val="409"/>
              </a:spcBef>
              <a:buChar char="•"/>
              <a:tabLst>
                <a:tab pos="354965" algn="l"/>
                <a:tab pos="355600" algn="l"/>
              </a:tabLst>
            </a:pPr>
            <a:r>
              <a:rPr sz="2400" spc="-10" dirty="0">
                <a:latin typeface="Arial"/>
                <a:cs typeface="Arial"/>
              </a:rPr>
              <a:t>Physically </a:t>
            </a:r>
            <a:r>
              <a:rPr sz="2400" dirty="0">
                <a:latin typeface="Arial"/>
                <a:cs typeface="Arial"/>
              </a:rPr>
              <a:t>secure </a:t>
            </a:r>
            <a:r>
              <a:rPr sz="2400" spc="-5" dirty="0">
                <a:latin typeface="Arial"/>
                <a:cs typeface="Arial"/>
              </a:rPr>
              <a:t>hardware</a:t>
            </a:r>
            <a:r>
              <a:rPr sz="2400" spc="65" dirty="0">
                <a:latin typeface="Arial"/>
                <a:cs typeface="Arial"/>
              </a:rPr>
              <a:t> </a:t>
            </a:r>
            <a:r>
              <a:rPr sz="2400" dirty="0">
                <a:latin typeface="Arial"/>
                <a:cs typeface="Arial"/>
              </a:rPr>
              <a:t>component</a:t>
            </a:r>
            <a:endParaRPr sz="2400">
              <a:latin typeface="Arial"/>
              <a:cs typeface="Arial"/>
            </a:endParaRPr>
          </a:p>
          <a:p>
            <a:pPr marL="756285" lvl="1" indent="-287655">
              <a:lnSpc>
                <a:spcPct val="100000"/>
              </a:lnSpc>
              <a:spcBef>
                <a:spcPts val="260"/>
              </a:spcBef>
              <a:buChar char="–"/>
              <a:tabLst>
                <a:tab pos="756285" algn="l"/>
                <a:tab pos="756920" algn="l"/>
              </a:tabLst>
            </a:pPr>
            <a:r>
              <a:rPr sz="2000" dirty="0">
                <a:latin typeface="Arial"/>
                <a:cs typeface="Arial"/>
              </a:rPr>
              <a:t>Assumed not to break because </a:t>
            </a:r>
            <a:r>
              <a:rPr sz="2000" spc="-5" dirty="0">
                <a:latin typeface="Arial"/>
                <a:cs typeface="Arial"/>
              </a:rPr>
              <a:t>it’s</a:t>
            </a:r>
            <a:r>
              <a:rPr sz="2000" spc="-170" dirty="0">
                <a:latin typeface="Arial"/>
                <a:cs typeface="Arial"/>
              </a:rPr>
              <a:t> </a:t>
            </a:r>
            <a:r>
              <a:rPr sz="2000" spc="-5" dirty="0">
                <a:latin typeface="Arial"/>
                <a:cs typeface="Arial"/>
              </a:rPr>
              <a:t>hardware</a:t>
            </a:r>
            <a:endParaRPr sz="2000">
              <a:latin typeface="Arial"/>
              <a:cs typeface="Arial"/>
            </a:endParaRPr>
          </a:p>
          <a:p>
            <a:pPr marL="355600" indent="-342900">
              <a:lnSpc>
                <a:spcPts val="2730"/>
              </a:lnSpc>
              <a:spcBef>
                <a:spcPts val="280"/>
              </a:spcBef>
              <a:buChar char="•"/>
              <a:tabLst>
                <a:tab pos="354965" algn="l"/>
                <a:tab pos="355600" algn="l"/>
              </a:tabLst>
            </a:pPr>
            <a:r>
              <a:rPr sz="2400" spc="-5" dirty="0">
                <a:latin typeface="Arial"/>
                <a:cs typeface="Arial"/>
              </a:rPr>
              <a:t>Environmental </a:t>
            </a:r>
            <a:r>
              <a:rPr sz="2400" dirty="0">
                <a:latin typeface="Arial"/>
                <a:cs typeface="Arial"/>
              </a:rPr>
              <a:t>monitoring (temperature,</a:t>
            </a:r>
            <a:r>
              <a:rPr sz="2400" spc="-45" dirty="0">
                <a:latin typeface="Arial"/>
                <a:cs typeface="Arial"/>
              </a:rPr>
              <a:t> </a:t>
            </a:r>
            <a:r>
              <a:rPr sz="2400" spc="-5" dirty="0">
                <a:latin typeface="Arial"/>
                <a:cs typeface="Arial"/>
              </a:rPr>
              <a:t>power</a:t>
            </a:r>
            <a:endParaRPr sz="2400">
              <a:latin typeface="Arial"/>
              <a:cs typeface="Arial"/>
            </a:endParaRPr>
          </a:p>
          <a:p>
            <a:pPr marL="354965">
              <a:lnSpc>
                <a:spcPts val="2730"/>
              </a:lnSpc>
            </a:pPr>
            <a:r>
              <a:rPr sz="2400" spc="-10" dirty="0">
                <a:latin typeface="Arial"/>
                <a:cs typeface="Arial"/>
              </a:rPr>
              <a:t>supply, </a:t>
            </a:r>
            <a:r>
              <a:rPr sz="2400" spc="-5" dirty="0">
                <a:latin typeface="Arial"/>
                <a:cs typeface="Arial"/>
              </a:rPr>
              <a:t>structural</a:t>
            </a:r>
            <a:r>
              <a:rPr sz="2400" spc="50" dirty="0">
                <a:latin typeface="Arial"/>
                <a:cs typeface="Arial"/>
              </a:rPr>
              <a:t> </a:t>
            </a:r>
            <a:r>
              <a:rPr sz="2400" spc="-10" dirty="0">
                <a:latin typeface="Arial"/>
                <a:cs typeface="Arial"/>
              </a:rPr>
              <a:t>integrity)</a:t>
            </a:r>
            <a:endParaRPr sz="2400">
              <a:latin typeface="Arial"/>
              <a:cs typeface="Arial"/>
            </a:endParaRPr>
          </a:p>
          <a:p>
            <a:pPr marL="355600" indent="-342900">
              <a:lnSpc>
                <a:spcPct val="100000"/>
              </a:lnSpc>
              <a:spcBef>
                <a:spcPts val="300"/>
              </a:spcBef>
              <a:buChar char="•"/>
              <a:tabLst>
                <a:tab pos="354965" algn="l"/>
                <a:tab pos="355600" algn="l"/>
              </a:tabLst>
            </a:pPr>
            <a:r>
              <a:rPr sz="2400" dirty="0">
                <a:latin typeface="Arial"/>
                <a:cs typeface="Arial"/>
              </a:rPr>
              <a:t>Tamper</a:t>
            </a:r>
            <a:r>
              <a:rPr sz="2400" spc="-15" dirty="0">
                <a:latin typeface="Arial"/>
                <a:cs typeface="Arial"/>
              </a:rPr>
              <a:t> </a:t>
            </a:r>
            <a:r>
              <a:rPr sz="2400" spc="-5" dirty="0">
                <a:latin typeface="Arial"/>
                <a:cs typeface="Arial"/>
              </a:rPr>
              <a:t>responsive</a:t>
            </a:r>
            <a:endParaRPr sz="2400">
              <a:latin typeface="Arial"/>
              <a:cs typeface="Arial"/>
            </a:endParaRPr>
          </a:p>
          <a:p>
            <a:pPr marL="355600" indent="-342900">
              <a:lnSpc>
                <a:spcPct val="100000"/>
              </a:lnSpc>
              <a:spcBef>
                <a:spcPts val="284"/>
              </a:spcBef>
              <a:buChar char="•"/>
              <a:tabLst>
                <a:tab pos="354965" algn="l"/>
                <a:tab pos="355600" algn="l"/>
              </a:tabLst>
            </a:pPr>
            <a:r>
              <a:rPr sz="2400" dirty="0">
                <a:latin typeface="Arial"/>
                <a:cs typeface="Arial"/>
              </a:rPr>
              <a:t>Implementations</a:t>
            </a:r>
            <a:endParaRPr sz="2400">
              <a:latin typeface="Arial"/>
              <a:cs typeface="Arial"/>
            </a:endParaRPr>
          </a:p>
          <a:p>
            <a:pPr marL="756285" lvl="1" indent="-287655">
              <a:lnSpc>
                <a:spcPct val="100000"/>
              </a:lnSpc>
              <a:spcBef>
                <a:spcPts val="259"/>
              </a:spcBef>
              <a:buChar char="–"/>
              <a:tabLst>
                <a:tab pos="756285" algn="l"/>
                <a:tab pos="756920" algn="l"/>
              </a:tabLst>
            </a:pPr>
            <a:r>
              <a:rPr sz="2000" dirty="0">
                <a:latin typeface="Arial"/>
                <a:cs typeface="Arial"/>
              </a:rPr>
              <a:t>CPU</a:t>
            </a:r>
            <a:endParaRPr sz="2000">
              <a:latin typeface="Arial"/>
              <a:cs typeface="Arial"/>
            </a:endParaRPr>
          </a:p>
          <a:p>
            <a:pPr marL="756285" lvl="1" indent="-287655">
              <a:lnSpc>
                <a:spcPct val="100000"/>
              </a:lnSpc>
              <a:spcBef>
                <a:spcPts val="240"/>
              </a:spcBef>
              <a:buChar char="–"/>
              <a:tabLst>
                <a:tab pos="756285" algn="l"/>
                <a:tab pos="756920" algn="l"/>
              </a:tabLst>
            </a:pPr>
            <a:r>
              <a:rPr sz="2000" dirty="0">
                <a:latin typeface="Arial"/>
                <a:cs typeface="Arial"/>
              </a:rPr>
              <a:t>ROM </a:t>
            </a:r>
            <a:r>
              <a:rPr sz="2000" spc="10" dirty="0">
                <a:latin typeface="Arial"/>
                <a:cs typeface="Arial"/>
              </a:rPr>
              <a:t>for </a:t>
            </a:r>
            <a:r>
              <a:rPr sz="2000" dirty="0">
                <a:latin typeface="Arial"/>
                <a:cs typeface="Arial"/>
              </a:rPr>
              <a:t>OS and application</a:t>
            </a:r>
            <a:r>
              <a:rPr sz="2000" spc="-145" dirty="0">
                <a:latin typeface="Arial"/>
                <a:cs typeface="Arial"/>
              </a:rPr>
              <a:t> </a:t>
            </a:r>
            <a:r>
              <a:rPr sz="2000" dirty="0">
                <a:latin typeface="Arial"/>
                <a:cs typeface="Arial"/>
              </a:rPr>
              <a:t>code</a:t>
            </a:r>
            <a:endParaRPr sz="2000">
              <a:latin typeface="Arial"/>
              <a:cs typeface="Arial"/>
            </a:endParaRPr>
          </a:p>
          <a:p>
            <a:pPr marL="756285" lvl="1" indent="-287655">
              <a:lnSpc>
                <a:spcPts val="2280"/>
              </a:lnSpc>
              <a:spcBef>
                <a:spcPts val="240"/>
              </a:spcBef>
              <a:buChar char="–"/>
              <a:tabLst>
                <a:tab pos="756285" algn="l"/>
                <a:tab pos="756920" algn="l"/>
              </a:tabLst>
            </a:pPr>
            <a:r>
              <a:rPr sz="2000" spc="-5" dirty="0">
                <a:latin typeface="Arial"/>
                <a:cs typeface="Arial"/>
              </a:rPr>
              <a:t>Specialized hardware </a:t>
            </a:r>
            <a:r>
              <a:rPr sz="2000" spc="5" dirty="0">
                <a:latin typeface="Arial"/>
                <a:cs typeface="Arial"/>
              </a:rPr>
              <a:t>for </a:t>
            </a:r>
            <a:r>
              <a:rPr sz="2000" spc="-5" dirty="0">
                <a:latin typeface="Arial"/>
                <a:cs typeface="Arial"/>
              </a:rPr>
              <a:t>cryptography </a:t>
            </a:r>
            <a:r>
              <a:rPr sz="2000" dirty="0">
                <a:latin typeface="Arial"/>
                <a:cs typeface="Arial"/>
              </a:rPr>
              <a:t>and </a:t>
            </a:r>
            <a:r>
              <a:rPr sz="2000" spc="5" dirty="0">
                <a:latin typeface="Arial"/>
                <a:cs typeface="Arial"/>
              </a:rPr>
              <a:t>for</a:t>
            </a:r>
            <a:r>
              <a:rPr sz="2000" spc="-90" dirty="0">
                <a:latin typeface="Arial"/>
                <a:cs typeface="Arial"/>
              </a:rPr>
              <a:t> </a:t>
            </a:r>
            <a:r>
              <a:rPr sz="2000" dirty="0">
                <a:latin typeface="Arial"/>
                <a:cs typeface="Arial"/>
              </a:rPr>
              <a:t>storing</a:t>
            </a:r>
            <a:endParaRPr sz="2000">
              <a:latin typeface="Arial"/>
              <a:cs typeface="Arial"/>
            </a:endParaRPr>
          </a:p>
          <a:p>
            <a:pPr marL="756285">
              <a:lnSpc>
                <a:spcPts val="2280"/>
              </a:lnSpc>
            </a:pPr>
            <a:r>
              <a:rPr sz="2000" dirty="0">
                <a:latin typeface="Arial"/>
                <a:cs typeface="Arial"/>
              </a:rPr>
              <a:t>secrets</a:t>
            </a:r>
            <a:endParaRPr sz="2000">
              <a:latin typeface="Arial"/>
              <a:cs typeface="Arial"/>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275209"/>
            <a:ext cx="5967730" cy="574040"/>
          </a:xfrm>
          <a:prstGeom prst="rect">
            <a:avLst/>
          </a:prstGeom>
        </p:spPr>
        <p:txBody>
          <a:bodyPr vert="horz" wrap="square" lIns="0" tIns="12700" rIns="0" bIns="0" rtlCol="0">
            <a:spAutoFit/>
          </a:bodyPr>
          <a:lstStyle/>
          <a:p>
            <a:pPr marL="12700">
              <a:lnSpc>
                <a:spcPct val="100000"/>
              </a:lnSpc>
              <a:spcBef>
                <a:spcPts val="100"/>
              </a:spcBef>
            </a:pPr>
            <a:r>
              <a:rPr spc="-5" dirty="0"/>
              <a:t>Trusted Hardware </a:t>
            </a:r>
            <a:r>
              <a:rPr dirty="0"/>
              <a:t>–</a:t>
            </a:r>
            <a:r>
              <a:rPr spc="-20" dirty="0"/>
              <a:t> </a:t>
            </a:r>
            <a:r>
              <a:rPr spc="-5" dirty="0"/>
              <a:t>Example</a:t>
            </a:r>
          </a:p>
        </p:txBody>
      </p:sp>
      <p:sp>
        <p:nvSpPr>
          <p:cNvPr id="3" name="object 3"/>
          <p:cNvSpPr txBox="1"/>
          <p:nvPr/>
        </p:nvSpPr>
        <p:spPr>
          <a:xfrm>
            <a:off x="688657" y="1681416"/>
            <a:ext cx="4540250" cy="391795"/>
          </a:xfrm>
          <a:prstGeom prst="rect">
            <a:avLst/>
          </a:prstGeom>
        </p:spPr>
        <p:txBody>
          <a:bodyPr vert="horz" wrap="square" lIns="0" tIns="12700" rIns="0" bIns="0" rtlCol="0">
            <a:spAutoFit/>
          </a:bodyPr>
          <a:lstStyle/>
          <a:p>
            <a:pPr marL="355600" indent="-342900">
              <a:lnSpc>
                <a:spcPct val="100000"/>
              </a:lnSpc>
              <a:spcBef>
                <a:spcPts val="100"/>
              </a:spcBef>
              <a:buChar char="•"/>
              <a:tabLst>
                <a:tab pos="354965" algn="l"/>
                <a:tab pos="355600" algn="l"/>
              </a:tabLst>
            </a:pPr>
            <a:r>
              <a:rPr sz="2400" spc="-5" dirty="0">
                <a:latin typeface="Arial"/>
                <a:cs typeface="Arial"/>
              </a:rPr>
              <a:t>IBM </a:t>
            </a:r>
            <a:r>
              <a:rPr sz="2400" dirty="0">
                <a:latin typeface="Arial"/>
                <a:cs typeface="Arial"/>
              </a:rPr>
              <a:t>4765 Secure</a:t>
            </a:r>
            <a:r>
              <a:rPr sz="2400" spc="-65" dirty="0">
                <a:latin typeface="Arial"/>
                <a:cs typeface="Arial"/>
              </a:rPr>
              <a:t> </a:t>
            </a:r>
            <a:r>
              <a:rPr sz="2400" dirty="0">
                <a:latin typeface="Arial"/>
                <a:cs typeface="Arial"/>
              </a:rPr>
              <a:t>Coprocessor</a:t>
            </a:r>
            <a:endParaRPr sz="2400">
              <a:latin typeface="Arial"/>
              <a:cs typeface="Arial"/>
            </a:endParaRPr>
          </a:p>
        </p:txBody>
      </p:sp>
      <p:grpSp>
        <p:nvGrpSpPr>
          <p:cNvPr id="4" name="object 4"/>
          <p:cNvGrpSpPr/>
          <p:nvPr/>
        </p:nvGrpSpPr>
        <p:grpSpPr>
          <a:xfrm>
            <a:off x="4739640" y="2707577"/>
            <a:ext cx="3980179" cy="2540635"/>
            <a:chOff x="4739640" y="2707577"/>
            <a:chExt cx="3980179" cy="2540635"/>
          </a:xfrm>
        </p:grpSpPr>
        <p:pic>
          <p:nvPicPr>
            <p:cNvPr id="5" name="object 5"/>
            <p:cNvPicPr/>
            <p:nvPr/>
          </p:nvPicPr>
          <p:blipFill>
            <a:blip r:embed="rId2" cstate="print"/>
            <a:stretch>
              <a:fillRect/>
            </a:stretch>
          </p:blipFill>
          <p:spPr>
            <a:xfrm>
              <a:off x="5219700" y="3047769"/>
              <a:ext cx="3395979" cy="2093025"/>
            </a:xfrm>
            <a:prstGeom prst="rect">
              <a:avLst/>
            </a:prstGeom>
          </p:spPr>
        </p:pic>
        <p:pic>
          <p:nvPicPr>
            <p:cNvPr id="6" name="object 6"/>
            <p:cNvPicPr/>
            <p:nvPr/>
          </p:nvPicPr>
          <p:blipFill>
            <a:blip r:embed="rId3" cstate="print"/>
            <a:stretch>
              <a:fillRect/>
            </a:stretch>
          </p:blipFill>
          <p:spPr>
            <a:xfrm>
              <a:off x="4739640" y="2707577"/>
              <a:ext cx="3980008" cy="2540062"/>
            </a:xfrm>
            <a:prstGeom prst="rect">
              <a:avLst/>
            </a:prstGeom>
          </p:spPr>
        </p:pic>
        <p:sp>
          <p:nvSpPr>
            <p:cNvPr id="7" name="object 7"/>
            <p:cNvSpPr/>
            <p:nvPr/>
          </p:nvSpPr>
          <p:spPr>
            <a:xfrm>
              <a:off x="5867400" y="2943859"/>
              <a:ext cx="1082040" cy="215900"/>
            </a:xfrm>
            <a:custGeom>
              <a:avLst/>
              <a:gdLst/>
              <a:ahLst/>
              <a:cxnLst/>
              <a:rect l="l" t="t" r="r" b="b"/>
              <a:pathLst>
                <a:path w="1082040" h="215900">
                  <a:moveTo>
                    <a:pt x="1082040" y="0"/>
                  </a:moveTo>
                  <a:lnTo>
                    <a:pt x="0" y="0"/>
                  </a:lnTo>
                  <a:lnTo>
                    <a:pt x="0" y="215900"/>
                  </a:lnTo>
                  <a:lnTo>
                    <a:pt x="1082040" y="215900"/>
                  </a:lnTo>
                  <a:lnTo>
                    <a:pt x="1082040" y="0"/>
                  </a:lnTo>
                  <a:close/>
                </a:path>
              </a:pathLst>
            </a:custGeom>
            <a:solidFill>
              <a:srgbClr val="FFFFFF"/>
            </a:solidFill>
          </p:spPr>
          <p:txBody>
            <a:bodyPr wrap="square" lIns="0" tIns="0" rIns="0" bIns="0" rtlCol="0"/>
            <a:lstStyle/>
            <a:p>
              <a:endParaRPr/>
            </a:p>
          </p:txBody>
        </p:sp>
      </p:grpSp>
      <p:pic>
        <p:nvPicPr>
          <p:cNvPr id="8" name="object 8"/>
          <p:cNvPicPr/>
          <p:nvPr/>
        </p:nvPicPr>
        <p:blipFill>
          <a:blip r:embed="rId4" cstate="print"/>
          <a:stretch>
            <a:fillRect/>
          </a:stretch>
        </p:blipFill>
        <p:spPr>
          <a:xfrm>
            <a:off x="1043939" y="2852420"/>
            <a:ext cx="3022600" cy="2268219"/>
          </a:xfrm>
          <a:prstGeom prst="rect">
            <a:avLst/>
          </a:prstGeom>
        </p:spPr>
      </p:pic>
      <p:sp>
        <p:nvSpPr>
          <p:cNvPr id="9" name="object 9"/>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10" name="object 10"/>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48</a:t>
            </a:fld>
            <a:endParaRPr spc="-5"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4857" y="34290"/>
            <a:ext cx="5309870" cy="1123315"/>
          </a:xfrm>
          <a:prstGeom prst="rect">
            <a:avLst/>
          </a:prstGeom>
        </p:spPr>
        <p:txBody>
          <a:bodyPr vert="horz" wrap="square" lIns="0" tIns="12700" rIns="0" bIns="0" rtlCol="0">
            <a:spAutoFit/>
          </a:bodyPr>
          <a:lstStyle/>
          <a:p>
            <a:pPr marL="12700" marR="5080">
              <a:lnSpc>
                <a:spcPct val="100000"/>
              </a:lnSpc>
              <a:spcBef>
                <a:spcPts val="100"/>
              </a:spcBef>
            </a:pPr>
            <a:r>
              <a:rPr spc="-5" dirty="0"/>
              <a:t>Trusted Computing </a:t>
            </a:r>
            <a:r>
              <a:rPr spc="-5" dirty="0" smtClean="0"/>
              <a:t>Group</a:t>
            </a:r>
            <a:r>
              <a:rPr lang="tr-TR" spc="-5" dirty="0" smtClean="0"/>
              <a:t> </a:t>
            </a:r>
            <a:r>
              <a:rPr dirty="0" smtClean="0"/>
              <a:t>TCG </a:t>
            </a:r>
            <a:r>
              <a:rPr spc="-5" dirty="0"/>
              <a:t>History </a:t>
            </a:r>
            <a:r>
              <a:rPr dirty="0"/>
              <a:t>&amp;</a:t>
            </a:r>
            <a:r>
              <a:rPr spc="-25" dirty="0"/>
              <a:t> </a:t>
            </a:r>
            <a:r>
              <a:rPr spc="-5" dirty="0"/>
              <a:t>Evolution</a:t>
            </a:r>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49</a:t>
            </a:fld>
            <a:endParaRPr spc="-5" dirty="0"/>
          </a:p>
        </p:txBody>
      </p:sp>
      <p:sp>
        <p:nvSpPr>
          <p:cNvPr id="3" name="object 3"/>
          <p:cNvSpPr txBox="1"/>
          <p:nvPr/>
        </p:nvSpPr>
        <p:spPr>
          <a:xfrm>
            <a:off x="173989" y="1261388"/>
            <a:ext cx="7555865" cy="4455795"/>
          </a:xfrm>
          <a:prstGeom prst="rect">
            <a:avLst/>
          </a:prstGeom>
        </p:spPr>
        <p:txBody>
          <a:bodyPr vert="horz" wrap="square" lIns="0" tIns="52069" rIns="0" bIns="0" rtlCol="0">
            <a:spAutoFit/>
          </a:bodyPr>
          <a:lstStyle/>
          <a:p>
            <a:pPr marL="368300" indent="-343535">
              <a:lnSpc>
                <a:spcPct val="100000"/>
              </a:lnSpc>
              <a:spcBef>
                <a:spcPts val="409"/>
              </a:spcBef>
              <a:buChar char="•"/>
              <a:tabLst>
                <a:tab pos="368300" algn="l"/>
                <a:tab pos="368935" algn="l"/>
              </a:tabLst>
            </a:pPr>
            <a:r>
              <a:rPr sz="2400" spc="-5" dirty="0">
                <a:latin typeface="Arial"/>
                <a:cs typeface="Arial"/>
              </a:rPr>
              <a:t>October </a:t>
            </a:r>
            <a:r>
              <a:rPr sz="2400" dirty="0">
                <a:latin typeface="Arial"/>
                <a:cs typeface="Arial"/>
              </a:rPr>
              <a:t>1999: TCPA</a:t>
            </a:r>
            <a:r>
              <a:rPr sz="2400" spc="-25" dirty="0">
                <a:latin typeface="Arial"/>
                <a:cs typeface="Arial"/>
              </a:rPr>
              <a:t> </a:t>
            </a:r>
            <a:r>
              <a:rPr sz="2400" dirty="0">
                <a:latin typeface="Arial"/>
                <a:cs typeface="Arial"/>
              </a:rPr>
              <a:t>formed</a:t>
            </a:r>
            <a:endParaRPr sz="2400">
              <a:latin typeface="Arial"/>
              <a:cs typeface="Arial"/>
            </a:endParaRPr>
          </a:p>
          <a:p>
            <a:pPr marL="769620" lvl="1" indent="-287655">
              <a:lnSpc>
                <a:spcPct val="100000"/>
              </a:lnSpc>
              <a:spcBef>
                <a:spcPts val="260"/>
              </a:spcBef>
              <a:buChar char="–"/>
              <a:tabLst>
                <a:tab pos="769620" algn="l"/>
                <a:tab pos="770255" algn="l"/>
              </a:tabLst>
            </a:pPr>
            <a:r>
              <a:rPr sz="2000" dirty="0">
                <a:latin typeface="Arial"/>
                <a:cs typeface="Arial"/>
              </a:rPr>
              <a:t>Trusted Computing Platform</a:t>
            </a:r>
            <a:r>
              <a:rPr sz="2000" spc="-150" dirty="0">
                <a:latin typeface="Arial"/>
                <a:cs typeface="Arial"/>
              </a:rPr>
              <a:t> </a:t>
            </a:r>
            <a:r>
              <a:rPr sz="2000" spc="-5" dirty="0">
                <a:latin typeface="Arial"/>
                <a:cs typeface="Arial"/>
              </a:rPr>
              <a:t>Alliance</a:t>
            </a:r>
            <a:endParaRPr sz="2000">
              <a:latin typeface="Arial"/>
              <a:cs typeface="Arial"/>
            </a:endParaRPr>
          </a:p>
          <a:p>
            <a:pPr marL="769620" lvl="1" indent="-287655">
              <a:lnSpc>
                <a:spcPct val="100000"/>
              </a:lnSpc>
              <a:spcBef>
                <a:spcPts val="240"/>
              </a:spcBef>
              <a:buChar char="–"/>
              <a:tabLst>
                <a:tab pos="769620" algn="l"/>
                <a:tab pos="770255" algn="l"/>
              </a:tabLst>
            </a:pPr>
            <a:r>
              <a:rPr sz="2000" dirty="0">
                <a:latin typeface="Arial"/>
                <a:cs typeface="Arial"/>
              </a:rPr>
              <a:t>Founders: IBM, HP, Compaq, Intel and</a:t>
            </a:r>
            <a:r>
              <a:rPr sz="2000" spc="-190" dirty="0">
                <a:latin typeface="Arial"/>
                <a:cs typeface="Arial"/>
              </a:rPr>
              <a:t> </a:t>
            </a:r>
            <a:r>
              <a:rPr sz="2000" dirty="0">
                <a:latin typeface="Arial"/>
                <a:cs typeface="Arial"/>
              </a:rPr>
              <a:t>Microsoft</a:t>
            </a:r>
            <a:endParaRPr sz="2000">
              <a:latin typeface="Arial"/>
              <a:cs typeface="Arial"/>
            </a:endParaRPr>
          </a:p>
          <a:p>
            <a:pPr marL="368300" indent="-343535">
              <a:lnSpc>
                <a:spcPct val="100000"/>
              </a:lnSpc>
              <a:spcBef>
                <a:spcPts val="280"/>
              </a:spcBef>
              <a:buChar char="•"/>
              <a:tabLst>
                <a:tab pos="368300" algn="l"/>
                <a:tab pos="368935" algn="l"/>
              </a:tabLst>
            </a:pPr>
            <a:r>
              <a:rPr sz="2400" dirty="0">
                <a:latin typeface="Arial"/>
                <a:cs typeface="Arial"/>
              </a:rPr>
              <a:t>2001: 1</a:t>
            </a:r>
            <a:r>
              <a:rPr sz="2400" baseline="24305" dirty="0">
                <a:latin typeface="Arial"/>
                <a:cs typeface="Arial"/>
              </a:rPr>
              <a:t>st </a:t>
            </a:r>
            <a:r>
              <a:rPr sz="2400" spc="-5" dirty="0">
                <a:latin typeface="Arial"/>
                <a:cs typeface="Arial"/>
              </a:rPr>
              <a:t>TPM </a:t>
            </a:r>
            <a:r>
              <a:rPr sz="2400" dirty="0">
                <a:latin typeface="Arial"/>
                <a:cs typeface="Arial"/>
              </a:rPr>
              <a:t>specification</a:t>
            </a:r>
            <a:r>
              <a:rPr sz="2400" spc="-275" dirty="0">
                <a:latin typeface="Arial"/>
                <a:cs typeface="Arial"/>
              </a:rPr>
              <a:t> </a:t>
            </a:r>
            <a:r>
              <a:rPr sz="2400" dirty="0">
                <a:latin typeface="Arial"/>
                <a:cs typeface="Arial"/>
              </a:rPr>
              <a:t>released</a:t>
            </a:r>
            <a:endParaRPr sz="2400">
              <a:latin typeface="Arial"/>
              <a:cs typeface="Arial"/>
            </a:endParaRPr>
          </a:p>
          <a:p>
            <a:pPr marL="769620" lvl="1" indent="-287655">
              <a:lnSpc>
                <a:spcPct val="100000"/>
              </a:lnSpc>
              <a:spcBef>
                <a:spcPts val="244"/>
              </a:spcBef>
              <a:buChar char="–"/>
              <a:tabLst>
                <a:tab pos="769620" algn="l"/>
                <a:tab pos="770255" algn="l"/>
              </a:tabLst>
            </a:pPr>
            <a:r>
              <a:rPr sz="2000" dirty="0">
                <a:latin typeface="Arial"/>
                <a:cs typeface="Arial"/>
              </a:rPr>
              <a:t>Trusted Platform</a:t>
            </a:r>
            <a:r>
              <a:rPr sz="2000" spc="-105" dirty="0">
                <a:latin typeface="Arial"/>
                <a:cs typeface="Arial"/>
              </a:rPr>
              <a:t> </a:t>
            </a:r>
            <a:r>
              <a:rPr sz="2000" dirty="0">
                <a:latin typeface="Arial"/>
                <a:cs typeface="Arial"/>
              </a:rPr>
              <a:t>Module</a:t>
            </a:r>
            <a:endParaRPr sz="2000">
              <a:latin typeface="Arial"/>
              <a:cs typeface="Arial"/>
            </a:endParaRPr>
          </a:p>
          <a:p>
            <a:pPr marL="368300" indent="-343535">
              <a:lnSpc>
                <a:spcPct val="100000"/>
              </a:lnSpc>
              <a:spcBef>
                <a:spcPts val="280"/>
              </a:spcBef>
              <a:buChar char="•"/>
              <a:tabLst>
                <a:tab pos="368300" algn="l"/>
                <a:tab pos="368935" algn="l"/>
              </a:tabLst>
            </a:pPr>
            <a:r>
              <a:rPr sz="2400" dirty="0">
                <a:latin typeface="Arial"/>
                <a:cs typeface="Arial"/>
              </a:rPr>
              <a:t>2002: </a:t>
            </a:r>
            <a:r>
              <a:rPr sz="2400" spc="-5" dirty="0">
                <a:latin typeface="Arial"/>
                <a:cs typeface="Arial"/>
              </a:rPr>
              <a:t>TCPA </a:t>
            </a:r>
            <a:r>
              <a:rPr sz="2400" dirty="0">
                <a:latin typeface="Arial"/>
                <a:cs typeface="Arial"/>
              </a:rPr>
              <a:t>changes its name </a:t>
            </a:r>
            <a:r>
              <a:rPr sz="2400" spc="-5" dirty="0">
                <a:latin typeface="Arial"/>
                <a:cs typeface="Arial"/>
              </a:rPr>
              <a:t>to</a:t>
            </a:r>
            <a:r>
              <a:rPr sz="2400" spc="-80" dirty="0">
                <a:latin typeface="Arial"/>
                <a:cs typeface="Arial"/>
              </a:rPr>
              <a:t> </a:t>
            </a:r>
            <a:r>
              <a:rPr sz="2400" spc="-5" dirty="0">
                <a:latin typeface="Arial"/>
                <a:cs typeface="Arial"/>
              </a:rPr>
              <a:t>TCG</a:t>
            </a:r>
            <a:endParaRPr sz="2400">
              <a:latin typeface="Arial"/>
              <a:cs typeface="Arial"/>
            </a:endParaRPr>
          </a:p>
          <a:p>
            <a:pPr marL="769620" lvl="1" indent="-287655">
              <a:lnSpc>
                <a:spcPct val="100000"/>
              </a:lnSpc>
              <a:spcBef>
                <a:spcPts val="260"/>
              </a:spcBef>
              <a:buChar char="–"/>
              <a:tabLst>
                <a:tab pos="769620" algn="l"/>
                <a:tab pos="770255" algn="l"/>
              </a:tabLst>
            </a:pPr>
            <a:r>
              <a:rPr sz="2000" dirty="0">
                <a:latin typeface="Arial"/>
                <a:cs typeface="Arial"/>
              </a:rPr>
              <a:t>Trusted Computing</a:t>
            </a:r>
            <a:r>
              <a:rPr sz="2000" spc="-85" dirty="0">
                <a:latin typeface="Arial"/>
                <a:cs typeface="Arial"/>
              </a:rPr>
              <a:t> </a:t>
            </a:r>
            <a:r>
              <a:rPr sz="2000" dirty="0">
                <a:latin typeface="Arial"/>
                <a:cs typeface="Arial"/>
              </a:rPr>
              <a:t>Group</a:t>
            </a:r>
            <a:endParaRPr sz="2000">
              <a:latin typeface="Arial"/>
              <a:cs typeface="Arial"/>
            </a:endParaRPr>
          </a:p>
          <a:p>
            <a:pPr marL="769620" lvl="1" indent="-287655">
              <a:lnSpc>
                <a:spcPct val="100000"/>
              </a:lnSpc>
              <a:spcBef>
                <a:spcPts val="240"/>
              </a:spcBef>
              <a:buChar char="–"/>
              <a:tabLst>
                <a:tab pos="769620" algn="l"/>
                <a:tab pos="770255" algn="l"/>
              </a:tabLst>
            </a:pPr>
            <a:r>
              <a:rPr sz="2000" dirty="0">
                <a:latin typeface="Arial"/>
                <a:cs typeface="Arial"/>
              </a:rPr>
              <a:t>Industry standards</a:t>
            </a:r>
            <a:r>
              <a:rPr sz="2000" spc="-100" dirty="0">
                <a:latin typeface="Arial"/>
                <a:cs typeface="Arial"/>
              </a:rPr>
              <a:t> </a:t>
            </a:r>
            <a:r>
              <a:rPr sz="2000" spc="-5" dirty="0">
                <a:latin typeface="Arial"/>
                <a:cs typeface="Arial"/>
              </a:rPr>
              <a:t>organization</a:t>
            </a:r>
            <a:endParaRPr sz="2000">
              <a:latin typeface="Arial"/>
              <a:cs typeface="Arial"/>
            </a:endParaRPr>
          </a:p>
          <a:p>
            <a:pPr marL="368300" indent="-343535">
              <a:lnSpc>
                <a:spcPct val="100000"/>
              </a:lnSpc>
              <a:spcBef>
                <a:spcPts val="284"/>
              </a:spcBef>
              <a:buChar char="•"/>
              <a:tabLst>
                <a:tab pos="368300" algn="l"/>
                <a:tab pos="368935" algn="l"/>
              </a:tabLst>
            </a:pPr>
            <a:r>
              <a:rPr sz="2400" dirty="0">
                <a:latin typeface="Arial"/>
                <a:cs typeface="Arial"/>
              </a:rPr>
              <a:t>2003: TCPA </a:t>
            </a:r>
            <a:r>
              <a:rPr sz="2400" spc="-5" dirty="0">
                <a:latin typeface="Arial"/>
                <a:cs typeface="Arial"/>
              </a:rPr>
              <a:t>TPM </a:t>
            </a:r>
            <a:r>
              <a:rPr sz="2400" dirty="0">
                <a:latin typeface="Arial"/>
                <a:cs typeface="Arial"/>
              </a:rPr>
              <a:t>spec. adopted </a:t>
            </a:r>
            <a:r>
              <a:rPr sz="2400" spc="-5" dirty="0">
                <a:latin typeface="Arial"/>
                <a:cs typeface="Arial"/>
              </a:rPr>
              <a:t>by </a:t>
            </a:r>
            <a:r>
              <a:rPr sz="2400" dirty="0">
                <a:latin typeface="Arial"/>
                <a:cs typeface="Arial"/>
              </a:rPr>
              <a:t>TCG </a:t>
            </a:r>
            <a:r>
              <a:rPr sz="2400" spc="-5" dirty="0">
                <a:latin typeface="Arial"/>
                <a:cs typeface="Arial"/>
              </a:rPr>
              <a:t>as TPM</a:t>
            </a:r>
            <a:r>
              <a:rPr sz="2400" spc="-110" dirty="0">
                <a:latin typeface="Arial"/>
                <a:cs typeface="Arial"/>
              </a:rPr>
              <a:t> </a:t>
            </a:r>
            <a:r>
              <a:rPr sz="2400" dirty="0">
                <a:latin typeface="Arial"/>
                <a:cs typeface="Arial"/>
              </a:rPr>
              <a:t>1.2</a:t>
            </a:r>
            <a:endParaRPr sz="2400">
              <a:latin typeface="Arial"/>
              <a:cs typeface="Arial"/>
            </a:endParaRPr>
          </a:p>
          <a:p>
            <a:pPr marL="342900" marR="1228725" indent="-342900" algn="r">
              <a:lnSpc>
                <a:spcPct val="100000"/>
              </a:lnSpc>
              <a:spcBef>
                <a:spcPts val="280"/>
              </a:spcBef>
              <a:buChar char="•"/>
              <a:tabLst>
                <a:tab pos="342900" algn="l"/>
                <a:tab pos="368935" algn="l"/>
              </a:tabLst>
            </a:pPr>
            <a:r>
              <a:rPr sz="2400" dirty="0">
                <a:latin typeface="Arial"/>
                <a:cs typeface="Arial"/>
              </a:rPr>
              <a:t>2012: Draft </a:t>
            </a:r>
            <a:r>
              <a:rPr sz="2400" spc="-5" dirty="0">
                <a:latin typeface="Arial"/>
                <a:cs typeface="Arial"/>
              </a:rPr>
              <a:t>TPM </a:t>
            </a:r>
            <a:r>
              <a:rPr sz="2400" dirty="0">
                <a:latin typeface="Arial"/>
                <a:cs typeface="Arial"/>
              </a:rPr>
              <a:t>Specification 2.0</a:t>
            </a:r>
            <a:r>
              <a:rPr sz="2400" spc="-105" dirty="0">
                <a:latin typeface="Arial"/>
                <a:cs typeface="Arial"/>
              </a:rPr>
              <a:t> </a:t>
            </a:r>
            <a:r>
              <a:rPr sz="2400" dirty="0">
                <a:latin typeface="Arial"/>
                <a:cs typeface="Arial"/>
              </a:rPr>
              <a:t>published</a:t>
            </a:r>
            <a:endParaRPr sz="2400">
              <a:latin typeface="Arial"/>
              <a:cs typeface="Arial"/>
            </a:endParaRPr>
          </a:p>
          <a:p>
            <a:pPr marL="286385" marR="1196340" lvl="1" indent="-286385" algn="r">
              <a:lnSpc>
                <a:spcPct val="100000"/>
              </a:lnSpc>
              <a:spcBef>
                <a:spcPts val="240"/>
              </a:spcBef>
              <a:buChar char="–"/>
              <a:tabLst>
                <a:tab pos="286385" algn="l"/>
                <a:tab pos="287020" algn="l"/>
              </a:tabLst>
            </a:pPr>
            <a:r>
              <a:rPr sz="2000" spc="5" dirty="0">
                <a:latin typeface="Arial"/>
                <a:cs typeface="Arial"/>
              </a:rPr>
              <a:t>TPM </a:t>
            </a:r>
            <a:r>
              <a:rPr sz="2000" dirty="0">
                <a:latin typeface="Arial"/>
                <a:cs typeface="Arial"/>
              </a:rPr>
              <a:t>2.0 spec. not compatible </a:t>
            </a:r>
            <a:r>
              <a:rPr sz="2000" spc="-10" dirty="0">
                <a:latin typeface="Arial"/>
                <a:cs typeface="Arial"/>
              </a:rPr>
              <a:t>with </a:t>
            </a:r>
            <a:r>
              <a:rPr sz="2000" spc="5" dirty="0">
                <a:latin typeface="Arial"/>
                <a:cs typeface="Arial"/>
              </a:rPr>
              <a:t>TPM </a:t>
            </a:r>
            <a:r>
              <a:rPr sz="2000" dirty="0">
                <a:latin typeface="Arial"/>
                <a:cs typeface="Arial"/>
              </a:rPr>
              <a:t>1.2</a:t>
            </a:r>
            <a:r>
              <a:rPr sz="2000" spc="-215" dirty="0">
                <a:latin typeface="Arial"/>
                <a:cs typeface="Arial"/>
              </a:rPr>
              <a:t> </a:t>
            </a:r>
            <a:r>
              <a:rPr sz="2000" dirty="0">
                <a:latin typeface="Arial"/>
                <a:cs typeface="Arial"/>
              </a:rPr>
              <a:t>spec.</a:t>
            </a:r>
            <a:endParaRPr sz="2000">
              <a:latin typeface="Arial"/>
              <a:cs typeface="Arial"/>
            </a:endParaRPr>
          </a:p>
          <a:p>
            <a:pPr marL="368300" indent="-343535">
              <a:lnSpc>
                <a:spcPct val="100000"/>
              </a:lnSpc>
              <a:spcBef>
                <a:spcPts val="280"/>
              </a:spcBef>
              <a:buChar char="•"/>
              <a:tabLst>
                <a:tab pos="368300" algn="l"/>
                <a:tab pos="368935" algn="l"/>
              </a:tabLst>
            </a:pPr>
            <a:r>
              <a:rPr sz="2400" dirty="0">
                <a:latin typeface="Arial"/>
                <a:cs typeface="Arial"/>
              </a:rPr>
              <a:t>2015: </a:t>
            </a:r>
            <a:r>
              <a:rPr sz="2400" spc="-5" dirty="0">
                <a:latin typeface="Arial"/>
                <a:cs typeface="Arial"/>
              </a:rPr>
              <a:t>Official TPM </a:t>
            </a:r>
            <a:r>
              <a:rPr sz="2400" dirty="0">
                <a:latin typeface="Arial"/>
                <a:cs typeface="Arial"/>
              </a:rPr>
              <a:t>specification</a:t>
            </a:r>
            <a:r>
              <a:rPr sz="2400" spc="-40" dirty="0">
                <a:latin typeface="Arial"/>
                <a:cs typeface="Arial"/>
              </a:rPr>
              <a:t> </a:t>
            </a:r>
            <a:r>
              <a:rPr sz="2400" dirty="0">
                <a:latin typeface="Arial"/>
                <a:cs typeface="Arial"/>
              </a:rPr>
              <a:t>2.0</a:t>
            </a:r>
            <a:endParaRPr sz="2400">
              <a:latin typeface="Arial"/>
              <a:cs typeface="Aria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6" y="546417"/>
            <a:ext cx="6550343" cy="628377"/>
          </a:xfrm>
          <a:prstGeom prst="rect">
            <a:avLst/>
          </a:prstGeom>
        </p:spPr>
        <p:txBody>
          <a:bodyPr vert="horz" wrap="square" lIns="0" tIns="12700" rIns="0" bIns="0" rtlCol="0">
            <a:spAutoFit/>
          </a:bodyPr>
          <a:lstStyle/>
          <a:p>
            <a:pPr marL="12700">
              <a:lnSpc>
                <a:spcPct val="100000"/>
              </a:lnSpc>
              <a:spcBef>
                <a:spcPts val="100"/>
              </a:spcBef>
            </a:pPr>
            <a:r>
              <a:rPr sz="4000" spc="-5" dirty="0"/>
              <a:t>Vulnerabilities</a:t>
            </a:r>
            <a:r>
              <a:rPr spc="-5" dirty="0"/>
              <a:t> </a:t>
            </a:r>
            <a:r>
              <a:rPr dirty="0"/>
              <a:t>of the PC</a:t>
            </a:r>
            <a:r>
              <a:rPr spc="-30" dirty="0"/>
              <a:t> </a:t>
            </a:r>
            <a:r>
              <a:rPr spc="-5" dirty="0"/>
              <a:t>today</a:t>
            </a:r>
          </a:p>
        </p:txBody>
      </p:sp>
      <p:pic>
        <p:nvPicPr>
          <p:cNvPr id="3" name="object 3"/>
          <p:cNvPicPr/>
          <p:nvPr/>
        </p:nvPicPr>
        <p:blipFill>
          <a:blip r:embed="rId2" cstate="print"/>
          <a:stretch>
            <a:fillRect/>
          </a:stretch>
        </p:blipFill>
        <p:spPr>
          <a:xfrm>
            <a:off x="555376" y="1290945"/>
            <a:ext cx="7091297" cy="4576454"/>
          </a:xfrm>
          <a:prstGeom prst="rect">
            <a:avLst/>
          </a:prstGeom>
        </p:spPr>
      </p:pic>
      <p:sp>
        <p:nvSpPr>
          <p:cNvPr id="4" name="object 4"/>
          <p:cNvSpPr txBox="1"/>
          <p:nvPr/>
        </p:nvSpPr>
        <p:spPr>
          <a:xfrm>
            <a:off x="1526794" y="5443537"/>
            <a:ext cx="1038860" cy="666115"/>
          </a:xfrm>
          <a:prstGeom prst="rect">
            <a:avLst/>
          </a:prstGeom>
        </p:spPr>
        <p:txBody>
          <a:bodyPr vert="horz" wrap="square" lIns="0" tIns="12700" rIns="0" bIns="0" rtlCol="0">
            <a:spAutoFit/>
          </a:bodyPr>
          <a:lstStyle/>
          <a:p>
            <a:pPr marL="12700" marR="5080">
              <a:lnSpc>
                <a:spcPct val="100000"/>
              </a:lnSpc>
              <a:spcBef>
                <a:spcPts val="100"/>
              </a:spcBef>
            </a:pPr>
            <a:r>
              <a:rPr sz="1400" b="1" spc="-10" dirty="0">
                <a:solidFill>
                  <a:srgbClr val="FF0000"/>
                </a:solidFill>
                <a:latin typeface="Arial"/>
                <a:cs typeface="Arial"/>
              </a:rPr>
              <a:t>Access </a:t>
            </a:r>
            <a:r>
              <a:rPr sz="1400" b="1" spc="-5" dirty="0" smtClean="0">
                <a:solidFill>
                  <a:srgbClr val="FF0000"/>
                </a:solidFill>
                <a:latin typeface="Arial"/>
                <a:cs typeface="Arial"/>
              </a:rPr>
              <a:t>to</a:t>
            </a:r>
            <a:r>
              <a:rPr lang="tr-TR" sz="1400" b="1" spc="-5" dirty="0" smtClean="0">
                <a:solidFill>
                  <a:srgbClr val="FF0000"/>
                </a:solidFill>
                <a:latin typeface="Arial"/>
                <a:cs typeface="Arial"/>
              </a:rPr>
              <a:t> </a:t>
            </a:r>
            <a:r>
              <a:rPr sz="1400" b="1" spc="-5" dirty="0" smtClean="0">
                <a:solidFill>
                  <a:srgbClr val="FF0000"/>
                </a:solidFill>
                <a:latin typeface="Arial"/>
                <a:cs typeface="Arial"/>
              </a:rPr>
              <a:t>keyboard</a:t>
            </a:r>
            <a:r>
              <a:rPr sz="1400" b="1" spc="-105" dirty="0" smtClean="0">
                <a:solidFill>
                  <a:srgbClr val="FF0000"/>
                </a:solidFill>
                <a:latin typeface="Arial"/>
                <a:cs typeface="Arial"/>
              </a:rPr>
              <a:t> </a:t>
            </a:r>
            <a:r>
              <a:rPr sz="1400" b="1" dirty="0" smtClean="0">
                <a:solidFill>
                  <a:srgbClr val="FF0000"/>
                </a:solidFill>
                <a:latin typeface="Arial"/>
                <a:cs typeface="Arial"/>
              </a:rPr>
              <a:t>or</a:t>
            </a:r>
            <a:r>
              <a:rPr lang="tr-TR" sz="1400" b="1" dirty="0" smtClean="0">
                <a:solidFill>
                  <a:srgbClr val="FF0000"/>
                </a:solidFill>
                <a:latin typeface="Arial"/>
                <a:cs typeface="Arial"/>
              </a:rPr>
              <a:t> </a:t>
            </a:r>
            <a:r>
              <a:rPr sz="1400" b="1" dirty="0" smtClean="0">
                <a:solidFill>
                  <a:srgbClr val="FF0000"/>
                </a:solidFill>
                <a:latin typeface="Arial"/>
                <a:cs typeface="Arial"/>
              </a:rPr>
              <a:t>mouse</a:t>
            </a:r>
            <a:r>
              <a:rPr sz="1400" b="1" spc="-90" dirty="0" smtClean="0">
                <a:solidFill>
                  <a:srgbClr val="FF0000"/>
                </a:solidFill>
                <a:latin typeface="Arial"/>
                <a:cs typeface="Arial"/>
              </a:rPr>
              <a:t> </a:t>
            </a:r>
            <a:r>
              <a:rPr sz="1400" b="1" dirty="0">
                <a:solidFill>
                  <a:srgbClr val="FF0000"/>
                </a:solidFill>
                <a:latin typeface="Arial"/>
                <a:cs typeface="Arial"/>
              </a:rPr>
              <a:t>data</a:t>
            </a:r>
            <a:endParaRPr sz="1400" dirty="0">
              <a:latin typeface="Arial"/>
              <a:cs typeface="Arial"/>
            </a:endParaRPr>
          </a:p>
        </p:txBody>
      </p:sp>
      <p:sp>
        <p:nvSpPr>
          <p:cNvPr id="9" name="object 9"/>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10" name="object 10"/>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5</a:t>
            </a:fld>
            <a:endParaRPr spc="-5" dirty="0"/>
          </a:p>
        </p:txBody>
      </p:sp>
      <p:sp>
        <p:nvSpPr>
          <p:cNvPr id="5" name="object 5"/>
          <p:cNvSpPr txBox="1"/>
          <p:nvPr/>
        </p:nvSpPr>
        <p:spPr>
          <a:xfrm>
            <a:off x="78739" y="4525645"/>
            <a:ext cx="1151255" cy="879475"/>
          </a:xfrm>
          <a:prstGeom prst="rect">
            <a:avLst/>
          </a:prstGeom>
        </p:spPr>
        <p:txBody>
          <a:bodyPr vert="horz" wrap="square" lIns="0" tIns="12700" rIns="0" bIns="0" rtlCol="0">
            <a:spAutoFit/>
          </a:bodyPr>
          <a:lstStyle/>
          <a:p>
            <a:pPr marL="12700" marR="5080">
              <a:lnSpc>
                <a:spcPct val="100000"/>
              </a:lnSpc>
              <a:spcBef>
                <a:spcPts val="100"/>
              </a:spcBef>
            </a:pPr>
            <a:r>
              <a:rPr sz="1400" b="1" spc="-10" dirty="0">
                <a:solidFill>
                  <a:srgbClr val="FF0000"/>
                </a:solidFill>
                <a:latin typeface="Arial"/>
                <a:cs typeface="Arial"/>
              </a:rPr>
              <a:t>Access </a:t>
            </a:r>
            <a:r>
              <a:rPr sz="1400" b="1" spc="-5" dirty="0" smtClean="0">
                <a:solidFill>
                  <a:srgbClr val="FF0000"/>
                </a:solidFill>
                <a:latin typeface="Arial"/>
                <a:cs typeface="Arial"/>
              </a:rPr>
              <a:t>to</a:t>
            </a:r>
            <a:r>
              <a:rPr lang="tr-TR" sz="1400" b="1" spc="-5" dirty="0" smtClean="0">
                <a:solidFill>
                  <a:srgbClr val="FF0000"/>
                </a:solidFill>
                <a:latin typeface="Arial"/>
                <a:cs typeface="Arial"/>
              </a:rPr>
              <a:t> </a:t>
            </a:r>
            <a:r>
              <a:rPr sz="1400" b="1" spc="-5" dirty="0" smtClean="0">
                <a:solidFill>
                  <a:srgbClr val="FF0000"/>
                </a:solidFill>
                <a:latin typeface="Arial"/>
                <a:cs typeface="Arial"/>
              </a:rPr>
              <a:t>protected</a:t>
            </a:r>
            <a:r>
              <a:rPr lang="tr-TR" sz="1400" b="1" spc="-5" dirty="0" smtClean="0">
                <a:solidFill>
                  <a:srgbClr val="FF0000"/>
                </a:solidFill>
                <a:latin typeface="Arial"/>
                <a:cs typeface="Arial"/>
              </a:rPr>
              <a:t> </a:t>
            </a:r>
            <a:r>
              <a:rPr sz="1400" b="1" spc="-5" dirty="0" smtClean="0">
                <a:solidFill>
                  <a:srgbClr val="FF0000"/>
                </a:solidFill>
                <a:latin typeface="Arial"/>
                <a:cs typeface="Arial"/>
              </a:rPr>
              <a:t>memory</a:t>
            </a:r>
            <a:r>
              <a:rPr lang="tr-TR" sz="1400" b="1" spc="-5" dirty="0" smtClean="0">
                <a:solidFill>
                  <a:srgbClr val="FF0000"/>
                </a:solidFill>
                <a:latin typeface="Arial"/>
                <a:cs typeface="Arial"/>
              </a:rPr>
              <a:t> </a:t>
            </a:r>
            <a:r>
              <a:rPr sz="1400" b="1" spc="-5" dirty="0" smtClean="0">
                <a:solidFill>
                  <a:srgbClr val="FF0000"/>
                </a:solidFill>
                <a:latin typeface="Arial"/>
                <a:cs typeface="Arial"/>
              </a:rPr>
              <a:t>through</a:t>
            </a:r>
            <a:r>
              <a:rPr sz="1400" b="1" spc="-90" dirty="0" smtClean="0">
                <a:solidFill>
                  <a:srgbClr val="FF0000"/>
                </a:solidFill>
                <a:latin typeface="Arial"/>
                <a:cs typeface="Arial"/>
              </a:rPr>
              <a:t> </a:t>
            </a:r>
            <a:r>
              <a:rPr sz="1400" b="1" dirty="0">
                <a:solidFill>
                  <a:srgbClr val="FF0000"/>
                </a:solidFill>
                <a:latin typeface="Arial"/>
                <a:cs typeface="Arial"/>
              </a:rPr>
              <a:t>DMA</a:t>
            </a:r>
            <a:endParaRPr sz="1400" dirty="0">
              <a:latin typeface="Arial"/>
              <a:cs typeface="Arial"/>
            </a:endParaRPr>
          </a:p>
        </p:txBody>
      </p:sp>
      <p:sp>
        <p:nvSpPr>
          <p:cNvPr id="6" name="object 6"/>
          <p:cNvSpPr txBox="1"/>
          <p:nvPr/>
        </p:nvSpPr>
        <p:spPr>
          <a:xfrm>
            <a:off x="2919729" y="5454650"/>
            <a:ext cx="1062355" cy="666115"/>
          </a:xfrm>
          <a:prstGeom prst="rect">
            <a:avLst/>
          </a:prstGeom>
        </p:spPr>
        <p:txBody>
          <a:bodyPr vert="horz" wrap="square" lIns="0" tIns="12700" rIns="0" bIns="0" rtlCol="0">
            <a:spAutoFit/>
          </a:bodyPr>
          <a:lstStyle/>
          <a:p>
            <a:pPr marL="12700" marR="5080">
              <a:lnSpc>
                <a:spcPct val="100000"/>
              </a:lnSpc>
              <a:spcBef>
                <a:spcPts val="100"/>
              </a:spcBef>
            </a:pPr>
            <a:r>
              <a:rPr sz="1400" b="1" spc="-10" dirty="0">
                <a:solidFill>
                  <a:srgbClr val="FF0000"/>
                </a:solidFill>
                <a:latin typeface="Arial"/>
                <a:cs typeface="Arial"/>
              </a:rPr>
              <a:t>Access </a:t>
            </a:r>
            <a:r>
              <a:rPr sz="1400" b="1" spc="-5" dirty="0" smtClean="0">
                <a:solidFill>
                  <a:srgbClr val="FF0000"/>
                </a:solidFill>
                <a:latin typeface="Arial"/>
                <a:cs typeface="Arial"/>
              </a:rPr>
              <a:t>to</a:t>
            </a:r>
            <a:r>
              <a:rPr lang="tr-TR" sz="1400" b="1" spc="-5" dirty="0" smtClean="0">
                <a:solidFill>
                  <a:srgbClr val="FF0000"/>
                </a:solidFill>
                <a:latin typeface="Arial"/>
                <a:cs typeface="Arial"/>
              </a:rPr>
              <a:t> </a:t>
            </a:r>
            <a:r>
              <a:rPr sz="1400" b="1" spc="-5" dirty="0" smtClean="0">
                <a:solidFill>
                  <a:srgbClr val="FF0000"/>
                </a:solidFill>
                <a:latin typeface="Arial"/>
                <a:cs typeface="Arial"/>
              </a:rPr>
              <a:t>graphics</a:t>
            </a:r>
            <a:r>
              <a:rPr lang="tr-TR" sz="1400" b="1" spc="-5" dirty="0" smtClean="0">
                <a:solidFill>
                  <a:srgbClr val="FF0000"/>
                </a:solidFill>
                <a:latin typeface="Arial"/>
                <a:cs typeface="Arial"/>
              </a:rPr>
              <a:t> </a:t>
            </a:r>
            <a:r>
              <a:rPr sz="1400" b="1" spc="-5" dirty="0" smtClean="0">
                <a:solidFill>
                  <a:srgbClr val="FF0000"/>
                </a:solidFill>
                <a:latin typeface="Arial"/>
                <a:cs typeface="Arial"/>
              </a:rPr>
              <a:t>frame</a:t>
            </a:r>
            <a:r>
              <a:rPr sz="1400" b="1" spc="-70" dirty="0" smtClean="0">
                <a:solidFill>
                  <a:srgbClr val="FF0000"/>
                </a:solidFill>
                <a:latin typeface="Arial"/>
                <a:cs typeface="Arial"/>
              </a:rPr>
              <a:t> </a:t>
            </a:r>
            <a:r>
              <a:rPr sz="1400" b="1" spc="-5" dirty="0">
                <a:solidFill>
                  <a:srgbClr val="FF0000"/>
                </a:solidFill>
                <a:latin typeface="Arial"/>
                <a:cs typeface="Arial"/>
              </a:rPr>
              <a:t>buffer</a:t>
            </a:r>
            <a:endParaRPr sz="1400" dirty="0">
              <a:latin typeface="Arial"/>
              <a:cs typeface="Arial"/>
            </a:endParaRPr>
          </a:p>
        </p:txBody>
      </p:sp>
      <p:sp>
        <p:nvSpPr>
          <p:cNvPr id="7" name="object 7"/>
          <p:cNvSpPr txBox="1"/>
          <p:nvPr/>
        </p:nvSpPr>
        <p:spPr>
          <a:xfrm>
            <a:off x="6851268" y="2772409"/>
            <a:ext cx="1259840" cy="1306195"/>
          </a:xfrm>
          <a:prstGeom prst="rect">
            <a:avLst/>
          </a:prstGeom>
        </p:spPr>
        <p:txBody>
          <a:bodyPr vert="horz" wrap="square" lIns="0" tIns="12700" rIns="0" bIns="0" rtlCol="0">
            <a:spAutoFit/>
          </a:bodyPr>
          <a:lstStyle/>
          <a:p>
            <a:pPr marL="12700" marR="5080">
              <a:lnSpc>
                <a:spcPct val="100000"/>
              </a:lnSpc>
              <a:spcBef>
                <a:spcPts val="100"/>
              </a:spcBef>
            </a:pPr>
            <a:r>
              <a:rPr sz="1400" b="1" spc="-10" dirty="0">
                <a:solidFill>
                  <a:srgbClr val="FF0000"/>
                </a:solidFill>
                <a:latin typeface="Arial"/>
                <a:cs typeface="Arial"/>
              </a:rPr>
              <a:t>Access </a:t>
            </a:r>
            <a:r>
              <a:rPr sz="1400" b="1" spc="-5" dirty="0" smtClean="0">
                <a:solidFill>
                  <a:srgbClr val="FF0000"/>
                </a:solidFill>
                <a:latin typeface="Arial"/>
                <a:cs typeface="Arial"/>
              </a:rPr>
              <a:t>to</a:t>
            </a:r>
            <a:r>
              <a:rPr lang="tr-TR" sz="1400" b="1" spc="-5" dirty="0" smtClean="0">
                <a:solidFill>
                  <a:srgbClr val="FF0000"/>
                </a:solidFill>
                <a:latin typeface="Arial"/>
                <a:cs typeface="Arial"/>
              </a:rPr>
              <a:t> </a:t>
            </a:r>
            <a:r>
              <a:rPr sz="1400" b="1" spc="-5" dirty="0" smtClean="0">
                <a:solidFill>
                  <a:srgbClr val="FF0000"/>
                </a:solidFill>
                <a:latin typeface="Arial"/>
                <a:cs typeface="Arial"/>
              </a:rPr>
              <a:t>process</a:t>
            </a:r>
            <a:r>
              <a:rPr lang="tr-TR" sz="1400" b="1" spc="-5" dirty="0" smtClean="0">
                <a:solidFill>
                  <a:srgbClr val="FF0000"/>
                </a:solidFill>
                <a:latin typeface="Arial"/>
                <a:cs typeface="Arial"/>
              </a:rPr>
              <a:t> </a:t>
            </a:r>
            <a:r>
              <a:rPr sz="1400" b="1" spc="-5" dirty="0" smtClean="0">
                <a:solidFill>
                  <a:srgbClr val="FF0000"/>
                </a:solidFill>
                <a:latin typeface="Arial"/>
                <a:cs typeface="Arial"/>
              </a:rPr>
              <a:t>memory</a:t>
            </a:r>
            <a:r>
              <a:rPr sz="1400" b="1" spc="-5" dirty="0">
                <a:solidFill>
                  <a:srgbClr val="FF0000"/>
                </a:solidFill>
                <a:latin typeface="Arial"/>
                <a:cs typeface="Arial"/>
              </a:rPr>
              <a:t>: </a:t>
            </a:r>
            <a:r>
              <a:rPr sz="1400" b="1" spc="-5" dirty="0" smtClean="0">
                <a:solidFill>
                  <a:srgbClr val="FF0000"/>
                </a:solidFill>
                <a:latin typeface="Arial"/>
                <a:cs typeface="Arial"/>
              </a:rPr>
              <a:t>most</a:t>
            </a:r>
            <a:r>
              <a:rPr lang="tr-TR" sz="1400" b="1" spc="-5" dirty="0" smtClean="0">
                <a:solidFill>
                  <a:srgbClr val="FF0000"/>
                </a:solidFill>
                <a:latin typeface="Arial"/>
                <a:cs typeface="Arial"/>
              </a:rPr>
              <a:t> </a:t>
            </a:r>
            <a:r>
              <a:rPr sz="1400" b="1" dirty="0" smtClean="0">
                <a:solidFill>
                  <a:srgbClr val="FF0000"/>
                </a:solidFill>
                <a:latin typeface="Arial"/>
                <a:cs typeface="Arial"/>
              </a:rPr>
              <a:t>of </a:t>
            </a:r>
            <a:r>
              <a:rPr sz="1400" b="1" spc="-5" dirty="0">
                <a:solidFill>
                  <a:srgbClr val="FF0000"/>
                </a:solidFill>
                <a:latin typeface="Arial"/>
                <a:cs typeface="Arial"/>
              </a:rPr>
              <a:t>the </a:t>
            </a:r>
            <a:r>
              <a:rPr sz="1400" b="1" spc="-5" dirty="0" smtClean="0">
                <a:solidFill>
                  <a:srgbClr val="FF0000"/>
                </a:solidFill>
                <a:latin typeface="Arial"/>
                <a:cs typeface="Arial"/>
              </a:rPr>
              <a:t>attacks</a:t>
            </a:r>
            <a:r>
              <a:rPr lang="tr-TR" sz="1400" b="1" spc="-5" dirty="0" smtClean="0">
                <a:solidFill>
                  <a:srgbClr val="FF0000"/>
                </a:solidFill>
                <a:latin typeface="Arial"/>
                <a:cs typeface="Arial"/>
              </a:rPr>
              <a:t> </a:t>
            </a:r>
            <a:r>
              <a:rPr sz="1400" b="1" spc="-5" dirty="0" smtClean="0">
                <a:solidFill>
                  <a:srgbClr val="FF0000"/>
                </a:solidFill>
                <a:latin typeface="Arial"/>
                <a:cs typeface="Arial"/>
              </a:rPr>
              <a:t>are </a:t>
            </a:r>
            <a:r>
              <a:rPr sz="1400" b="1" spc="-5" dirty="0">
                <a:solidFill>
                  <a:srgbClr val="FF0000"/>
                </a:solidFill>
                <a:latin typeface="Arial"/>
                <a:cs typeface="Arial"/>
              </a:rPr>
              <a:t>carried</a:t>
            </a:r>
            <a:r>
              <a:rPr sz="1400" b="1" spc="-70" dirty="0">
                <a:solidFill>
                  <a:srgbClr val="FF0000"/>
                </a:solidFill>
                <a:latin typeface="Arial"/>
                <a:cs typeface="Arial"/>
              </a:rPr>
              <a:t> </a:t>
            </a:r>
            <a:r>
              <a:rPr sz="1400" b="1" dirty="0" smtClean="0">
                <a:solidFill>
                  <a:srgbClr val="FF0000"/>
                </a:solidFill>
                <a:latin typeface="Arial"/>
                <a:cs typeface="Arial"/>
              </a:rPr>
              <a:t>out</a:t>
            </a:r>
            <a:r>
              <a:rPr lang="tr-TR" sz="1400" b="1" dirty="0" smtClean="0">
                <a:solidFill>
                  <a:srgbClr val="FF0000"/>
                </a:solidFill>
                <a:latin typeface="Arial"/>
                <a:cs typeface="Arial"/>
              </a:rPr>
              <a:t> </a:t>
            </a:r>
            <a:r>
              <a:rPr sz="1400" b="1" spc="-5" dirty="0" smtClean="0">
                <a:solidFill>
                  <a:srgbClr val="FF0000"/>
                </a:solidFill>
                <a:latin typeface="Arial"/>
                <a:cs typeface="Arial"/>
              </a:rPr>
              <a:t>this</a:t>
            </a:r>
            <a:r>
              <a:rPr sz="1400" b="1" spc="-20" dirty="0" smtClean="0">
                <a:solidFill>
                  <a:srgbClr val="FF0000"/>
                </a:solidFill>
                <a:latin typeface="Arial"/>
                <a:cs typeface="Arial"/>
              </a:rPr>
              <a:t> </a:t>
            </a:r>
            <a:r>
              <a:rPr sz="1400" b="1" spc="-15" dirty="0">
                <a:solidFill>
                  <a:srgbClr val="FF0000"/>
                </a:solidFill>
                <a:latin typeface="Arial"/>
                <a:cs typeface="Arial"/>
              </a:rPr>
              <a:t>way!!!</a:t>
            </a:r>
            <a:endParaRPr sz="1400" dirty="0">
              <a:latin typeface="Arial"/>
              <a:cs typeface="Arial"/>
            </a:endParaRPr>
          </a:p>
        </p:txBody>
      </p:sp>
      <p:sp>
        <p:nvSpPr>
          <p:cNvPr id="8" name="object 8"/>
          <p:cNvSpPr txBox="1"/>
          <p:nvPr/>
        </p:nvSpPr>
        <p:spPr>
          <a:xfrm>
            <a:off x="5719064" y="5373751"/>
            <a:ext cx="1840230" cy="665480"/>
          </a:xfrm>
          <a:prstGeom prst="rect">
            <a:avLst/>
          </a:prstGeom>
        </p:spPr>
        <p:txBody>
          <a:bodyPr vert="horz" wrap="square" lIns="0" tIns="12700" rIns="0" bIns="0" rtlCol="0">
            <a:spAutoFit/>
          </a:bodyPr>
          <a:lstStyle/>
          <a:p>
            <a:pPr marL="12700" marR="5080">
              <a:lnSpc>
                <a:spcPct val="100000"/>
              </a:lnSpc>
              <a:spcBef>
                <a:spcPts val="100"/>
              </a:spcBef>
            </a:pPr>
            <a:r>
              <a:rPr sz="1400" b="1" spc="-5" dirty="0">
                <a:solidFill>
                  <a:srgbClr val="FF0000"/>
                </a:solidFill>
                <a:latin typeface="Arial"/>
                <a:cs typeface="Arial"/>
              </a:rPr>
              <a:t>Insert malicious</a:t>
            </a:r>
            <a:r>
              <a:rPr sz="1400" b="1" spc="-75" dirty="0">
                <a:solidFill>
                  <a:srgbClr val="FF0000"/>
                </a:solidFill>
                <a:latin typeface="Arial"/>
                <a:cs typeface="Arial"/>
              </a:rPr>
              <a:t> </a:t>
            </a:r>
            <a:r>
              <a:rPr sz="1400" b="1" dirty="0" smtClean="0">
                <a:solidFill>
                  <a:srgbClr val="FF0000"/>
                </a:solidFill>
                <a:latin typeface="Arial"/>
                <a:cs typeface="Arial"/>
              </a:rPr>
              <a:t>code</a:t>
            </a:r>
            <a:r>
              <a:rPr lang="tr-TR" sz="1400" b="1" dirty="0" smtClean="0">
                <a:solidFill>
                  <a:srgbClr val="FF0000"/>
                </a:solidFill>
                <a:latin typeface="Arial"/>
                <a:cs typeface="Arial"/>
              </a:rPr>
              <a:t> </a:t>
            </a:r>
            <a:r>
              <a:rPr sz="1400" b="1" spc="-5" dirty="0" smtClean="0">
                <a:solidFill>
                  <a:srgbClr val="FF0000"/>
                </a:solidFill>
                <a:latin typeface="Arial"/>
                <a:cs typeface="Arial"/>
              </a:rPr>
              <a:t>into </a:t>
            </a:r>
            <a:r>
              <a:rPr sz="1400" b="1" spc="-10" dirty="0">
                <a:solidFill>
                  <a:srgbClr val="FF0000"/>
                </a:solidFill>
                <a:latin typeface="Arial"/>
                <a:cs typeface="Arial"/>
              </a:rPr>
              <a:t>file </a:t>
            </a:r>
            <a:r>
              <a:rPr sz="1400" b="1" spc="-5" dirty="0">
                <a:solidFill>
                  <a:srgbClr val="FF0000"/>
                </a:solidFill>
                <a:latin typeface="Arial"/>
                <a:cs typeface="Arial"/>
              </a:rPr>
              <a:t>that will </a:t>
            </a:r>
            <a:r>
              <a:rPr sz="1400" b="1" dirty="0" smtClean="0">
                <a:solidFill>
                  <a:srgbClr val="FF0000"/>
                </a:solidFill>
                <a:latin typeface="Arial"/>
                <a:cs typeface="Arial"/>
              </a:rPr>
              <a:t>be</a:t>
            </a:r>
            <a:r>
              <a:rPr lang="tr-TR" sz="1400" b="1" dirty="0" smtClean="0">
                <a:solidFill>
                  <a:srgbClr val="FF0000"/>
                </a:solidFill>
                <a:latin typeface="Arial"/>
                <a:cs typeface="Arial"/>
              </a:rPr>
              <a:t> </a:t>
            </a:r>
            <a:r>
              <a:rPr sz="1400" b="1" dirty="0" smtClean="0">
                <a:solidFill>
                  <a:srgbClr val="FF0000"/>
                </a:solidFill>
                <a:latin typeface="Arial"/>
                <a:cs typeface="Arial"/>
              </a:rPr>
              <a:t>executed</a:t>
            </a:r>
            <a:r>
              <a:rPr sz="1400" b="1" spc="-60" dirty="0" smtClean="0">
                <a:solidFill>
                  <a:srgbClr val="FF0000"/>
                </a:solidFill>
                <a:latin typeface="Arial"/>
                <a:cs typeface="Arial"/>
              </a:rPr>
              <a:t> </a:t>
            </a:r>
            <a:r>
              <a:rPr sz="1400" b="1" spc="-5" dirty="0">
                <a:solidFill>
                  <a:srgbClr val="FF0000"/>
                </a:solidFill>
                <a:latin typeface="Arial"/>
                <a:cs typeface="Arial"/>
              </a:rPr>
              <a:t>later</a:t>
            </a:r>
            <a:endParaRPr sz="1400" dirty="0">
              <a:latin typeface="Arial"/>
              <a:cs typeface="Arial"/>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38030" y="1303019"/>
            <a:ext cx="5400385" cy="4648200"/>
          </a:xfrm>
          <a:prstGeom prst="rect">
            <a:avLst/>
          </a:prstGeom>
        </p:spPr>
      </p:pic>
      <p:sp>
        <p:nvSpPr>
          <p:cNvPr id="3" name="object 3"/>
          <p:cNvSpPr txBox="1">
            <a:spLocks noGrp="1"/>
          </p:cNvSpPr>
          <p:nvPr>
            <p:ph type="title"/>
          </p:nvPr>
        </p:nvSpPr>
        <p:spPr>
          <a:xfrm>
            <a:off x="536257" y="455866"/>
            <a:ext cx="5360670" cy="574675"/>
          </a:xfrm>
          <a:prstGeom prst="rect">
            <a:avLst/>
          </a:prstGeom>
        </p:spPr>
        <p:txBody>
          <a:bodyPr vert="horz" wrap="square" lIns="0" tIns="12700" rIns="0" bIns="0" rtlCol="0">
            <a:spAutoFit/>
          </a:bodyPr>
          <a:lstStyle/>
          <a:p>
            <a:pPr marL="12700">
              <a:lnSpc>
                <a:spcPct val="100000"/>
              </a:lnSpc>
              <a:spcBef>
                <a:spcPts val="100"/>
              </a:spcBef>
            </a:pPr>
            <a:r>
              <a:rPr spc="-5" dirty="0"/>
              <a:t>Pervasiveness </a:t>
            </a:r>
            <a:r>
              <a:rPr dirty="0"/>
              <a:t>of the</a:t>
            </a:r>
            <a:r>
              <a:rPr spc="-55" dirty="0"/>
              <a:t> </a:t>
            </a:r>
            <a:r>
              <a:rPr dirty="0"/>
              <a:t>TPM</a:t>
            </a:r>
          </a:p>
        </p:txBody>
      </p:sp>
      <p:sp>
        <p:nvSpPr>
          <p:cNvPr id="5" name="object 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50</a:t>
            </a:fld>
            <a:endParaRPr spc="-5" dirty="0"/>
          </a:p>
        </p:txBody>
      </p:sp>
      <p:sp>
        <p:nvSpPr>
          <p:cNvPr id="4" name="object 4"/>
          <p:cNvSpPr txBox="1"/>
          <p:nvPr/>
        </p:nvSpPr>
        <p:spPr>
          <a:xfrm>
            <a:off x="5515990" y="1625917"/>
            <a:ext cx="3030855" cy="2732405"/>
          </a:xfrm>
          <a:prstGeom prst="rect">
            <a:avLst/>
          </a:prstGeom>
        </p:spPr>
        <p:txBody>
          <a:bodyPr vert="horz" wrap="square" lIns="0" tIns="12700" rIns="0" bIns="0" rtlCol="0">
            <a:spAutoFit/>
          </a:bodyPr>
          <a:lstStyle/>
          <a:p>
            <a:pPr marL="355600" indent="-342900">
              <a:lnSpc>
                <a:spcPct val="100000"/>
              </a:lnSpc>
              <a:spcBef>
                <a:spcPts val="100"/>
              </a:spcBef>
              <a:buChar char="•"/>
              <a:tabLst>
                <a:tab pos="354965" algn="l"/>
                <a:tab pos="355600" algn="l"/>
              </a:tabLst>
            </a:pPr>
            <a:r>
              <a:rPr sz="2400" spc="-5" dirty="0">
                <a:latin typeface="Arial"/>
                <a:cs typeface="Arial"/>
              </a:rPr>
              <a:t>The TPM </a:t>
            </a:r>
            <a:r>
              <a:rPr sz="2400" dirty="0">
                <a:latin typeface="Arial"/>
                <a:cs typeface="Arial"/>
              </a:rPr>
              <a:t>chip</a:t>
            </a:r>
            <a:r>
              <a:rPr sz="2400" spc="-45" dirty="0">
                <a:latin typeface="Arial"/>
                <a:cs typeface="Arial"/>
              </a:rPr>
              <a:t> </a:t>
            </a:r>
            <a:r>
              <a:rPr sz="2400" dirty="0">
                <a:latin typeface="Arial"/>
                <a:cs typeface="Arial"/>
              </a:rPr>
              <a:t>sits</a:t>
            </a:r>
          </a:p>
          <a:p>
            <a:pPr marR="5080" algn="r">
              <a:lnSpc>
                <a:spcPct val="100000"/>
              </a:lnSpc>
              <a:spcBef>
                <a:spcPts val="5"/>
              </a:spcBef>
            </a:pPr>
            <a:r>
              <a:rPr sz="2400" spc="-5" dirty="0">
                <a:latin typeface="Arial"/>
                <a:cs typeface="Arial"/>
              </a:rPr>
              <a:t>on </a:t>
            </a:r>
            <a:r>
              <a:rPr sz="2400" spc="-10" dirty="0">
                <a:latin typeface="Arial"/>
                <a:cs typeface="Arial"/>
              </a:rPr>
              <a:t>the</a:t>
            </a:r>
            <a:r>
              <a:rPr sz="2400" spc="15" dirty="0">
                <a:latin typeface="Arial"/>
                <a:cs typeface="Arial"/>
              </a:rPr>
              <a:t> </a:t>
            </a:r>
            <a:r>
              <a:rPr sz="2400" spc="-5" dirty="0">
                <a:latin typeface="Arial"/>
                <a:cs typeface="Arial"/>
              </a:rPr>
              <a:t>motherboard</a:t>
            </a:r>
            <a:endParaRPr sz="2400" dirty="0">
              <a:latin typeface="Arial"/>
              <a:cs typeface="Arial"/>
            </a:endParaRPr>
          </a:p>
          <a:p>
            <a:pPr marL="342265" marR="85725" indent="-342265" algn="r">
              <a:lnSpc>
                <a:spcPct val="100000"/>
              </a:lnSpc>
              <a:spcBef>
                <a:spcPts val="580"/>
              </a:spcBef>
              <a:buChar char="•"/>
              <a:tabLst>
                <a:tab pos="342265" algn="l"/>
                <a:tab pos="355600" algn="l"/>
              </a:tabLst>
            </a:pPr>
            <a:r>
              <a:rPr sz="2400" dirty="0">
                <a:latin typeface="Arial"/>
                <a:cs typeface="Arial"/>
              </a:rPr>
              <a:t>Installed in 2</a:t>
            </a:r>
            <a:r>
              <a:rPr sz="2400" spc="-70" dirty="0">
                <a:latin typeface="Arial"/>
                <a:cs typeface="Arial"/>
              </a:rPr>
              <a:t> </a:t>
            </a:r>
            <a:r>
              <a:rPr sz="2400" dirty="0">
                <a:latin typeface="Arial"/>
                <a:cs typeface="Arial"/>
              </a:rPr>
              <a:t>billion</a:t>
            </a:r>
          </a:p>
          <a:p>
            <a:pPr marL="355600">
              <a:lnSpc>
                <a:spcPct val="100000"/>
              </a:lnSpc>
            </a:pPr>
            <a:r>
              <a:rPr sz="2400" spc="-5" dirty="0">
                <a:latin typeface="Arial"/>
                <a:cs typeface="Arial"/>
              </a:rPr>
              <a:t>devices </a:t>
            </a:r>
            <a:r>
              <a:rPr sz="2400" dirty="0">
                <a:latin typeface="Arial"/>
                <a:cs typeface="Arial"/>
              </a:rPr>
              <a:t>per</a:t>
            </a:r>
            <a:r>
              <a:rPr sz="2400" spc="-5" dirty="0">
                <a:latin typeface="Arial"/>
                <a:cs typeface="Arial"/>
              </a:rPr>
              <a:t> </a:t>
            </a:r>
            <a:r>
              <a:rPr sz="2400" dirty="0">
                <a:latin typeface="Arial"/>
                <a:cs typeface="Arial"/>
              </a:rPr>
              <a:t>2015</a:t>
            </a:r>
          </a:p>
          <a:p>
            <a:pPr marL="355600" marR="6350" indent="-342900">
              <a:lnSpc>
                <a:spcPct val="100000"/>
              </a:lnSpc>
              <a:spcBef>
                <a:spcPts val="560"/>
              </a:spcBef>
              <a:buChar char="•"/>
              <a:tabLst>
                <a:tab pos="354965" algn="l"/>
                <a:tab pos="355600" algn="l"/>
              </a:tabLst>
            </a:pPr>
            <a:r>
              <a:rPr sz="2400" spc="-5" dirty="0">
                <a:latin typeface="Arial"/>
                <a:cs typeface="Arial"/>
              </a:rPr>
              <a:t>Relatively </a:t>
            </a:r>
            <a:r>
              <a:rPr sz="2400" dirty="0" smtClean="0">
                <a:latin typeface="Arial"/>
                <a:cs typeface="Arial"/>
              </a:rPr>
              <a:t>obscure</a:t>
            </a:r>
            <a:r>
              <a:rPr lang="tr-TR" sz="2400" dirty="0" smtClean="0">
                <a:latin typeface="Arial"/>
                <a:cs typeface="Arial"/>
              </a:rPr>
              <a:t> </a:t>
            </a:r>
            <a:r>
              <a:rPr sz="2400" dirty="0" smtClean="0">
                <a:latin typeface="Arial"/>
                <a:cs typeface="Arial"/>
              </a:rPr>
              <a:t>technology </a:t>
            </a:r>
            <a:r>
              <a:rPr sz="2400" dirty="0">
                <a:latin typeface="Arial"/>
                <a:cs typeface="Arial"/>
              </a:rPr>
              <a:t>for</a:t>
            </a:r>
            <a:r>
              <a:rPr sz="2400" spc="-110" dirty="0">
                <a:latin typeface="Arial"/>
                <a:cs typeface="Arial"/>
              </a:rPr>
              <a:t> </a:t>
            </a:r>
            <a:r>
              <a:rPr sz="2400" dirty="0" smtClean="0">
                <a:latin typeface="Arial"/>
                <a:cs typeface="Arial"/>
              </a:rPr>
              <a:t>most</a:t>
            </a:r>
            <a:r>
              <a:rPr lang="tr-TR" sz="2400" dirty="0" smtClean="0">
                <a:latin typeface="Arial"/>
                <a:cs typeface="Arial"/>
              </a:rPr>
              <a:t> </a:t>
            </a:r>
            <a:r>
              <a:rPr sz="2400" dirty="0" smtClean="0">
                <a:latin typeface="Arial"/>
                <a:cs typeface="Arial"/>
              </a:rPr>
              <a:t>people</a:t>
            </a:r>
            <a:endParaRPr sz="2400" dirty="0">
              <a:latin typeface="Arial"/>
              <a:cs typeface="Arial"/>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71119" y="726440"/>
            <a:ext cx="9037320" cy="6088380"/>
          </a:xfrm>
          <a:prstGeom prst="rect">
            <a:avLst/>
          </a:prstGeom>
        </p:spPr>
      </p:pic>
      <p:sp>
        <p:nvSpPr>
          <p:cNvPr id="3" name="object 3"/>
          <p:cNvSpPr txBox="1">
            <a:spLocks noGrp="1"/>
          </p:cNvSpPr>
          <p:nvPr>
            <p:ph type="title"/>
          </p:nvPr>
        </p:nvSpPr>
        <p:spPr>
          <a:xfrm>
            <a:off x="764857" y="0"/>
            <a:ext cx="4445635" cy="574040"/>
          </a:xfrm>
          <a:prstGeom prst="rect">
            <a:avLst/>
          </a:prstGeom>
        </p:spPr>
        <p:txBody>
          <a:bodyPr vert="horz" wrap="square" lIns="0" tIns="12700" rIns="0" bIns="0" rtlCol="0">
            <a:spAutoFit/>
          </a:bodyPr>
          <a:lstStyle/>
          <a:p>
            <a:pPr marL="12700">
              <a:lnSpc>
                <a:spcPct val="100000"/>
              </a:lnSpc>
              <a:spcBef>
                <a:spcPts val="100"/>
              </a:spcBef>
            </a:pPr>
            <a:r>
              <a:rPr dirty="0"/>
              <a:t>TPM </a:t>
            </a:r>
            <a:r>
              <a:rPr spc="-5" dirty="0"/>
              <a:t>1.2</a:t>
            </a:r>
            <a:r>
              <a:rPr spc="-40" dirty="0"/>
              <a:t> </a:t>
            </a:r>
            <a:r>
              <a:rPr spc="-5" dirty="0"/>
              <a:t>Functionality</a:t>
            </a:r>
          </a:p>
        </p:txBody>
      </p:sp>
      <p:sp>
        <p:nvSpPr>
          <p:cNvPr id="5" name="object 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51</a:t>
            </a:fld>
            <a:endParaRPr spc="-5"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4857" y="67309"/>
            <a:ext cx="2363470" cy="574040"/>
          </a:xfrm>
          <a:prstGeom prst="rect">
            <a:avLst/>
          </a:prstGeom>
        </p:spPr>
        <p:txBody>
          <a:bodyPr vert="horz" wrap="square" lIns="0" tIns="12700" rIns="0" bIns="0" rtlCol="0">
            <a:spAutoFit/>
          </a:bodyPr>
          <a:lstStyle/>
          <a:p>
            <a:pPr marL="12700">
              <a:lnSpc>
                <a:spcPct val="100000"/>
              </a:lnSpc>
              <a:spcBef>
                <a:spcPts val="100"/>
              </a:spcBef>
            </a:pPr>
            <a:r>
              <a:rPr dirty="0"/>
              <a:t>TPM</a:t>
            </a:r>
            <a:r>
              <a:rPr spc="-70" dirty="0"/>
              <a:t> </a:t>
            </a:r>
            <a:r>
              <a:rPr spc="-5" dirty="0"/>
              <a:t>usage</a:t>
            </a:r>
          </a:p>
        </p:txBody>
      </p:sp>
      <p:sp>
        <p:nvSpPr>
          <p:cNvPr id="3" name="object 3"/>
          <p:cNvSpPr txBox="1"/>
          <p:nvPr/>
        </p:nvSpPr>
        <p:spPr>
          <a:xfrm>
            <a:off x="364490" y="715604"/>
            <a:ext cx="8074659" cy="5390515"/>
          </a:xfrm>
          <a:prstGeom prst="rect">
            <a:avLst/>
          </a:prstGeom>
        </p:spPr>
        <p:txBody>
          <a:bodyPr vert="horz" wrap="square" lIns="0" tIns="51435" rIns="0" bIns="0" rtlCol="0">
            <a:spAutoFit/>
          </a:bodyPr>
          <a:lstStyle/>
          <a:p>
            <a:pPr marL="355600" indent="-343535">
              <a:lnSpc>
                <a:spcPct val="100000"/>
              </a:lnSpc>
              <a:spcBef>
                <a:spcPts val="405"/>
              </a:spcBef>
              <a:buChar char="•"/>
              <a:tabLst>
                <a:tab pos="355600" algn="l"/>
                <a:tab pos="356235" algn="l"/>
              </a:tabLst>
            </a:pPr>
            <a:r>
              <a:rPr sz="2400" spc="-5" dirty="0">
                <a:latin typeface="Arial"/>
                <a:cs typeface="Arial"/>
              </a:rPr>
              <a:t>TPM </a:t>
            </a:r>
            <a:r>
              <a:rPr sz="2400" dirty="0">
                <a:latin typeface="Arial"/>
                <a:cs typeface="Arial"/>
              </a:rPr>
              <a:t>is both </a:t>
            </a:r>
            <a:r>
              <a:rPr sz="2400" spc="-5" dirty="0">
                <a:latin typeface="Arial"/>
                <a:cs typeface="Arial"/>
              </a:rPr>
              <a:t>the </a:t>
            </a:r>
            <a:r>
              <a:rPr sz="2400" dirty="0">
                <a:latin typeface="Arial"/>
                <a:cs typeface="Arial"/>
              </a:rPr>
              <a:t>name of a standard and a</a:t>
            </a:r>
            <a:r>
              <a:rPr sz="2400" spc="-75" dirty="0">
                <a:latin typeface="Arial"/>
                <a:cs typeface="Arial"/>
              </a:rPr>
              <a:t> </a:t>
            </a:r>
            <a:r>
              <a:rPr sz="2400" dirty="0">
                <a:latin typeface="Arial"/>
                <a:cs typeface="Arial"/>
              </a:rPr>
              <a:t>chip</a:t>
            </a:r>
            <a:endParaRPr sz="2400">
              <a:latin typeface="Arial"/>
              <a:cs typeface="Arial"/>
            </a:endParaRPr>
          </a:p>
          <a:p>
            <a:pPr marL="355600" indent="-343535">
              <a:lnSpc>
                <a:spcPts val="2730"/>
              </a:lnSpc>
              <a:spcBef>
                <a:spcPts val="300"/>
              </a:spcBef>
              <a:buChar char="•"/>
              <a:tabLst>
                <a:tab pos="355600" algn="l"/>
                <a:tab pos="356235" algn="l"/>
              </a:tabLst>
            </a:pPr>
            <a:r>
              <a:rPr sz="2400" spc="-5" dirty="0">
                <a:latin typeface="Arial"/>
                <a:cs typeface="Arial"/>
              </a:rPr>
              <a:t>TPM chip </a:t>
            </a:r>
            <a:r>
              <a:rPr sz="2400" dirty="0">
                <a:latin typeface="Arial"/>
                <a:cs typeface="Arial"/>
              </a:rPr>
              <a:t>at </a:t>
            </a:r>
            <a:r>
              <a:rPr sz="2400" spc="-10" dirty="0">
                <a:latin typeface="Arial"/>
                <a:cs typeface="Arial"/>
              </a:rPr>
              <a:t>the </a:t>
            </a:r>
            <a:r>
              <a:rPr sz="2400" dirty="0">
                <a:latin typeface="Arial"/>
                <a:cs typeface="Arial"/>
              </a:rPr>
              <a:t>heart of </a:t>
            </a:r>
            <a:r>
              <a:rPr sz="2400" spc="-5" dirty="0">
                <a:latin typeface="Arial"/>
                <a:cs typeface="Arial"/>
              </a:rPr>
              <a:t>hardware </a:t>
            </a:r>
            <a:r>
              <a:rPr sz="2400" dirty="0">
                <a:latin typeface="Arial"/>
                <a:cs typeface="Arial"/>
              </a:rPr>
              <a:t>/ </a:t>
            </a:r>
            <a:r>
              <a:rPr sz="2400" spc="-10" dirty="0">
                <a:latin typeface="Arial"/>
                <a:cs typeface="Arial"/>
              </a:rPr>
              <a:t>software </a:t>
            </a:r>
            <a:r>
              <a:rPr sz="2400" dirty="0">
                <a:latin typeface="Arial"/>
                <a:cs typeface="Arial"/>
              </a:rPr>
              <a:t>approach</a:t>
            </a:r>
            <a:r>
              <a:rPr sz="2400" spc="60" dirty="0">
                <a:latin typeface="Arial"/>
                <a:cs typeface="Arial"/>
              </a:rPr>
              <a:t> </a:t>
            </a:r>
            <a:r>
              <a:rPr sz="2400" dirty="0">
                <a:latin typeface="Arial"/>
                <a:cs typeface="Arial"/>
              </a:rPr>
              <a:t>to</a:t>
            </a:r>
            <a:endParaRPr sz="2400">
              <a:latin typeface="Arial"/>
              <a:cs typeface="Arial"/>
            </a:endParaRPr>
          </a:p>
          <a:p>
            <a:pPr marL="355600">
              <a:lnSpc>
                <a:spcPts val="2730"/>
              </a:lnSpc>
            </a:pPr>
            <a:r>
              <a:rPr sz="2400" spc="-5" dirty="0">
                <a:latin typeface="Arial"/>
                <a:cs typeface="Arial"/>
              </a:rPr>
              <a:t>trusted </a:t>
            </a:r>
            <a:r>
              <a:rPr sz="2400" dirty="0">
                <a:latin typeface="Arial"/>
                <a:cs typeface="Arial"/>
              </a:rPr>
              <a:t>computing</a:t>
            </a:r>
            <a:endParaRPr sz="2400">
              <a:latin typeface="Arial"/>
              <a:cs typeface="Arial"/>
            </a:endParaRPr>
          </a:p>
          <a:p>
            <a:pPr marL="355600" indent="-343535">
              <a:lnSpc>
                <a:spcPct val="100000"/>
              </a:lnSpc>
              <a:spcBef>
                <a:spcPts val="585"/>
              </a:spcBef>
              <a:buChar char="•"/>
              <a:tabLst>
                <a:tab pos="355600" algn="l"/>
                <a:tab pos="356235" algn="l"/>
              </a:tabLst>
            </a:pPr>
            <a:r>
              <a:rPr sz="2400" dirty="0">
                <a:latin typeface="Arial"/>
                <a:cs typeface="Arial"/>
              </a:rPr>
              <a:t>Current </a:t>
            </a:r>
            <a:r>
              <a:rPr sz="2400" spc="-5" dirty="0">
                <a:latin typeface="Arial"/>
                <a:cs typeface="Arial"/>
              </a:rPr>
              <a:t>TPM </a:t>
            </a:r>
            <a:r>
              <a:rPr sz="2400" dirty="0">
                <a:latin typeface="Arial"/>
                <a:cs typeface="Arial"/>
              </a:rPr>
              <a:t>chips implement </a:t>
            </a:r>
            <a:r>
              <a:rPr sz="2400" spc="-5" dirty="0">
                <a:latin typeface="Arial"/>
                <a:cs typeface="Arial"/>
              </a:rPr>
              <a:t>TPM </a:t>
            </a:r>
            <a:r>
              <a:rPr sz="2400" dirty="0">
                <a:latin typeface="Arial"/>
                <a:cs typeface="Arial"/>
              </a:rPr>
              <a:t>spec.</a:t>
            </a:r>
            <a:r>
              <a:rPr sz="2400" spc="-55" dirty="0">
                <a:latin typeface="Arial"/>
                <a:cs typeface="Arial"/>
              </a:rPr>
              <a:t> </a:t>
            </a:r>
            <a:r>
              <a:rPr sz="2400" spc="-5" dirty="0">
                <a:latin typeface="Arial"/>
                <a:cs typeface="Arial"/>
              </a:rPr>
              <a:t>2.0</a:t>
            </a:r>
            <a:endParaRPr sz="2400">
              <a:latin typeface="Arial"/>
              <a:cs typeface="Arial"/>
            </a:endParaRPr>
          </a:p>
          <a:p>
            <a:pPr marL="756920" lvl="1" indent="-287655">
              <a:lnSpc>
                <a:spcPct val="100000"/>
              </a:lnSpc>
              <a:spcBef>
                <a:spcPts val="500"/>
              </a:spcBef>
              <a:buChar char="–"/>
              <a:tabLst>
                <a:tab pos="756920" algn="l"/>
                <a:tab pos="757555" algn="l"/>
              </a:tabLst>
            </a:pPr>
            <a:r>
              <a:rPr sz="2000" dirty="0">
                <a:latin typeface="Arial"/>
                <a:cs typeface="Arial"/>
              </a:rPr>
              <a:t>Latest </a:t>
            </a:r>
            <a:r>
              <a:rPr sz="2000" spc="-5" dirty="0">
                <a:latin typeface="Arial"/>
                <a:cs typeface="Arial"/>
              </a:rPr>
              <a:t>version </a:t>
            </a:r>
            <a:r>
              <a:rPr sz="2000" spc="5" dirty="0">
                <a:latin typeface="Arial"/>
                <a:cs typeface="Arial"/>
              </a:rPr>
              <a:t>of TPM </a:t>
            </a:r>
            <a:r>
              <a:rPr sz="2000" dirty="0">
                <a:latin typeface="Arial"/>
                <a:cs typeface="Arial"/>
              </a:rPr>
              <a:t>spec. 2.0 </a:t>
            </a:r>
            <a:r>
              <a:rPr sz="2000" spc="-5" dirty="0">
                <a:latin typeface="Arial"/>
                <a:cs typeface="Arial"/>
              </a:rPr>
              <a:t>is </a:t>
            </a:r>
            <a:r>
              <a:rPr sz="2000" spc="5" dirty="0">
                <a:latin typeface="Arial"/>
                <a:cs typeface="Arial"/>
              </a:rPr>
              <a:t>from</a:t>
            </a:r>
            <a:r>
              <a:rPr sz="2000" spc="-204" dirty="0">
                <a:latin typeface="Arial"/>
                <a:cs typeface="Arial"/>
              </a:rPr>
              <a:t> </a:t>
            </a:r>
            <a:r>
              <a:rPr sz="2000" dirty="0">
                <a:latin typeface="Arial"/>
                <a:cs typeface="Arial"/>
              </a:rPr>
              <a:t>2015</a:t>
            </a:r>
            <a:endParaRPr sz="2000">
              <a:latin typeface="Arial"/>
              <a:cs typeface="Arial"/>
            </a:endParaRPr>
          </a:p>
          <a:p>
            <a:pPr marL="355600" indent="-343535">
              <a:lnSpc>
                <a:spcPct val="100000"/>
              </a:lnSpc>
              <a:spcBef>
                <a:spcPts val="284"/>
              </a:spcBef>
              <a:buChar char="•"/>
              <a:tabLst>
                <a:tab pos="355600" algn="l"/>
                <a:tab pos="356235" algn="l"/>
              </a:tabLst>
            </a:pPr>
            <a:r>
              <a:rPr sz="2400" spc="-5" dirty="0">
                <a:latin typeface="Arial"/>
                <a:cs typeface="Arial"/>
              </a:rPr>
              <a:t>TPM chip </a:t>
            </a:r>
            <a:r>
              <a:rPr sz="2400" dirty="0">
                <a:latin typeface="Arial"/>
                <a:cs typeface="Arial"/>
              </a:rPr>
              <a:t>mounted </a:t>
            </a:r>
            <a:r>
              <a:rPr sz="2400" spc="-5" dirty="0">
                <a:latin typeface="Arial"/>
                <a:cs typeface="Arial"/>
              </a:rPr>
              <a:t>on</a:t>
            </a:r>
            <a:r>
              <a:rPr sz="2400" spc="15" dirty="0">
                <a:latin typeface="Arial"/>
                <a:cs typeface="Arial"/>
              </a:rPr>
              <a:t> </a:t>
            </a:r>
            <a:r>
              <a:rPr sz="2400" dirty="0">
                <a:latin typeface="Arial"/>
                <a:cs typeface="Arial"/>
              </a:rPr>
              <a:t>motherboard,</a:t>
            </a:r>
            <a:endParaRPr sz="2400">
              <a:latin typeface="Arial"/>
              <a:cs typeface="Arial"/>
            </a:endParaRPr>
          </a:p>
          <a:p>
            <a:pPr marL="355600" indent="-343535">
              <a:lnSpc>
                <a:spcPct val="100000"/>
              </a:lnSpc>
              <a:spcBef>
                <a:spcPts val="555"/>
              </a:spcBef>
              <a:buChar char="•"/>
              <a:tabLst>
                <a:tab pos="355600" algn="l"/>
                <a:tab pos="356235" algn="l"/>
              </a:tabLst>
            </a:pPr>
            <a:r>
              <a:rPr sz="2400" spc="-5" dirty="0">
                <a:latin typeface="Arial"/>
                <a:cs typeface="Arial"/>
              </a:rPr>
              <a:t>TPM </a:t>
            </a:r>
            <a:r>
              <a:rPr sz="2400" dirty="0">
                <a:latin typeface="Arial"/>
                <a:cs typeface="Arial"/>
              </a:rPr>
              <a:t>equipped computing</a:t>
            </a:r>
            <a:r>
              <a:rPr sz="2400" spc="-40" dirty="0">
                <a:latin typeface="Arial"/>
                <a:cs typeface="Arial"/>
              </a:rPr>
              <a:t> </a:t>
            </a:r>
            <a:r>
              <a:rPr sz="2400" spc="-5" dirty="0">
                <a:latin typeface="Arial"/>
                <a:cs typeface="Arial"/>
              </a:rPr>
              <a:t>platforms</a:t>
            </a:r>
            <a:endParaRPr sz="2400">
              <a:latin typeface="Arial"/>
              <a:cs typeface="Arial"/>
            </a:endParaRPr>
          </a:p>
          <a:p>
            <a:pPr marL="756920" lvl="1" indent="-287655">
              <a:lnSpc>
                <a:spcPct val="100000"/>
              </a:lnSpc>
              <a:spcBef>
                <a:spcPts val="505"/>
              </a:spcBef>
              <a:buChar char="–"/>
              <a:tabLst>
                <a:tab pos="756920" algn="l"/>
                <a:tab pos="757555" algn="l"/>
              </a:tabLst>
            </a:pPr>
            <a:r>
              <a:rPr sz="2000" dirty="0">
                <a:latin typeface="Arial"/>
                <a:cs typeface="Arial"/>
              </a:rPr>
              <a:t>Laptops, </a:t>
            </a:r>
            <a:r>
              <a:rPr sz="2000" spc="-5" dirty="0">
                <a:latin typeface="Arial"/>
                <a:cs typeface="Arial"/>
              </a:rPr>
              <a:t>servers, </a:t>
            </a:r>
            <a:r>
              <a:rPr sz="2000" dirty="0">
                <a:latin typeface="Arial"/>
                <a:cs typeface="Arial"/>
              </a:rPr>
              <a:t>pads, mobile</a:t>
            </a:r>
            <a:r>
              <a:rPr sz="2000" spc="-120" dirty="0">
                <a:latin typeface="Arial"/>
                <a:cs typeface="Arial"/>
              </a:rPr>
              <a:t> </a:t>
            </a:r>
            <a:r>
              <a:rPr sz="2000" dirty="0">
                <a:latin typeface="Arial"/>
                <a:cs typeface="Arial"/>
              </a:rPr>
              <a:t>phones</a:t>
            </a:r>
            <a:endParaRPr sz="2000">
              <a:latin typeface="Arial"/>
              <a:cs typeface="Arial"/>
            </a:endParaRPr>
          </a:p>
          <a:p>
            <a:pPr marL="355600" indent="-343535">
              <a:lnSpc>
                <a:spcPct val="100000"/>
              </a:lnSpc>
              <a:spcBef>
                <a:spcPts val="560"/>
              </a:spcBef>
              <a:buChar char="•"/>
              <a:tabLst>
                <a:tab pos="355600" algn="l"/>
                <a:tab pos="356235" algn="l"/>
              </a:tabLst>
            </a:pPr>
            <a:r>
              <a:rPr sz="2400" dirty="0">
                <a:latin typeface="Arial"/>
                <a:cs typeface="Arial"/>
              </a:rPr>
              <a:t>Used by </a:t>
            </a:r>
            <a:r>
              <a:rPr sz="2400" spc="-10" dirty="0">
                <a:latin typeface="Arial"/>
                <a:cs typeface="Arial"/>
              </a:rPr>
              <a:t>software</a:t>
            </a:r>
            <a:r>
              <a:rPr sz="2400" spc="15" dirty="0">
                <a:latin typeface="Arial"/>
                <a:cs typeface="Arial"/>
              </a:rPr>
              <a:t> </a:t>
            </a:r>
            <a:r>
              <a:rPr sz="2400" dirty="0">
                <a:latin typeface="Arial"/>
                <a:cs typeface="Arial"/>
              </a:rPr>
              <a:t>platforms</a:t>
            </a:r>
            <a:endParaRPr sz="2400">
              <a:latin typeface="Arial"/>
              <a:cs typeface="Arial"/>
            </a:endParaRPr>
          </a:p>
          <a:p>
            <a:pPr marL="756920" lvl="1" indent="-287655">
              <a:lnSpc>
                <a:spcPct val="100000"/>
              </a:lnSpc>
              <a:spcBef>
                <a:spcPts val="500"/>
              </a:spcBef>
              <a:buChar char="–"/>
              <a:tabLst>
                <a:tab pos="756920" algn="l"/>
                <a:tab pos="757555" algn="l"/>
                <a:tab pos="3825240" algn="l"/>
                <a:tab pos="4642485" algn="l"/>
              </a:tabLst>
            </a:pPr>
            <a:r>
              <a:rPr sz="2000" spc="5" dirty="0">
                <a:latin typeface="Arial"/>
                <a:cs typeface="Arial"/>
              </a:rPr>
              <a:t>Windows </a:t>
            </a:r>
            <a:r>
              <a:rPr sz="2000" spc="-5" dirty="0">
                <a:latin typeface="Arial"/>
                <a:cs typeface="Arial"/>
              </a:rPr>
              <a:t>Vista </a:t>
            </a:r>
            <a:r>
              <a:rPr sz="2000" dirty="0">
                <a:latin typeface="Arial"/>
                <a:cs typeface="Arial"/>
              </a:rPr>
              <a:t>/ </a:t>
            </a:r>
            <a:r>
              <a:rPr sz="2000" spc="-5" dirty="0">
                <a:latin typeface="Arial"/>
                <a:cs typeface="Arial"/>
              </a:rPr>
              <a:t>7 </a:t>
            </a:r>
            <a:r>
              <a:rPr sz="2000" dirty="0">
                <a:latin typeface="Arial"/>
                <a:cs typeface="Arial"/>
              </a:rPr>
              <a:t>/ </a:t>
            </a:r>
            <a:r>
              <a:rPr sz="2000" spc="-5" dirty="0">
                <a:latin typeface="Arial"/>
                <a:cs typeface="Arial"/>
              </a:rPr>
              <a:t>8</a:t>
            </a:r>
            <a:r>
              <a:rPr sz="2000" spc="-60" dirty="0">
                <a:latin typeface="Arial"/>
                <a:cs typeface="Arial"/>
              </a:rPr>
              <a:t> </a:t>
            </a:r>
            <a:r>
              <a:rPr sz="2000" dirty="0">
                <a:latin typeface="Arial"/>
                <a:cs typeface="Arial"/>
              </a:rPr>
              <a:t>/</a:t>
            </a:r>
            <a:r>
              <a:rPr sz="2000" spc="-5" dirty="0">
                <a:latin typeface="Arial"/>
                <a:cs typeface="Arial"/>
              </a:rPr>
              <a:t> </a:t>
            </a:r>
            <a:r>
              <a:rPr sz="2000" dirty="0">
                <a:latin typeface="Arial"/>
                <a:cs typeface="Arial"/>
              </a:rPr>
              <a:t>10,	</a:t>
            </a:r>
            <a:r>
              <a:rPr sz="2000" spc="-5" dirty="0">
                <a:latin typeface="Arial"/>
                <a:cs typeface="Arial"/>
              </a:rPr>
              <a:t>Linux,	</a:t>
            </a:r>
            <a:r>
              <a:rPr sz="2000" dirty="0">
                <a:latin typeface="Arial"/>
                <a:cs typeface="Arial"/>
              </a:rPr>
              <a:t>and MAC</a:t>
            </a:r>
            <a:r>
              <a:rPr sz="2000" spc="-40" dirty="0">
                <a:latin typeface="Arial"/>
                <a:cs typeface="Arial"/>
              </a:rPr>
              <a:t> </a:t>
            </a:r>
            <a:r>
              <a:rPr sz="2000" dirty="0">
                <a:latin typeface="Arial"/>
                <a:cs typeface="Arial"/>
              </a:rPr>
              <a:t>OS</a:t>
            </a:r>
            <a:endParaRPr sz="2000">
              <a:latin typeface="Arial"/>
              <a:cs typeface="Arial"/>
            </a:endParaRPr>
          </a:p>
          <a:p>
            <a:pPr marL="355600" indent="-343535">
              <a:lnSpc>
                <a:spcPct val="100000"/>
              </a:lnSpc>
              <a:spcBef>
                <a:spcPts val="284"/>
              </a:spcBef>
              <a:buChar char="•"/>
              <a:tabLst>
                <a:tab pos="355600" algn="l"/>
                <a:tab pos="356235" algn="l"/>
              </a:tabLst>
            </a:pPr>
            <a:r>
              <a:rPr sz="2400" dirty="0">
                <a:latin typeface="Arial"/>
                <a:cs typeface="Arial"/>
              </a:rPr>
              <a:t>Supports 3 basic</a:t>
            </a:r>
            <a:r>
              <a:rPr sz="2400" spc="-30" dirty="0">
                <a:latin typeface="Arial"/>
                <a:cs typeface="Arial"/>
              </a:rPr>
              <a:t> </a:t>
            </a:r>
            <a:r>
              <a:rPr sz="2400" spc="-5" dirty="0">
                <a:latin typeface="Arial"/>
                <a:cs typeface="Arial"/>
              </a:rPr>
              <a:t>services:</a:t>
            </a:r>
            <a:endParaRPr sz="2400">
              <a:latin typeface="Arial"/>
              <a:cs typeface="Arial"/>
            </a:endParaRPr>
          </a:p>
          <a:p>
            <a:pPr marL="756920" lvl="1" indent="-287655">
              <a:lnSpc>
                <a:spcPct val="100000"/>
              </a:lnSpc>
              <a:spcBef>
                <a:spcPts val="240"/>
              </a:spcBef>
              <a:buChar char="–"/>
              <a:tabLst>
                <a:tab pos="756920" algn="l"/>
                <a:tab pos="757555" algn="l"/>
              </a:tabLst>
            </a:pPr>
            <a:r>
              <a:rPr sz="2000" dirty="0">
                <a:latin typeface="Arial"/>
                <a:cs typeface="Arial"/>
              </a:rPr>
              <a:t>Authenticated/measured</a:t>
            </a:r>
            <a:r>
              <a:rPr sz="2000" spc="-75" dirty="0">
                <a:latin typeface="Arial"/>
                <a:cs typeface="Arial"/>
              </a:rPr>
              <a:t> </a:t>
            </a:r>
            <a:r>
              <a:rPr sz="2000" dirty="0">
                <a:latin typeface="Arial"/>
                <a:cs typeface="Arial"/>
              </a:rPr>
              <a:t>boot,</a:t>
            </a:r>
            <a:endParaRPr sz="2000">
              <a:latin typeface="Arial"/>
              <a:cs typeface="Arial"/>
            </a:endParaRPr>
          </a:p>
          <a:p>
            <a:pPr marL="756920" lvl="1" indent="-287655">
              <a:lnSpc>
                <a:spcPct val="100000"/>
              </a:lnSpc>
              <a:spcBef>
                <a:spcPts val="240"/>
              </a:spcBef>
              <a:buChar char="–"/>
              <a:tabLst>
                <a:tab pos="756920" algn="l"/>
                <a:tab pos="757555" algn="l"/>
              </a:tabLst>
            </a:pPr>
            <a:r>
              <a:rPr sz="2000" dirty="0">
                <a:latin typeface="Arial"/>
                <a:cs typeface="Arial"/>
              </a:rPr>
              <a:t>Sealed </a:t>
            </a:r>
            <a:r>
              <a:rPr sz="2000" spc="-5" dirty="0">
                <a:latin typeface="Arial"/>
                <a:cs typeface="Arial"/>
              </a:rPr>
              <a:t>Storage </a:t>
            </a:r>
            <a:r>
              <a:rPr sz="2000" dirty="0">
                <a:latin typeface="Arial"/>
                <a:cs typeface="Arial"/>
              </a:rPr>
              <a:t>/</a:t>
            </a:r>
            <a:r>
              <a:rPr sz="2000" spc="-55" dirty="0">
                <a:latin typeface="Arial"/>
                <a:cs typeface="Arial"/>
              </a:rPr>
              <a:t> </a:t>
            </a:r>
            <a:r>
              <a:rPr sz="2000" spc="-5" dirty="0">
                <a:latin typeface="Arial"/>
                <a:cs typeface="Arial"/>
              </a:rPr>
              <a:t>Encryption</a:t>
            </a:r>
            <a:endParaRPr sz="2000">
              <a:latin typeface="Arial"/>
              <a:cs typeface="Arial"/>
            </a:endParaRPr>
          </a:p>
          <a:p>
            <a:pPr marL="756920" lvl="1" indent="-287655">
              <a:lnSpc>
                <a:spcPct val="100000"/>
              </a:lnSpc>
              <a:spcBef>
                <a:spcPts val="240"/>
              </a:spcBef>
              <a:buChar char="–"/>
              <a:tabLst>
                <a:tab pos="756920" algn="l"/>
                <a:tab pos="757555" algn="l"/>
              </a:tabLst>
            </a:pPr>
            <a:r>
              <a:rPr sz="2000" dirty="0">
                <a:latin typeface="Arial"/>
                <a:cs typeface="Arial"/>
              </a:rPr>
              <a:t>Remote</a:t>
            </a:r>
            <a:r>
              <a:rPr sz="2000" spc="-35" dirty="0">
                <a:latin typeface="Arial"/>
                <a:cs typeface="Arial"/>
              </a:rPr>
              <a:t> </a:t>
            </a:r>
            <a:r>
              <a:rPr sz="2000" dirty="0">
                <a:latin typeface="Arial"/>
                <a:cs typeface="Arial"/>
              </a:rPr>
              <a:t>attestation,</a:t>
            </a:r>
            <a:endParaRPr sz="2000">
              <a:latin typeface="Arial"/>
              <a:cs typeface="Arial"/>
            </a:endParaRPr>
          </a:p>
        </p:txBody>
      </p:sp>
      <p:pic>
        <p:nvPicPr>
          <p:cNvPr id="4" name="object 4"/>
          <p:cNvPicPr/>
          <p:nvPr/>
        </p:nvPicPr>
        <p:blipFill>
          <a:blip r:embed="rId2" cstate="print"/>
          <a:stretch>
            <a:fillRect/>
          </a:stretch>
        </p:blipFill>
        <p:spPr>
          <a:xfrm>
            <a:off x="6576059" y="4947920"/>
            <a:ext cx="1765300" cy="977900"/>
          </a:xfrm>
          <a:prstGeom prst="rect">
            <a:avLst/>
          </a:prstGeom>
        </p:spPr>
      </p:pic>
      <p:sp>
        <p:nvSpPr>
          <p:cNvPr id="5" name="object 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7" name="object 7"/>
          <p:cNvSpPr txBox="1"/>
          <p:nvPr/>
        </p:nvSpPr>
        <p:spPr>
          <a:xfrm>
            <a:off x="6608444" y="6292547"/>
            <a:ext cx="274320" cy="224154"/>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52</a:t>
            </a:fld>
            <a:endParaRPr sz="1400">
              <a:latin typeface="Arial"/>
              <a:cs typeface="Arial"/>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6022340" y="5011420"/>
            <a:ext cx="1704339" cy="1498600"/>
          </a:xfrm>
          <a:prstGeom prst="rect">
            <a:avLst/>
          </a:prstGeom>
        </p:spPr>
      </p:pic>
      <p:sp>
        <p:nvSpPr>
          <p:cNvPr id="3" name="object 3"/>
          <p:cNvSpPr txBox="1">
            <a:spLocks noGrp="1"/>
          </p:cNvSpPr>
          <p:nvPr>
            <p:ph type="title"/>
          </p:nvPr>
        </p:nvSpPr>
        <p:spPr>
          <a:xfrm>
            <a:off x="536257" y="166941"/>
            <a:ext cx="3782060" cy="696595"/>
          </a:xfrm>
          <a:prstGeom prst="rect">
            <a:avLst/>
          </a:prstGeom>
        </p:spPr>
        <p:txBody>
          <a:bodyPr vert="horz" wrap="square" lIns="0" tIns="12700" rIns="0" bIns="0" rtlCol="0">
            <a:spAutoFit/>
          </a:bodyPr>
          <a:lstStyle/>
          <a:p>
            <a:pPr marL="12700">
              <a:lnSpc>
                <a:spcPct val="100000"/>
              </a:lnSpc>
              <a:spcBef>
                <a:spcPts val="100"/>
              </a:spcBef>
            </a:pPr>
            <a:r>
              <a:rPr sz="4400" dirty="0"/>
              <a:t>Boot</a:t>
            </a:r>
            <a:r>
              <a:rPr sz="4400" spc="-75" dirty="0"/>
              <a:t> </a:t>
            </a:r>
            <a:r>
              <a:rPr sz="4400" spc="-5" dirty="0"/>
              <a:t>protection</a:t>
            </a:r>
            <a:endParaRPr sz="4400"/>
          </a:p>
        </p:txBody>
      </p:sp>
      <p:sp>
        <p:nvSpPr>
          <p:cNvPr id="10" name="object 10"/>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11" name="object 11"/>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12" name="object 12"/>
          <p:cNvSpPr txBox="1"/>
          <p:nvPr/>
        </p:nvSpPr>
        <p:spPr>
          <a:xfrm>
            <a:off x="6608444" y="6292547"/>
            <a:ext cx="274320" cy="224154"/>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53</a:t>
            </a:fld>
            <a:endParaRPr sz="1400">
              <a:latin typeface="Arial"/>
              <a:cs typeface="Arial"/>
            </a:endParaRPr>
          </a:p>
        </p:txBody>
      </p:sp>
      <p:sp>
        <p:nvSpPr>
          <p:cNvPr id="4" name="object 4"/>
          <p:cNvSpPr txBox="1"/>
          <p:nvPr/>
        </p:nvSpPr>
        <p:spPr>
          <a:xfrm>
            <a:off x="10477" y="1033272"/>
            <a:ext cx="5849620" cy="5034712"/>
          </a:xfrm>
          <a:prstGeom prst="rect">
            <a:avLst/>
          </a:prstGeom>
        </p:spPr>
        <p:txBody>
          <a:bodyPr vert="horz" wrap="square" lIns="0" tIns="73660" rIns="0" bIns="0" rtlCol="0">
            <a:spAutoFit/>
          </a:bodyPr>
          <a:lstStyle/>
          <a:p>
            <a:pPr marL="355600" indent="-342900">
              <a:lnSpc>
                <a:spcPct val="100000"/>
              </a:lnSpc>
              <a:spcBef>
                <a:spcPts val="580"/>
              </a:spcBef>
              <a:buChar char="•"/>
              <a:tabLst>
                <a:tab pos="354965" algn="l"/>
                <a:tab pos="355600" algn="l"/>
              </a:tabLst>
            </a:pPr>
            <a:r>
              <a:rPr sz="2000" dirty="0">
                <a:latin typeface="Arial"/>
                <a:cs typeface="Arial"/>
              </a:rPr>
              <a:t>BIOS</a:t>
            </a:r>
            <a:r>
              <a:rPr sz="2000" spc="-35" dirty="0">
                <a:latin typeface="Arial"/>
                <a:cs typeface="Arial"/>
              </a:rPr>
              <a:t> </a:t>
            </a:r>
            <a:r>
              <a:rPr sz="2000" dirty="0">
                <a:latin typeface="Arial"/>
                <a:cs typeface="Arial"/>
              </a:rPr>
              <a:t>/UEFI</a:t>
            </a:r>
          </a:p>
          <a:p>
            <a:pPr marL="756920" lvl="1" indent="-287655">
              <a:lnSpc>
                <a:spcPct val="100000"/>
              </a:lnSpc>
              <a:spcBef>
                <a:spcPts val="480"/>
              </a:spcBef>
              <a:buChar char="–"/>
              <a:tabLst>
                <a:tab pos="756920" algn="l"/>
                <a:tab pos="757555" algn="l"/>
              </a:tabLst>
            </a:pPr>
            <a:r>
              <a:rPr sz="2000" dirty="0">
                <a:latin typeface="Arial"/>
                <a:cs typeface="Arial"/>
              </a:rPr>
              <a:t>Loaded by processor code at</a:t>
            </a:r>
            <a:r>
              <a:rPr sz="2000" spc="-160" dirty="0">
                <a:latin typeface="Arial"/>
                <a:cs typeface="Arial"/>
              </a:rPr>
              <a:t> </a:t>
            </a:r>
            <a:r>
              <a:rPr sz="2000" dirty="0">
                <a:latin typeface="Arial"/>
                <a:cs typeface="Arial"/>
              </a:rPr>
              <a:t>power-on</a:t>
            </a:r>
          </a:p>
          <a:p>
            <a:pPr marL="756920" marR="288290" lvl="1" indent="-287655">
              <a:lnSpc>
                <a:spcPct val="100000"/>
              </a:lnSpc>
              <a:spcBef>
                <a:spcPts val="480"/>
              </a:spcBef>
              <a:buChar char="–"/>
              <a:tabLst>
                <a:tab pos="756920" algn="l"/>
                <a:tab pos="757555" algn="l"/>
              </a:tabLst>
            </a:pPr>
            <a:r>
              <a:rPr sz="2000" dirty="0">
                <a:latin typeface="Arial"/>
                <a:cs typeface="Arial"/>
              </a:rPr>
              <a:t>BIOS/UEFI </a:t>
            </a:r>
            <a:r>
              <a:rPr sz="2000" spc="-5" dirty="0">
                <a:latin typeface="Arial"/>
                <a:cs typeface="Arial"/>
              </a:rPr>
              <a:t>initializes </a:t>
            </a:r>
            <a:r>
              <a:rPr sz="2000" dirty="0">
                <a:latin typeface="Arial"/>
                <a:cs typeface="Arial"/>
              </a:rPr>
              <a:t>and identifies</a:t>
            </a:r>
            <a:r>
              <a:rPr sz="2000" spc="-65" dirty="0">
                <a:latin typeface="Arial"/>
                <a:cs typeface="Arial"/>
              </a:rPr>
              <a:t> </a:t>
            </a:r>
            <a:r>
              <a:rPr sz="2000" spc="-5" dirty="0" smtClean="0">
                <a:latin typeface="Arial"/>
                <a:cs typeface="Arial"/>
              </a:rPr>
              <a:t>system</a:t>
            </a:r>
            <a:r>
              <a:rPr lang="tr-TR" sz="2000" spc="-5" dirty="0" smtClean="0">
                <a:latin typeface="Arial"/>
                <a:cs typeface="Arial"/>
              </a:rPr>
              <a:t> </a:t>
            </a:r>
            <a:r>
              <a:rPr sz="2000" spc="-5" dirty="0" smtClean="0">
                <a:latin typeface="Arial"/>
                <a:cs typeface="Arial"/>
              </a:rPr>
              <a:t>devices </a:t>
            </a:r>
            <a:r>
              <a:rPr sz="2000" dirty="0">
                <a:latin typeface="Arial"/>
                <a:cs typeface="Arial"/>
              </a:rPr>
              <a:t>such as display and</a:t>
            </a:r>
            <a:r>
              <a:rPr sz="2000" spc="-55" dirty="0">
                <a:latin typeface="Arial"/>
                <a:cs typeface="Arial"/>
              </a:rPr>
              <a:t> </a:t>
            </a:r>
            <a:r>
              <a:rPr sz="2000" spc="-5" dirty="0">
                <a:latin typeface="Arial"/>
                <a:cs typeface="Arial"/>
              </a:rPr>
              <a:t>keyboard</a:t>
            </a:r>
            <a:endParaRPr sz="2000" dirty="0">
              <a:latin typeface="Arial"/>
              <a:cs typeface="Arial"/>
            </a:endParaRPr>
          </a:p>
          <a:p>
            <a:pPr marL="756920" lvl="1" indent="-287655">
              <a:lnSpc>
                <a:spcPct val="100000"/>
              </a:lnSpc>
              <a:spcBef>
                <a:spcPts val="480"/>
              </a:spcBef>
              <a:buChar char="–"/>
              <a:tabLst>
                <a:tab pos="756920" algn="l"/>
                <a:tab pos="757555" algn="l"/>
              </a:tabLst>
            </a:pPr>
            <a:r>
              <a:rPr sz="2000" dirty="0">
                <a:latin typeface="Arial"/>
                <a:cs typeface="Arial"/>
              </a:rPr>
              <a:t>BIOS/UEFI then loads </a:t>
            </a:r>
            <a:r>
              <a:rPr sz="2000" spc="-5" dirty="0">
                <a:latin typeface="Arial"/>
                <a:cs typeface="Arial"/>
              </a:rPr>
              <a:t>software (OS) </a:t>
            </a:r>
            <a:r>
              <a:rPr sz="2000" dirty="0">
                <a:latin typeface="Arial"/>
                <a:cs typeface="Arial"/>
              </a:rPr>
              <a:t>held</a:t>
            </a:r>
            <a:r>
              <a:rPr sz="2000" spc="-160" dirty="0">
                <a:latin typeface="Arial"/>
                <a:cs typeface="Arial"/>
              </a:rPr>
              <a:t> </a:t>
            </a:r>
            <a:r>
              <a:rPr sz="2000" dirty="0">
                <a:latin typeface="Arial"/>
                <a:cs typeface="Arial"/>
              </a:rPr>
              <a:t>on</a:t>
            </a:r>
          </a:p>
          <a:p>
            <a:pPr marL="756920">
              <a:lnSpc>
                <a:spcPct val="100000"/>
              </a:lnSpc>
              <a:spcBef>
                <a:spcPts val="5"/>
              </a:spcBef>
            </a:pPr>
            <a:r>
              <a:rPr sz="2000" spc="-5" dirty="0">
                <a:latin typeface="Arial"/>
                <a:cs typeface="Arial"/>
              </a:rPr>
              <a:t>a </a:t>
            </a:r>
            <a:r>
              <a:rPr sz="2000" dirty="0">
                <a:latin typeface="Arial"/>
                <a:cs typeface="Arial"/>
              </a:rPr>
              <a:t>peripheral </a:t>
            </a:r>
            <a:r>
              <a:rPr sz="2000" spc="-5" dirty="0">
                <a:latin typeface="Arial"/>
                <a:cs typeface="Arial"/>
              </a:rPr>
              <a:t>device </a:t>
            </a:r>
            <a:r>
              <a:rPr sz="2000" dirty="0">
                <a:latin typeface="Arial"/>
                <a:cs typeface="Arial"/>
              </a:rPr>
              <a:t>such as </a:t>
            </a:r>
            <a:r>
              <a:rPr sz="2000" spc="-5" dirty="0">
                <a:latin typeface="Arial"/>
                <a:cs typeface="Arial"/>
              </a:rPr>
              <a:t>a </a:t>
            </a:r>
            <a:r>
              <a:rPr sz="2000" dirty="0">
                <a:latin typeface="Arial"/>
                <a:cs typeface="Arial"/>
              </a:rPr>
              <a:t>hard</a:t>
            </a:r>
            <a:r>
              <a:rPr sz="2000" spc="-105" dirty="0">
                <a:latin typeface="Arial"/>
                <a:cs typeface="Arial"/>
              </a:rPr>
              <a:t> </a:t>
            </a:r>
            <a:r>
              <a:rPr sz="2000" dirty="0">
                <a:latin typeface="Arial"/>
                <a:cs typeface="Arial"/>
              </a:rPr>
              <a:t>disk</a:t>
            </a:r>
          </a:p>
          <a:p>
            <a:pPr marL="756920" lvl="1" indent="-287655">
              <a:lnSpc>
                <a:spcPct val="100000"/>
              </a:lnSpc>
              <a:spcBef>
                <a:spcPts val="480"/>
              </a:spcBef>
              <a:buChar char="–"/>
              <a:tabLst>
                <a:tab pos="756920" algn="l"/>
                <a:tab pos="757555" algn="l"/>
              </a:tabLst>
            </a:pPr>
            <a:r>
              <a:rPr sz="2000" dirty="0">
                <a:latin typeface="Arial"/>
                <a:cs typeface="Arial"/>
              </a:rPr>
              <a:t>BIOS/UEFI </a:t>
            </a:r>
            <a:r>
              <a:rPr sz="2000" spc="-5" dirty="0">
                <a:latin typeface="Arial"/>
                <a:cs typeface="Arial"/>
              </a:rPr>
              <a:t>firmware is </a:t>
            </a:r>
            <a:r>
              <a:rPr sz="2000" dirty="0">
                <a:latin typeface="Arial"/>
                <a:cs typeface="Arial"/>
              </a:rPr>
              <a:t>stored </a:t>
            </a:r>
            <a:r>
              <a:rPr sz="2000" spc="-5" dirty="0">
                <a:latin typeface="Arial"/>
                <a:cs typeface="Arial"/>
              </a:rPr>
              <a:t>in</a:t>
            </a:r>
            <a:r>
              <a:rPr sz="2000" spc="-90" dirty="0">
                <a:latin typeface="Arial"/>
                <a:cs typeface="Arial"/>
              </a:rPr>
              <a:t> </a:t>
            </a:r>
            <a:r>
              <a:rPr sz="2000" dirty="0">
                <a:latin typeface="Arial"/>
                <a:cs typeface="Arial"/>
              </a:rPr>
              <a:t>ROM</a:t>
            </a:r>
          </a:p>
          <a:p>
            <a:pPr marL="355600" indent="-342900">
              <a:lnSpc>
                <a:spcPct val="100000"/>
              </a:lnSpc>
              <a:spcBef>
                <a:spcPts val="580"/>
              </a:spcBef>
              <a:buChar char="•"/>
              <a:tabLst>
                <a:tab pos="354965" algn="l"/>
                <a:tab pos="355600" algn="l"/>
              </a:tabLst>
            </a:pPr>
            <a:r>
              <a:rPr sz="2400" dirty="0">
                <a:latin typeface="Arial"/>
                <a:cs typeface="Arial"/>
              </a:rPr>
              <a:t>Boot</a:t>
            </a:r>
            <a:r>
              <a:rPr sz="2400" spc="-20" dirty="0">
                <a:latin typeface="Arial"/>
                <a:cs typeface="Arial"/>
              </a:rPr>
              <a:t> </a:t>
            </a:r>
            <a:r>
              <a:rPr sz="2400" spc="-5" dirty="0">
                <a:latin typeface="Arial"/>
                <a:cs typeface="Arial"/>
              </a:rPr>
              <a:t>protection</a:t>
            </a:r>
            <a:endParaRPr sz="2400" dirty="0">
              <a:latin typeface="Arial"/>
              <a:cs typeface="Arial"/>
            </a:endParaRPr>
          </a:p>
          <a:p>
            <a:pPr marL="756920" lvl="1" indent="-287655">
              <a:lnSpc>
                <a:spcPct val="100000"/>
              </a:lnSpc>
              <a:spcBef>
                <a:spcPts val="480"/>
              </a:spcBef>
              <a:buChar char="–"/>
              <a:tabLst>
                <a:tab pos="756920" algn="l"/>
                <a:tab pos="757555" algn="l"/>
              </a:tabLst>
            </a:pPr>
            <a:r>
              <a:rPr sz="2000" dirty="0">
                <a:latin typeface="Arial"/>
                <a:cs typeface="Arial"/>
              </a:rPr>
              <a:t>CRTM </a:t>
            </a:r>
            <a:r>
              <a:rPr sz="2000" spc="-5" dirty="0">
                <a:latin typeface="Arial"/>
                <a:cs typeface="Arial"/>
              </a:rPr>
              <a:t>(Core </a:t>
            </a:r>
            <a:r>
              <a:rPr sz="2000" dirty="0">
                <a:latin typeface="Arial"/>
                <a:cs typeface="Arial"/>
              </a:rPr>
              <a:t>Root-of-Trust </a:t>
            </a:r>
            <a:r>
              <a:rPr sz="2000" spc="5" dirty="0">
                <a:latin typeface="Arial"/>
                <a:cs typeface="Arial"/>
              </a:rPr>
              <a:t>for</a:t>
            </a:r>
            <a:r>
              <a:rPr sz="2000" spc="-150" dirty="0">
                <a:latin typeface="Arial"/>
                <a:cs typeface="Arial"/>
              </a:rPr>
              <a:t> </a:t>
            </a:r>
            <a:r>
              <a:rPr sz="2000" dirty="0">
                <a:latin typeface="Arial"/>
                <a:cs typeface="Arial"/>
              </a:rPr>
              <a:t>Measurement)</a:t>
            </a:r>
          </a:p>
          <a:p>
            <a:pPr marL="756920" marR="645160" lvl="1" indent="-287655">
              <a:lnSpc>
                <a:spcPct val="100000"/>
              </a:lnSpc>
              <a:spcBef>
                <a:spcPts val="484"/>
              </a:spcBef>
              <a:buChar char="–"/>
              <a:tabLst>
                <a:tab pos="756920" algn="l"/>
                <a:tab pos="757555" algn="l"/>
              </a:tabLst>
            </a:pPr>
            <a:r>
              <a:rPr sz="2000" dirty="0">
                <a:latin typeface="Arial"/>
                <a:cs typeface="Arial"/>
              </a:rPr>
              <a:t>Boot protection focuses on </a:t>
            </a:r>
            <a:r>
              <a:rPr sz="2000" spc="-5" dirty="0">
                <a:latin typeface="Arial"/>
                <a:cs typeface="Arial"/>
              </a:rPr>
              <a:t>verifying</a:t>
            </a:r>
            <a:r>
              <a:rPr sz="2000" spc="-150" dirty="0">
                <a:latin typeface="Arial"/>
                <a:cs typeface="Arial"/>
              </a:rPr>
              <a:t> </a:t>
            </a:r>
            <a:r>
              <a:rPr sz="2000" dirty="0" smtClean="0">
                <a:latin typeface="Arial"/>
                <a:cs typeface="Arial"/>
              </a:rPr>
              <a:t>the</a:t>
            </a:r>
            <a:r>
              <a:rPr lang="tr-TR" sz="2000" dirty="0" smtClean="0">
                <a:latin typeface="Arial"/>
                <a:cs typeface="Arial"/>
              </a:rPr>
              <a:t> </a:t>
            </a:r>
            <a:r>
              <a:rPr sz="2000" spc="-5" dirty="0" smtClean="0">
                <a:latin typeface="Arial"/>
                <a:cs typeface="Arial"/>
              </a:rPr>
              <a:t>integrity </a:t>
            </a:r>
            <a:r>
              <a:rPr sz="2000" dirty="0">
                <a:latin typeface="Arial"/>
                <a:cs typeface="Arial"/>
              </a:rPr>
              <a:t>of the OS during</a:t>
            </a:r>
            <a:r>
              <a:rPr sz="2000" spc="-90" dirty="0">
                <a:latin typeface="Arial"/>
                <a:cs typeface="Arial"/>
              </a:rPr>
              <a:t> </a:t>
            </a:r>
            <a:r>
              <a:rPr sz="2000" dirty="0">
                <a:latin typeface="Arial"/>
                <a:cs typeface="Arial"/>
              </a:rPr>
              <a:t>boot.</a:t>
            </a:r>
          </a:p>
          <a:p>
            <a:pPr marL="756920" lvl="1" indent="-287655">
              <a:lnSpc>
                <a:spcPct val="100000"/>
              </a:lnSpc>
              <a:spcBef>
                <a:spcPts val="480"/>
              </a:spcBef>
              <a:buChar char="–"/>
              <a:tabLst>
                <a:tab pos="756920" algn="l"/>
                <a:tab pos="757555" algn="l"/>
              </a:tabLst>
            </a:pPr>
            <a:r>
              <a:rPr sz="2000" dirty="0">
                <a:latin typeface="Arial"/>
                <a:cs typeface="Arial"/>
              </a:rPr>
              <a:t>CRTM </a:t>
            </a:r>
            <a:r>
              <a:rPr sz="2000" spc="-5" dirty="0">
                <a:latin typeface="Arial"/>
                <a:cs typeface="Arial"/>
              </a:rPr>
              <a:t>can provide integrity </a:t>
            </a:r>
            <a:r>
              <a:rPr sz="2000" dirty="0">
                <a:latin typeface="Arial"/>
                <a:cs typeface="Arial"/>
              </a:rPr>
              <a:t>assurance of</a:t>
            </a:r>
            <a:r>
              <a:rPr sz="2000" spc="-80" dirty="0">
                <a:latin typeface="Arial"/>
                <a:cs typeface="Arial"/>
              </a:rPr>
              <a:t> </a:t>
            </a:r>
            <a:r>
              <a:rPr sz="2000" dirty="0">
                <a:latin typeface="Arial"/>
                <a:cs typeface="Arial"/>
              </a:rPr>
              <a:t>OS</a:t>
            </a:r>
          </a:p>
          <a:p>
            <a:pPr marL="756920" lvl="1" indent="-287655">
              <a:lnSpc>
                <a:spcPct val="100000"/>
              </a:lnSpc>
              <a:spcBef>
                <a:spcPts val="480"/>
              </a:spcBef>
              <a:buChar char="–"/>
              <a:tabLst>
                <a:tab pos="756920" algn="l"/>
                <a:tab pos="757555" algn="l"/>
              </a:tabLst>
            </a:pPr>
            <a:r>
              <a:rPr sz="2000" spc="5" dirty="0">
                <a:latin typeface="Arial"/>
                <a:cs typeface="Arial"/>
              </a:rPr>
              <a:t>The </a:t>
            </a:r>
            <a:r>
              <a:rPr sz="2000" spc="-5" dirty="0">
                <a:latin typeface="Arial"/>
                <a:cs typeface="Arial"/>
              </a:rPr>
              <a:t>usage </a:t>
            </a:r>
            <a:r>
              <a:rPr sz="2000" dirty="0">
                <a:latin typeface="Arial"/>
                <a:cs typeface="Arial"/>
              </a:rPr>
              <a:t>of CRTM </a:t>
            </a:r>
            <a:r>
              <a:rPr sz="2000" spc="-5" dirty="0">
                <a:latin typeface="Arial"/>
                <a:cs typeface="Arial"/>
              </a:rPr>
              <a:t>can </a:t>
            </a:r>
            <a:r>
              <a:rPr sz="2000" dirty="0">
                <a:latin typeface="Arial"/>
                <a:cs typeface="Arial"/>
              </a:rPr>
              <a:t>be to check </a:t>
            </a:r>
            <a:r>
              <a:rPr sz="2000" spc="-5" dirty="0">
                <a:latin typeface="Arial"/>
                <a:cs typeface="Arial"/>
              </a:rPr>
              <a:t>PCR</a:t>
            </a:r>
            <a:r>
              <a:rPr sz="2000" spc="-140" dirty="0">
                <a:latin typeface="Arial"/>
                <a:cs typeface="Arial"/>
              </a:rPr>
              <a:t> </a:t>
            </a:r>
            <a:r>
              <a:rPr sz="2000" dirty="0">
                <a:latin typeface="Arial"/>
                <a:cs typeface="Arial"/>
              </a:rPr>
              <a:t>or</a:t>
            </a:r>
          </a:p>
          <a:p>
            <a:pPr marL="756920">
              <a:lnSpc>
                <a:spcPct val="100000"/>
              </a:lnSpc>
            </a:pPr>
            <a:r>
              <a:rPr sz="2000" dirty="0">
                <a:latin typeface="Arial"/>
                <a:cs typeface="Arial"/>
              </a:rPr>
              <a:t>to check </a:t>
            </a:r>
            <a:r>
              <a:rPr sz="2000" spc="-5" dirty="0">
                <a:latin typeface="Arial"/>
                <a:cs typeface="Arial"/>
              </a:rPr>
              <a:t>Digital Signatures </a:t>
            </a:r>
            <a:r>
              <a:rPr sz="2000" dirty="0">
                <a:latin typeface="Arial"/>
                <a:cs typeface="Arial"/>
              </a:rPr>
              <a:t>of</a:t>
            </a:r>
            <a:r>
              <a:rPr sz="2000" spc="-65" dirty="0">
                <a:latin typeface="Arial"/>
                <a:cs typeface="Arial"/>
              </a:rPr>
              <a:t> </a:t>
            </a:r>
            <a:r>
              <a:rPr sz="2000" dirty="0">
                <a:latin typeface="Arial"/>
                <a:cs typeface="Arial"/>
              </a:rPr>
              <a:t>software.</a:t>
            </a:r>
          </a:p>
        </p:txBody>
      </p:sp>
      <p:sp>
        <p:nvSpPr>
          <p:cNvPr id="5" name="object 5"/>
          <p:cNvSpPr txBox="1"/>
          <p:nvPr/>
        </p:nvSpPr>
        <p:spPr>
          <a:xfrm>
            <a:off x="6194300" y="860817"/>
            <a:ext cx="332105" cy="1468120"/>
          </a:xfrm>
          <a:prstGeom prst="rect">
            <a:avLst/>
          </a:prstGeom>
        </p:spPr>
        <p:txBody>
          <a:bodyPr vert="vert270" wrap="square" lIns="0" tIns="12700" rIns="0" bIns="0" rtlCol="0">
            <a:spAutoFit/>
          </a:bodyPr>
          <a:lstStyle/>
          <a:p>
            <a:pPr marL="12700">
              <a:lnSpc>
                <a:spcPct val="100000"/>
              </a:lnSpc>
              <a:spcBef>
                <a:spcPts val="100"/>
              </a:spcBef>
            </a:pPr>
            <a:r>
              <a:rPr sz="2000" spc="-5" dirty="0">
                <a:latin typeface="Tahoma"/>
                <a:cs typeface="Tahoma"/>
              </a:rPr>
              <a:t>Application</a:t>
            </a:r>
            <a:r>
              <a:rPr sz="2000" spc="-40" dirty="0">
                <a:latin typeface="Tahoma"/>
                <a:cs typeface="Tahoma"/>
              </a:rPr>
              <a:t> </a:t>
            </a:r>
            <a:r>
              <a:rPr sz="2000" dirty="0">
                <a:latin typeface="Tahoma"/>
                <a:cs typeface="Tahoma"/>
              </a:rPr>
              <a:t>1</a:t>
            </a:r>
            <a:endParaRPr sz="2000">
              <a:latin typeface="Tahoma"/>
              <a:cs typeface="Tahoma"/>
            </a:endParaRPr>
          </a:p>
        </p:txBody>
      </p:sp>
      <p:sp>
        <p:nvSpPr>
          <p:cNvPr id="6" name="object 6"/>
          <p:cNvSpPr txBox="1"/>
          <p:nvPr/>
        </p:nvSpPr>
        <p:spPr>
          <a:xfrm>
            <a:off x="6903977" y="860817"/>
            <a:ext cx="332105" cy="1468120"/>
          </a:xfrm>
          <a:prstGeom prst="rect">
            <a:avLst/>
          </a:prstGeom>
        </p:spPr>
        <p:txBody>
          <a:bodyPr vert="vert270" wrap="square" lIns="0" tIns="12700" rIns="0" bIns="0" rtlCol="0">
            <a:spAutoFit/>
          </a:bodyPr>
          <a:lstStyle/>
          <a:p>
            <a:pPr marL="12700">
              <a:lnSpc>
                <a:spcPct val="100000"/>
              </a:lnSpc>
              <a:spcBef>
                <a:spcPts val="100"/>
              </a:spcBef>
            </a:pPr>
            <a:r>
              <a:rPr sz="2000" spc="-5" dirty="0">
                <a:latin typeface="Tahoma"/>
                <a:cs typeface="Tahoma"/>
              </a:rPr>
              <a:t>Application</a:t>
            </a:r>
            <a:r>
              <a:rPr sz="2000" spc="-40" dirty="0">
                <a:latin typeface="Tahoma"/>
                <a:cs typeface="Tahoma"/>
              </a:rPr>
              <a:t> </a:t>
            </a:r>
            <a:r>
              <a:rPr sz="2000" dirty="0">
                <a:latin typeface="Tahoma"/>
                <a:cs typeface="Tahoma"/>
              </a:rPr>
              <a:t>2</a:t>
            </a:r>
            <a:endParaRPr sz="2000">
              <a:latin typeface="Tahoma"/>
              <a:cs typeface="Tahoma"/>
            </a:endParaRPr>
          </a:p>
        </p:txBody>
      </p:sp>
      <p:sp>
        <p:nvSpPr>
          <p:cNvPr id="7" name="object 7"/>
          <p:cNvSpPr txBox="1"/>
          <p:nvPr/>
        </p:nvSpPr>
        <p:spPr>
          <a:xfrm>
            <a:off x="7635750" y="860817"/>
            <a:ext cx="332105" cy="1468120"/>
          </a:xfrm>
          <a:prstGeom prst="rect">
            <a:avLst/>
          </a:prstGeom>
        </p:spPr>
        <p:txBody>
          <a:bodyPr vert="vert270" wrap="square" lIns="0" tIns="12700" rIns="0" bIns="0" rtlCol="0">
            <a:spAutoFit/>
          </a:bodyPr>
          <a:lstStyle/>
          <a:p>
            <a:pPr marL="12700">
              <a:lnSpc>
                <a:spcPct val="100000"/>
              </a:lnSpc>
              <a:spcBef>
                <a:spcPts val="100"/>
              </a:spcBef>
            </a:pPr>
            <a:r>
              <a:rPr sz="2000" spc="-5" dirty="0">
                <a:latin typeface="Tahoma"/>
                <a:cs typeface="Tahoma"/>
              </a:rPr>
              <a:t>Application</a:t>
            </a:r>
            <a:r>
              <a:rPr sz="2000" spc="-40" dirty="0">
                <a:latin typeface="Tahoma"/>
                <a:cs typeface="Tahoma"/>
              </a:rPr>
              <a:t> </a:t>
            </a:r>
            <a:r>
              <a:rPr sz="2000" dirty="0">
                <a:latin typeface="Tahoma"/>
                <a:cs typeface="Tahoma"/>
              </a:rPr>
              <a:t>3</a:t>
            </a:r>
            <a:endParaRPr sz="2000">
              <a:latin typeface="Tahoma"/>
              <a:cs typeface="Tahoma"/>
            </a:endParaRPr>
          </a:p>
        </p:txBody>
      </p:sp>
      <p:graphicFrame>
        <p:nvGraphicFramePr>
          <p:cNvPr id="8" name="object 8"/>
          <p:cNvGraphicFramePr>
            <a:graphicFrameLocks noGrp="1"/>
          </p:cNvGraphicFramePr>
          <p:nvPr/>
        </p:nvGraphicFramePr>
        <p:xfrm>
          <a:off x="5994400" y="688340"/>
          <a:ext cx="2160269" cy="3809998"/>
        </p:xfrm>
        <a:graphic>
          <a:graphicData uri="http://schemas.openxmlformats.org/drawingml/2006/table">
            <a:tbl>
              <a:tblPr firstRow="1" bandRow="1">
                <a:tableStyleId>{2D5ABB26-0587-4C30-8999-92F81FD0307C}</a:tableStyleId>
              </a:tblPr>
              <a:tblGrid>
                <a:gridCol w="715010">
                  <a:extLst>
                    <a:ext uri="{9D8B030D-6E8A-4147-A177-3AD203B41FA5}">
                      <a16:colId xmlns:a16="http://schemas.microsoft.com/office/drawing/2014/main" val="20000"/>
                    </a:ext>
                  </a:extLst>
                </a:gridCol>
                <a:gridCol w="720090">
                  <a:extLst>
                    <a:ext uri="{9D8B030D-6E8A-4147-A177-3AD203B41FA5}">
                      <a16:colId xmlns:a16="http://schemas.microsoft.com/office/drawing/2014/main" val="20001"/>
                    </a:ext>
                  </a:extLst>
                </a:gridCol>
                <a:gridCol w="725169">
                  <a:extLst>
                    <a:ext uri="{9D8B030D-6E8A-4147-A177-3AD203B41FA5}">
                      <a16:colId xmlns:a16="http://schemas.microsoft.com/office/drawing/2014/main" val="20002"/>
                    </a:ext>
                  </a:extLst>
                </a:gridCol>
              </a:tblGrid>
              <a:tr h="1295400">
                <a:tc>
                  <a:txBody>
                    <a:bodyPr/>
                    <a:lstStyle/>
                    <a:p>
                      <a:pPr>
                        <a:lnSpc>
                          <a:spcPct val="100000"/>
                        </a:lnSpc>
                      </a:pPr>
                      <a:endParaRPr sz="2000">
                        <a:latin typeface="Times New Roman"/>
                        <a:cs typeface="Times New Roman"/>
                      </a:endParaRPr>
                    </a:p>
                  </a:txBody>
                  <a:tcPr marL="0" marR="0" marT="0" marB="0">
                    <a:lnL w="12700">
                      <a:solidFill>
                        <a:srgbClr val="000000"/>
                      </a:solidFill>
                      <a:prstDash val="solid"/>
                    </a:lnL>
                    <a:lnR w="28575">
                      <a:solidFill>
                        <a:srgbClr val="000000"/>
                      </a:solidFill>
                      <a:prstDash val="solid"/>
                    </a:lnR>
                    <a:lnT w="12700">
                      <a:solidFill>
                        <a:srgbClr val="000000"/>
                      </a:solidFill>
                      <a:prstDash val="solid"/>
                    </a:lnT>
                    <a:lnB w="12700">
                      <a:solidFill>
                        <a:srgbClr val="000000"/>
                      </a:solidFill>
                      <a:prstDash val="solid"/>
                    </a:lnB>
                    <a:solidFill>
                      <a:srgbClr val="A2A2DF"/>
                    </a:solidFill>
                  </a:tcPr>
                </a:tc>
                <a:tc>
                  <a:txBody>
                    <a:bodyPr/>
                    <a:lstStyle/>
                    <a:p>
                      <a:pPr>
                        <a:lnSpc>
                          <a:spcPct val="100000"/>
                        </a:lnSpc>
                      </a:pPr>
                      <a:endParaRPr sz="2000">
                        <a:latin typeface="Times New Roman"/>
                        <a:cs typeface="Times New Roman"/>
                      </a:endParaRPr>
                    </a:p>
                  </a:txBody>
                  <a:tcPr marL="0" marR="0" marT="0" marB="0">
                    <a:lnL w="28575">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3F3F4"/>
                    </a:solidFill>
                  </a:tcPr>
                </a:tc>
                <a:tc>
                  <a:txBody>
                    <a:bodyPr/>
                    <a:lstStyle/>
                    <a:p>
                      <a:pPr>
                        <a:lnSpc>
                          <a:spcPct val="100000"/>
                        </a:lnSpc>
                      </a:pPr>
                      <a:endParaRPr sz="200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CCCCCC"/>
                    </a:solidFill>
                  </a:tcPr>
                </a:tc>
                <a:extLst>
                  <a:ext uri="{0D108BD9-81ED-4DB2-BD59-A6C34878D82A}">
                    <a16:rowId xmlns:a16="http://schemas.microsoft.com/office/drawing/2014/main" val="10000"/>
                  </a:ext>
                </a:extLst>
              </a:tr>
              <a:tr h="505459">
                <a:tc>
                  <a:txBody>
                    <a:bodyPr/>
                    <a:lstStyle/>
                    <a:p>
                      <a:pPr>
                        <a:lnSpc>
                          <a:spcPct val="100000"/>
                        </a:lnSpc>
                      </a:pPr>
                      <a:endParaRPr sz="2000">
                        <a:latin typeface="Times New Roman"/>
                        <a:cs typeface="Times New Roman"/>
                      </a:endParaRPr>
                    </a:p>
                  </a:txBody>
                  <a:tcPr marL="0" marR="0" marT="0" marB="0">
                    <a:lnL w="12700">
                      <a:solidFill>
                        <a:srgbClr val="000000"/>
                      </a:solidFill>
                      <a:prstDash val="solid"/>
                    </a:lnL>
                    <a:lnR w="28575">
                      <a:solidFill>
                        <a:srgbClr val="000000"/>
                      </a:solidFill>
                      <a:prstDash val="solid"/>
                    </a:lnR>
                    <a:lnT w="12700">
                      <a:solidFill>
                        <a:srgbClr val="000000"/>
                      </a:solidFill>
                      <a:prstDash val="solid"/>
                    </a:lnT>
                    <a:lnB w="12700">
                      <a:solidFill>
                        <a:srgbClr val="000000"/>
                      </a:solidFill>
                      <a:prstDash val="solid"/>
                    </a:lnB>
                    <a:solidFill>
                      <a:srgbClr val="A2A2DF"/>
                    </a:solidFill>
                  </a:tcPr>
                </a:tc>
                <a:tc>
                  <a:txBody>
                    <a:bodyPr/>
                    <a:lstStyle/>
                    <a:p>
                      <a:pPr>
                        <a:lnSpc>
                          <a:spcPct val="100000"/>
                        </a:lnSpc>
                      </a:pPr>
                      <a:endParaRPr sz="2000">
                        <a:latin typeface="Times New Roman"/>
                        <a:cs typeface="Times New Roman"/>
                      </a:endParaRPr>
                    </a:p>
                  </a:txBody>
                  <a:tcPr marL="0" marR="0" marT="0" marB="0">
                    <a:lnL w="28575">
                      <a:solidFill>
                        <a:srgbClr val="000000"/>
                      </a:solidFill>
                      <a:prstDash val="solid"/>
                    </a:lnL>
                    <a:lnR w="28575">
                      <a:solidFill>
                        <a:srgbClr val="EFF8F8"/>
                      </a:solidFill>
                      <a:prstDash val="solid"/>
                    </a:lnR>
                    <a:lnT w="12700">
                      <a:solidFill>
                        <a:srgbClr val="000000"/>
                      </a:solidFill>
                      <a:prstDash val="solid"/>
                    </a:lnT>
                    <a:lnB w="12700">
                      <a:solidFill>
                        <a:srgbClr val="000000"/>
                      </a:solidFill>
                      <a:prstDash val="solid"/>
                    </a:lnB>
                    <a:solidFill>
                      <a:srgbClr val="E3F3F4"/>
                    </a:solidFill>
                  </a:tcPr>
                </a:tc>
                <a:tc>
                  <a:txBody>
                    <a:bodyPr/>
                    <a:lstStyle/>
                    <a:p>
                      <a:pPr>
                        <a:lnSpc>
                          <a:spcPct val="100000"/>
                        </a:lnSpc>
                      </a:pPr>
                      <a:endParaRPr sz="2000">
                        <a:latin typeface="Times New Roman"/>
                        <a:cs typeface="Times New Roman"/>
                      </a:endParaRPr>
                    </a:p>
                  </a:txBody>
                  <a:tcPr marL="0" marR="0" marT="0" marB="0">
                    <a:lnL w="28575">
                      <a:solidFill>
                        <a:srgbClr val="EFF8F8"/>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CCCCCC"/>
                    </a:solidFill>
                  </a:tcPr>
                </a:tc>
                <a:extLst>
                  <a:ext uri="{0D108BD9-81ED-4DB2-BD59-A6C34878D82A}">
                    <a16:rowId xmlns:a16="http://schemas.microsoft.com/office/drawing/2014/main" val="10001"/>
                  </a:ext>
                </a:extLst>
              </a:tr>
              <a:tr h="617220">
                <a:tc gridSpan="3">
                  <a:txBody>
                    <a:bodyPr/>
                    <a:lstStyle/>
                    <a:p>
                      <a:pPr marL="635" algn="ctr">
                        <a:lnSpc>
                          <a:spcPts val="2310"/>
                        </a:lnSpc>
                      </a:pPr>
                      <a:r>
                        <a:rPr sz="2000" dirty="0">
                          <a:latin typeface="Tahoma"/>
                          <a:cs typeface="Tahoma"/>
                        </a:rPr>
                        <a:t>OS</a:t>
                      </a:r>
                      <a:endParaRPr sz="2000">
                        <a:latin typeface="Tahoma"/>
                        <a:cs typeface="Tahoma"/>
                      </a:endParaRPr>
                    </a:p>
                    <a:p>
                      <a:pPr marL="3175" algn="ctr">
                        <a:lnSpc>
                          <a:spcPct val="100000"/>
                        </a:lnSpc>
                      </a:pPr>
                      <a:r>
                        <a:rPr sz="2000" spc="-5" dirty="0">
                          <a:latin typeface="Tahoma"/>
                          <a:cs typeface="Tahoma"/>
                        </a:rPr>
                        <a:t>(i.e.</a:t>
                      </a:r>
                      <a:r>
                        <a:rPr sz="2000" spc="-20" dirty="0">
                          <a:latin typeface="Tahoma"/>
                          <a:cs typeface="Tahoma"/>
                        </a:rPr>
                        <a:t> </a:t>
                      </a:r>
                      <a:r>
                        <a:rPr sz="2000" spc="-5" dirty="0">
                          <a:latin typeface="Tahoma"/>
                          <a:cs typeface="Tahoma"/>
                        </a:rPr>
                        <a:t>Windows)</a:t>
                      </a:r>
                      <a:endParaRPr sz="2000">
                        <a:latin typeface="Tahoma"/>
                        <a:cs typeface="Tahoma"/>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EFF8F8"/>
                    </a:solidFill>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2"/>
                  </a:ext>
                </a:extLst>
              </a:tr>
              <a:tr h="353060">
                <a:tc gridSpan="3">
                  <a:txBody>
                    <a:bodyPr/>
                    <a:lstStyle/>
                    <a:p>
                      <a:pPr marL="692785">
                        <a:lnSpc>
                          <a:spcPct val="100000"/>
                        </a:lnSpc>
                        <a:spcBef>
                          <a:spcPts val="185"/>
                        </a:spcBef>
                      </a:pPr>
                      <a:r>
                        <a:rPr sz="2000" spc="-5" dirty="0">
                          <a:latin typeface="Tahoma"/>
                          <a:cs typeface="Tahoma"/>
                        </a:rPr>
                        <a:t>Drivers</a:t>
                      </a:r>
                      <a:endParaRPr sz="2000">
                        <a:latin typeface="Tahoma"/>
                        <a:cs typeface="Tahoma"/>
                      </a:endParaRPr>
                    </a:p>
                  </a:txBody>
                  <a:tcPr marL="0" marR="0" marT="23495" marB="0">
                    <a:lnL w="12700">
                      <a:solidFill>
                        <a:srgbClr val="000000"/>
                      </a:solidFill>
                      <a:prstDash val="solid"/>
                    </a:lnL>
                    <a:lnR w="19050">
                      <a:solidFill>
                        <a:srgbClr val="000000"/>
                      </a:solidFill>
                      <a:prstDash val="solid"/>
                    </a:lnR>
                    <a:lnT w="12700">
                      <a:solidFill>
                        <a:srgbClr val="000000"/>
                      </a:solidFill>
                      <a:prstDash val="solid"/>
                    </a:lnT>
                    <a:lnB w="12700">
                      <a:solidFill>
                        <a:srgbClr val="000000"/>
                      </a:solidFill>
                      <a:prstDash val="solid"/>
                    </a:lnB>
                    <a:solidFill>
                      <a:srgbClr val="FFCC99"/>
                    </a:solidFill>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3"/>
                  </a:ext>
                </a:extLst>
              </a:tr>
              <a:tr h="353059">
                <a:tc gridSpan="3">
                  <a:txBody>
                    <a:bodyPr/>
                    <a:lstStyle/>
                    <a:p>
                      <a:pPr marL="528320">
                        <a:lnSpc>
                          <a:spcPct val="100000"/>
                        </a:lnSpc>
                        <a:spcBef>
                          <a:spcPts val="180"/>
                        </a:spcBef>
                      </a:pPr>
                      <a:r>
                        <a:rPr sz="2000" dirty="0">
                          <a:latin typeface="Tahoma"/>
                          <a:cs typeface="Tahoma"/>
                        </a:rPr>
                        <a:t>OS </a:t>
                      </a:r>
                      <a:r>
                        <a:rPr sz="2000" spc="-15" dirty="0">
                          <a:latin typeface="Tahoma"/>
                          <a:cs typeface="Tahoma"/>
                        </a:rPr>
                        <a:t>Kernel</a:t>
                      </a:r>
                      <a:endParaRPr sz="2000">
                        <a:latin typeface="Tahoma"/>
                        <a:cs typeface="Tahoma"/>
                      </a:endParaRPr>
                    </a:p>
                  </a:txBody>
                  <a:tcPr marL="0" marR="0" marT="2286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r h="304800">
                <a:tc gridSpan="3">
                  <a:txBody>
                    <a:bodyPr/>
                    <a:lstStyle/>
                    <a:p>
                      <a:pPr marL="403860">
                        <a:lnSpc>
                          <a:spcPts val="2300"/>
                        </a:lnSpc>
                      </a:pPr>
                      <a:r>
                        <a:rPr sz="2000" spc="-5" dirty="0">
                          <a:latin typeface="Tahoma"/>
                          <a:cs typeface="Tahoma"/>
                        </a:rPr>
                        <a:t>BIOS </a:t>
                      </a:r>
                      <a:r>
                        <a:rPr sz="2000" dirty="0">
                          <a:latin typeface="Tahoma"/>
                          <a:cs typeface="Tahoma"/>
                        </a:rPr>
                        <a:t>/</a:t>
                      </a:r>
                      <a:r>
                        <a:rPr sz="2000" spc="-35" dirty="0">
                          <a:latin typeface="Tahoma"/>
                          <a:cs typeface="Tahoma"/>
                        </a:rPr>
                        <a:t> </a:t>
                      </a:r>
                      <a:r>
                        <a:rPr sz="2000" dirty="0">
                          <a:latin typeface="Tahoma"/>
                          <a:cs typeface="Tahoma"/>
                        </a:rPr>
                        <a:t>UEFI</a:t>
                      </a:r>
                      <a:endParaRPr sz="2000">
                        <a:latin typeface="Tahoma"/>
                        <a:cs typeface="Tahoma"/>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FF00"/>
                    </a:solidFill>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5"/>
                  </a:ext>
                </a:extLst>
              </a:tr>
              <a:tr h="381000">
                <a:tc gridSpan="3">
                  <a:txBody>
                    <a:bodyPr/>
                    <a:lstStyle/>
                    <a:p>
                      <a:pPr marL="220345">
                        <a:lnSpc>
                          <a:spcPct val="100000"/>
                        </a:lnSpc>
                        <a:spcBef>
                          <a:spcPts val="295"/>
                        </a:spcBef>
                      </a:pPr>
                      <a:r>
                        <a:rPr sz="2000" spc="-5" dirty="0">
                          <a:latin typeface="Tahoma"/>
                          <a:cs typeface="Tahoma"/>
                        </a:rPr>
                        <a:t>Processor</a:t>
                      </a:r>
                      <a:r>
                        <a:rPr sz="2000" spc="-15" dirty="0">
                          <a:latin typeface="Tahoma"/>
                          <a:cs typeface="Tahoma"/>
                        </a:rPr>
                        <a:t> </a:t>
                      </a:r>
                      <a:r>
                        <a:rPr sz="2000" spc="-5" dirty="0">
                          <a:latin typeface="Tahoma"/>
                          <a:cs typeface="Tahoma"/>
                        </a:rPr>
                        <a:t>Code</a:t>
                      </a:r>
                      <a:endParaRPr sz="2000">
                        <a:latin typeface="Tahoma"/>
                        <a:cs typeface="Tahoma"/>
                      </a:endParaRPr>
                    </a:p>
                  </a:txBody>
                  <a:tcPr marL="0" marR="0" marT="3746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66FF"/>
                    </a:solidFill>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6"/>
                  </a:ext>
                </a:extLst>
              </a:tr>
            </a:tbl>
          </a:graphicData>
        </a:graphic>
      </p:graphicFrame>
      <p:sp>
        <p:nvSpPr>
          <p:cNvPr id="9" name="object 9"/>
          <p:cNvSpPr txBox="1"/>
          <p:nvPr/>
        </p:nvSpPr>
        <p:spPr>
          <a:xfrm>
            <a:off x="8193405" y="4133532"/>
            <a:ext cx="918844" cy="330835"/>
          </a:xfrm>
          <a:prstGeom prst="rect">
            <a:avLst/>
          </a:prstGeom>
        </p:spPr>
        <p:txBody>
          <a:bodyPr vert="horz" wrap="square" lIns="0" tIns="12700" rIns="0" bIns="0" rtlCol="0">
            <a:spAutoFit/>
          </a:bodyPr>
          <a:lstStyle/>
          <a:p>
            <a:pPr marL="12700">
              <a:lnSpc>
                <a:spcPct val="100000"/>
              </a:lnSpc>
              <a:spcBef>
                <a:spcPts val="100"/>
              </a:spcBef>
            </a:pPr>
            <a:r>
              <a:rPr sz="2000" dirty="0">
                <a:latin typeface="Arial"/>
                <a:cs typeface="Arial"/>
              </a:rPr>
              <a:t>optio</a:t>
            </a:r>
            <a:r>
              <a:rPr sz="2000" spc="10" dirty="0">
                <a:latin typeface="Arial"/>
                <a:cs typeface="Arial"/>
              </a:rPr>
              <a:t>n</a:t>
            </a:r>
            <a:r>
              <a:rPr sz="2000" dirty="0">
                <a:latin typeface="Arial"/>
                <a:cs typeface="Arial"/>
              </a:rPr>
              <a:t>al</a:t>
            </a:r>
            <a:endParaRPr sz="2000">
              <a:latin typeface="Arial"/>
              <a:cs typeface="Arial"/>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197865"/>
            <a:ext cx="5753735" cy="635000"/>
          </a:xfrm>
          <a:prstGeom prst="rect">
            <a:avLst/>
          </a:prstGeom>
        </p:spPr>
        <p:txBody>
          <a:bodyPr vert="horz" wrap="square" lIns="0" tIns="12700" rIns="0" bIns="0" rtlCol="0">
            <a:spAutoFit/>
          </a:bodyPr>
          <a:lstStyle/>
          <a:p>
            <a:pPr marL="12700">
              <a:lnSpc>
                <a:spcPct val="100000"/>
              </a:lnSpc>
              <a:spcBef>
                <a:spcPts val="100"/>
              </a:spcBef>
            </a:pPr>
            <a:r>
              <a:rPr sz="4000" spc="-5" dirty="0"/>
              <a:t>Boot Protection </a:t>
            </a:r>
            <a:r>
              <a:rPr sz="4000" spc="-10" dirty="0"/>
              <a:t>with </a:t>
            </a:r>
            <a:r>
              <a:rPr sz="4000" spc="-5" dirty="0"/>
              <a:t>TPM</a:t>
            </a:r>
            <a:endParaRPr sz="4000"/>
          </a:p>
        </p:txBody>
      </p:sp>
      <p:sp>
        <p:nvSpPr>
          <p:cNvPr id="3" name="object 3"/>
          <p:cNvSpPr txBox="1"/>
          <p:nvPr/>
        </p:nvSpPr>
        <p:spPr>
          <a:xfrm>
            <a:off x="386715" y="1033272"/>
            <a:ext cx="7978775" cy="1489075"/>
          </a:xfrm>
          <a:prstGeom prst="rect">
            <a:avLst/>
          </a:prstGeom>
        </p:spPr>
        <p:txBody>
          <a:bodyPr vert="horz" wrap="square" lIns="0" tIns="73660" rIns="0" bIns="0" rtlCol="0">
            <a:spAutoFit/>
          </a:bodyPr>
          <a:lstStyle/>
          <a:p>
            <a:pPr marL="355600" indent="-343535">
              <a:lnSpc>
                <a:spcPct val="100000"/>
              </a:lnSpc>
              <a:spcBef>
                <a:spcPts val="580"/>
              </a:spcBef>
              <a:buChar char="•"/>
              <a:tabLst>
                <a:tab pos="355600" algn="l"/>
                <a:tab pos="356235" algn="l"/>
              </a:tabLst>
            </a:pPr>
            <a:r>
              <a:rPr sz="2000" spc="5" dirty="0">
                <a:latin typeface="Arial"/>
                <a:cs typeface="Arial"/>
              </a:rPr>
              <a:t>The </a:t>
            </a:r>
            <a:r>
              <a:rPr sz="2000" dirty="0">
                <a:latin typeface="Arial"/>
                <a:cs typeface="Arial"/>
              </a:rPr>
              <a:t>CRTM </a:t>
            </a:r>
            <a:r>
              <a:rPr sz="2000" spc="-5" dirty="0">
                <a:latin typeface="Arial"/>
                <a:cs typeface="Arial"/>
              </a:rPr>
              <a:t>is </a:t>
            </a:r>
            <a:r>
              <a:rPr sz="2000" dirty="0">
                <a:latin typeface="Arial"/>
                <a:cs typeface="Arial"/>
              </a:rPr>
              <a:t>the initial code </a:t>
            </a:r>
            <a:r>
              <a:rPr sz="2000" spc="-5" dirty="0">
                <a:latin typeface="Arial"/>
                <a:cs typeface="Arial"/>
              </a:rPr>
              <a:t>which </a:t>
            </a:r>
            <a:r>
              <a:rPr sz="2000" dirty="0">
                <a:latin typeface="Arial"/>
                <a:cs typeface="Arial"/>
              </a:rPr>
              <a:t>starts running at </a:t>
            </a:r>
            <a:r>
              <a:rPr sz="2000" spc="-5" dirty="0">
                <a:latin typeface="Arial"/>
                <a:cs typeface="Arial"/>
              </a:rPr>
              <a:t>CPU</a:t>
            </a:r>
            <a:r>
              <a:rPr sz="2000" spc="-100" dirty="0">
                <a:latin typeface="Arial"/>
                <a:cs typeface="Arial"/>
              </a:rPr>
              <a:t> </a:t>
            </a:r>
            <a:r>
              <a:rPr sz="2000" dirty="0">
                <a:latin typeface="Arial"/>
                <a:cs typeface="Arial"/>
              </a:rPr>
              <a:t>power-on.</a:t>
            </a:r>
            <a:endParaRPr sz="2000">
              <a:latin typeface="Arial"/>
              <a:cs typeface="Arial"/>
            </a:endParaRPr>
          </a:p>
          <a:p>
            <a:pPr marL="355600" indent="-343535">
              <a:lnSpc>
                <a:spcPct val="100000"/>
              </a:lnSpc>
              <a:spcBef>
                <a:spcPts val="480"/>
              </a:spcBef>
              <a:buChar char="•"/>
              <a:tabLst>
                <a:tab pos="355600" algn="l"/>
                <a:tab pos="356235" algn="l"/>
              </a:tabLst>
            </a:pPr>
            <a:r>
              <a:rPr sz="2000" spc="5" dirty="0">
                <a:latin typeface="Arial"/>
                <a:cs typeface="Arial"/>
              </a:rPr>
              <a:t>The </a:t>
            </a:r>
            <a:r>
              <a:rPr sz="2000" dirty="0">
                <a:latin typeface="Arial"/>
                <a:cs typeface="Arial"/>
              </a:rPr>
              <a:t>boot </a:t>
            </a:r>
            <a:r>
              <a:rPr sz="2000" spc="-5" dirty="0">
                <a:latin typeface="Arial"/>
                <a:cs typeface="Arial"/>
              </a:rPr>
              <a:t>integrity </a:t>
            </a:r>
            <a:r>
              <a:rPr sz="2000" dirty="0">
                <a:latin typeface="Arial"/>
                <a:cs typeface="Arial"/>
              </a:rPr>
              <a:t>depends on the CRTM</a:t>
            </a:r>
            <a:r>
              <a:rPr sz="2000" spc="-165" dirty="0">
                <a:latin typeface="Arial"/>
                <a:cs typeface="Arial"/>
              </a:rPr>
              <a:t> </a:t>
            </a:r>
            <a:r>
              <a:rPr sz="2000" spc="-5" dirty="0">
                <a:latin typeface="Arial"/>
                <a:cs typeface="Arial"/>
              </a:rPr>
              <a:t>integrity.</a:t>
            </a:r>
            <a:endParaRPr sz="2000">
              <a:latin typeface="Arial"/>
              <a:cs typeface="Arial"/>
            </a:endParaRPr>
          </a:p>
          <a:p>
            <a:pPr marL="355600" indent="-343535">
              <a:lnSpc>
                <a:spcPct val="100000"/>
              </a:lnSpc>
              <a:spcBef>
                <a:spcPts val="480"/>
              </a:spcBef>
              <a:buChar char="•"/>
              <a:tabLst>
                <a:tab pos="355600" algn="l"/>
                <a:tab pos="356235" algn="l"/>
              </a:tabLst>
            </a:pPr>
            <a:r>
              <a:rPr sz="2000" spc="-5" dirty="0">
                <a:latin typeface="Arial"/>
                <a:cs typeface="Arial"/>
              </a:rPr>
              <a:t>Multiple </a:t>
            </a:r>
            <a:r>
              <a:rPr sz="2000" dirty="0">
                <a:latin typeface="Arial"/>
                <a:cs typeface="Arial"/>
              </a:rPr>
              <a:t>options </a:t>
            </a:r>
            <a:r>
              <a:rPr sz="2000" spc="5" dirty="0">
                <a:latin typeface="Arial"/>
                <a:cs typeface="Arial"/>
              </a:rPr>
              <a:t>for </a:t>
            </a:r>
            <a:r>
              <a:rPr sz="2000" dirty="0">
                <a:latin typeface="Arial"/>
                <a:cs typeface="Arial"/>
              </a:rPr>
              <a:t>storing the CRTM, </a:t>
            </a:r>
            <a:r>
              <a:rPr sz="2000" spc="-5" dirty="0">
                <a:latin typeface="Arial"/>
                <a:cs typeface="Arial"/>
              </a:rPr>
              <a:t>e.g. in CPU </a:t>
            </a:r>
            <a:r>
              <a:rPr sz="2000" dirty="0">
                <a:latin typeface="Arial"/>
                <a:cs typeface="Arial"/>
              </a:rPr>
              <a:t>or </a:t>
            </a:r>
            <a:r>
              <a:rPr sz="2000" spc="-5" dirty="0">
                <a:latin typeface="Arial"/>
                <a:cs typeface="Arial"/>
              </a:rPr>
              <a:t>external</a:t>
            </a:r>
            <a:r>
              <a:rPr sz="2000" spc="-125" dirty="0">
                <a:latin typeface="Arial"/>
                <a:cs typeface="Arial"/>
              </a:rPr>
              <a:t> </a:t>
            </a:r>
            <a:r>
              <a:rPr sz="2000" dirty="0">
                <a:latin typeface="Arial"/>
                <a:cs typeface="Arial"/>
              </a:rPr>
              <a:t>ROM</a:t>
            </a:r>
            <a:endParaRPr sz="2000">
              <a:latin typeface="Arial"/>
              <a:cs typeface="Arial"/>
            </a:endParaRPr>
          </a:p>
          <a:p>
            <a:pPr marL="355600" indent="-343535">
              <a:lnSpc>
                <a:spcPct val="100000"/>
              </a:lnSpc>
              <a:spcBef>
                <a:spcPts val="480"/>
              </a:spcBef>
              <a:buChar char="•"/>
              <a:tabLst>
                <a:tab pos="355600" algn="l"/>
                <a:tab pos="356235" algn="l"/>
              </a:tabLst>
            </a:pPr>
            <a:r>
              <a:rPr sz="2000" spc="-5" dirty="0">
                <a:latin typeface="Arial"/>
                <a:cs typeface="Arial"/>
              </a:rPr>
              <a:t>Multiple </a:t>
            </a:r>
            <a:r>
              <a:rPr sz="2000" dirty="0">
                <a:latin typeface="Arial"/>
                <a:cs typeface="Arial"/>
              </a:rPr>
              <a:t>options </a:t>
            </a:r>
            <a:r>
              <a:rPr sz="2000" spc="5" dirty="0">
                <a:latin typeface="Arial"/>
                <a:cs typeface="Arial"/>
              </a:rPr>
              <a:t>for </a:t>
            </a:r>
            <a:r>
              <a:rPr sz="2000" dirty="0">
                <a:latin typeface="Arial"/>
                <a:cs typeface="Arial"/>
              </a:rPr>
              <a:t>storing </a:t>
            </a:r>
            <a:r>
              <a:rPr sz="2000" spc="-5" dirty="0">
                <a:latin typeface="Arial"/>
                <a:cs typeface="Arial"/>
              </a:rPr>
              <a:t>PCR, e.g. in </a:t>
            </a:r>
            <a:r>
              <a:rPr sz="2000" spc="5" dirty="0">
                <a:latin typeface="Arial"/>
                <a:cs typeface="Arial"/>
              </a:rPr>
              <a:t>TPM </a:t>
            </a:r>
            <a:r>
              <a:rPr sz="2000" dirty="0">
                <a:latin typeface="Arial"/>
                <a:cs typeface="Arial"/>
              </a:rPr>
              <a:t>or </a:t>
            </a:r>
            <a:r>
              <a:rPr sz="2000" spc="-5" dirty="0">
                <a:latin typeface="Arial"/>
                <a:cs typeface="Arial"/>
              </a:rPr>
              <a:t>in </a:t>
            </a:r>
            <a:r>
              <a:rPr sz="2000" dirty="0">
                <a:latin typeface="Arial"/>
                <a:cs typeface="Arial"/>
              </a:rPr>
              <a:t>other ROM</a:t>
            </a:r>
            <a:r>
              <a:rPr sz="2000" spc="-195" dirty="0">
                <a:latin typeface="Arial"/>
                <a:cs typeface="Arial"/>
              </a:rPr>
              <a:t> </a:t>
            </a:r>
            <a:r>
              <a:rPr sz="2000" dirty="0">
                <a:latin typeface="Arial"/>
                <a:cs typeface="Arial"/>
              </a:rPr>
              <a:t>chip.</a:t>
            </a:r>
            <a:endParaRPr sz="2000">
              <a:latin typeface="Arial"/>
              <a:cs typeface="Arial"/>
            </a:endParaRPr>
          </a:p>
        </p:txBody>
      </p:sp>
      <p:sp>
        <p:nvSpPr>
          <p:cNvPr id="4" name="object 4"/>
          <p:cNvSpPr txBox="1"/>
          <p:nvPr/>
        </p:nvSpPr>
        <p:spPr>
          <a:xfrm>
            <a:off x="1399539" y="5709920"/>
            <a:ext cx="1943100" cy="381000"/>
          </a:xfrm>
          <a:prstGeom prst="rect">
            <a:avLst/>
          </a:prstGeom>
          <a:solidFill>
            <a:srgbClr val="FF66FF"/>
          </a:solidFill>
          <a:ln w="10159">
            <a:solidFill>
              <a:srgbClr val="000000"/>
            </a:solidFill>
          </a:ln>
        </p:spPr>
        <p:txBody>
          <a:bodyPr vert="horz" wrap="square" lIns="0" tIns="38100" rIns="0" bIns="0" rtlCol="0">
            <a:spAutoFit/>
          </a:bodyPr>
          <a:lstStyle/>
          <a:p>
            <a:pPr marL="111125">
              <a:lnSpc>
                <a:spcPct val="100000"/>
              </a:lnSpc>
              <a:spcBef>
                <a:spcPts val="300"/>
              </a:spcBef>
            </a:pPr>
            <a:r>
              <a:rPr sz="2000" spc="-5" dirty="0">
                <a:latin typeface="Tahoma"/>
                <a:cs typeface="Tahoma"/>
              </a:rPr>
              <a:t>Processor</a:t>
            </a:r>
            <a:r>
              <a:rPr sz="2000" spc="-10" dirty="0">
                <a:latin typeface="Tahoma"/>
                <a:cs typeface="Tahoma"/>
              </a:rPr>
              <a:t> </a:t>
            </a:r>
            <a:r>
              <a:rPr sz="2000" spc="-5" dirty="0">
                <a:latin typeface="Tahoma"/>
                <a:cs typeface="Tahoma"/>
              </a:rPr>
              <a:t>Code</a:t>
            </a:r>
            <a:endParaRPr sz="2000">
              <a:latin typeface="Tahoma"/>
              <a:cs typeface="Tahoma"/>
            </a:endParaRPr>
          </a:p>
        </p:txBody>
      </p:sp>
      <p:sp>
        <p:nvSpPr>
          <p:cNvPr id="5" name="object 5"/>
          <p:cNvSpPr txBox="1"/>
          <p:nvPr/>
        </p:nvSpPr>
        <p:spPr>
          <a:xfrm>
            <a:off x="1399539" y="4749800"/>
            <a:ext cx="1943100" cy="304800"/>
          </a:xfrm>
          <a:prstGeom prst="rect">
            <a:avLst/>
          </a:prstGeom>
          <a:solidFill>
            <a:srgbClr val="FFFF00"/>
          </a:solidFill>
          <a:ln w="10159">
            <a:solidFill>
              <a:srgbClr val="000000"/>
            </a:solidFill>
          </a:ln>
        </p:spPr>
        <p:txBody>
          <a:bodyPr vert="horz" wrap="square" lIns="0" tIns="0" rIns="0" bIns="0" rtlCol="0">
            <a:spAutoFit/>
          </a:bodyPr>
          <a:lstStyle/>
          <a:p>
            <a:pPr algn="ctr">
              <a:lnSpc>
                <a:spcPts val="2395"/>
              </a:lnSpc>
            </a:pPr>
            <a:r>
              <a:rPr sz="2000" spc="-5" dirty="0">
                <a:latin typeface="Tahoma"/>
                <a:cs typeface="Tahoma"/>
              </a:rPr>
              <a:t>BIOS</a:t>
            </a:r>
            <a:endParaRPr sz="2000">
              <a:latin typeface="Tahoma"/>
              <a:cs typeface="Tahoma"/>
            </a:endParaRPr>
          </a:p>
        </p:txBody>
      </p:sp>
      <p:sp>
        <p:nvSpPr>
          <p:cNvPr id="6" name="object 6"/>
          <p:cNvSpPr txBox="1"/>
          <p:nvPr/>
        </p:nvSpPr>
        <p:spPr>
          <a:xfrm>
            <a:off x="1399539" y="3728720"/>
            <a:ext cx="1943100" cy="353060"/>
          </a:xfrm>
          <a:prstGeom prst="rect">
            <a:avLst/>
          </a:prstGeom>
          <a:solidFill>
            <a:srgbClr val="FFC000"/>
          </a:solidFill>
          <a:ln w="10159">
            <a:solidFill>
              <a:srgbClr val="000000"/>
            </a:solidFill>
          </a:ln>
        </p:spPr>
        <p:txBody>
          <a:bodyPr vert="horz" wrap="square" lIns="0" tIns="22225" rIns="0" bIns="0" rtlCol="0">
            <a:spAutoFit/>
          </a:bodyPr>
          <a:lstStyle/>
          <a:p>
            <a:pPr marL="419100">
              <a:lnSpc>
                <a:spcPct val="100000"/>
              </a:lnSpc>
              <a:spcBef>
                <a:spcPts val="175"/>
              </a:spcBef>
            </a:pPr>
            <a:r>
              <a:rPr sz="2000" dirty="0">
                <a:latin typeface="Tahoma"/>
                <a:cs typeface="Tahoma"/>
              </a:rPr>
              <a:t>OS</a:t>
            </a:r>
            <a:r>
              <a:rPr sz="2000" spc="-15" dirty="0">
                <a:latin typeface="Tahoma"/>
                <a:cs typeface="Tahoma"/>
              </a:rPr>
              <a:t> </a:t>
            </a:r>
            <a:r>
              <a:rPr sz="2000" spc="-10" dirty="0">
                <a:latin typeface="Tahoma"/>
                <a:cs typeface="Tahoma"/>
              </a:rPr>
              <a:t>Kernel</a:t>
            </a:r>
            <a:endParaRPr sz="2000">
              <a:latin typeface="Tahoma"/>
              <a:cs typeface="Tahoma"/>
            </a:endParaRPr>
          </a:p>
        </p:txBody>
      </p:sp>
      <p:sp>
        <p:nvSpPr>
          <p:cNvPr id="7" name="object 7"/>
          <p:cNvSpPr txBox="1"/>
          <p:nvPr/>
        </p:nvSpPr>
        <p:spPr>
          <a:xfrm>
            <a:off x="1399539" y="2771139"/>
            <a:ext cx="1943100" cy="353060"/>
          </a:xfrm>
          <a:prstGeom prst="rect">
            <a:avLst/>
          </a:prstGeom>
          <a:solidFill>
            <a:srgbClr val="FFCC99"/>
          </a:solidFill>
          <a:ln w="10159">
            <a:solidFill>
              <a:srgbClr val="000000"/>
            </a:solidFill>
          </a:ln>
        </p:spPr>
        <p:txBody>
          <a:bodyPr vert="horz" wrap="square" lIns="0" tIns="22225" rIns="0" bIns="0" rtlCol="0">
            <a:spAutoFit/>
          </a:bodyPr>
          <a:lstStyle/>
          <a:p>
            <a:pPr marL="576580">
              <a:lnSpc>
                <a:spcPct val="100000"/>
              </a:lnSpc>
              <a:spcBef>
                <a:spcPts val="175"/>
              </a:spcBef>
            </a:pPr>
            <a:r>
              <a:rPr sz="2000" spc="-5" dirty="0">
                <a:latin typeface="Tahoma"/>
                <a:cs typeface="Tahoma"/>
              </a:rPr>
              <a:t>Drivers</a:t>
            </a:r>
            <a:endParaRPr sz="2000">
              <a:latin typeface="Tahoma"/>
              <a:cs typeface="Tahoma"/>
            </a:endParaRPr>
          </a:p>
        </p:txBody>
      </p:sp>
      <p:sp>
        <p:nvSpPr>
          <p:cNvPr id="8" name="object 8"/>
          <p:cNvSpPr txBox="1"/>
          <p:nvPr/>
        </p:nvSpPr>
        <p:spPr>
          <a:xfrm>
            <a:off x="4805679" y="2750820"/>
            <a:ext cx="4206240" cy="2469907"/>
          </a:xfrm>
          <a:prstGeom prst="rect">
            <a:avLst/>
          </a:prstGeom>
          <a:solidFill>
            <a:srgbClr val="00FFCC"/>
          </a:solidFill>
          <a:ln w="10159">
            <a:solidFill>
              <a:srgbClr val="000000"/>
            </a:solidFill>
          </a:ln>
        </p:spPr>
        <p:txBody>
          <a:bodyPr vert="horz" wrap="square" lIns="0" tIns="0" rIns="0" bIns="0" rtlCol="0">
            <a:spAutoFit/>
          </a:bodyPr>
          <a:lstStyle/>
          <a:p>
            <a:pPr>
              <a:lnSpc>
                <a:spcPct val="100000"/>
              </a:lnSpc>
            </a:pPr>
            <a:endParaRPr sz="2400" dirty="0">
              <a:latin typeface="Times New Roman"/>
              <a:cs typeface="Times New Roman"/>
            </a:endParaRPr>
          </a:p>
          <a:p>
            <a:pPr>
              <a:lnSpc>
                <a:spcPct val="100000"/>
              </a:lnSpc>
            </a:pPr>
            <a:endParaRPr sz="2400" dirty="0">
              <a:latin typeface="Times New Roman"/>
              <a:cs typeface="Times New Roman"/>
            </a:endParaRPr>
          </a:p>
          <a:p>
            <a:pPr marL="107950" algn="ctr">
              <a:lnSpc>
                <a:spcPct val="100000"/>
              </a:lnSpc>
              <a:spcBef>
                <a:spcPts val="1525"/>
              </a:spcBef>
            </a:pPr>
            <a:r>
              <a:rPr sz="2000" spc="-5" dirty="0">
                <a:latin typeface="Tahoma"/>
                <a:cs typeface="Tahoma"/>
              </a:rPr>
              <a:t>PCR</a:t>
            </a:r>
            <a:endParaRPr sz="2000" dirty="0">
              <a:latin typeface="Tahoma"/>
              <a:cs typeface="Tahoma"/>
            </a:endParaRPr>
          </a:p>
          <a:p>
            <a:pPr marL="250190">
              <a:lnSpc>
                <a:spcPct val="100000"/>
              </a:lnSpc>
            </a:pPr>
            <a:r>
              <a:rPr sz="2000" spc="-10" dirty="0">
                <a:latin typeface="Tahoma"/>
                <a:cs typeface="Tahoma"/>
              </a:rPr>
              <a:t>(Platform </a:t>
            </a:r>
            <a:r>
              <a:rPr sz="2000" spc="-5" dirty="0">
                <a:latin typeface="Tahoma"/>
                <a:cs typeface="Tahoma"/>
              </a:rPr>
              <a:t>Configuration</a:t>
            </a:r>
            <a:r>
              <a:rPr sz="2000" spc="40" dirty="0">
                <a:latin typeface="Tahoma"/>
                <a:cs typeface="Tahoma"/>
              </a:rPr>
              <a:t> </a:t>
            </a:r>
            <a:r>
              <a:rPr sz="2000" spc="-5" dirty="0">
                <a:latin typeface="Tahoma"/>
                <a:cs typeface="Tahoma"/>
              </a:rPr>
              <a:t>Registers)</a:t>
            </a:r>
            <a:endParaRPr sz="2000" dirty="0">
              <a:latin typeface="Tahoma"/>
              <a:cs typeface="Tahoma"/>
            </a:endParaRPr>
          </a:p>
          <a:p>
            <a:pPr marL="488950" marR="623570" indent="-342900">
              <a:lnSpc>
                <a:spcPct val="100000"/>
              </a:lnSpc>
              <a:buFont typeface="Arial"/>
              <a:buChar char="•"/>
              <a:tabLst>
                <a:tab pos="488950" algn="l"/>
                <a:tab pos="489584" algn="l"/>
              </a:tabLst>
            </a:pPr>
            <a:r>
              <a:rPr sz="2000" dirty="0">
                <a:latin typeface="Tahoma"/>
                <a:cs typeface="Tahoma"/>
              </a:rPr>
              <a:t>Hash </a:t>
            </a:r>
            <a:r>
              <a:rPr sz="2000" spc="-10" dirty="0">
                <a:latin typeface="Tahoma"/>
                <a:cs typeface="Tahoma"/>
              </a:rPr>
              <a:t>values of </a:t>
            </a:r>
            <a:r>
              <a:rPr sz="2000" spc="-5" dirty="0">
                <a:latin typeface="Tahoma"/>
                <a:cs typeface="Tahoma"/>
              </a:rPr>
              <a:t>known</a:t>
            </a:r>
            <a:r>
              <a:rPr sz="2000" spc="-50" dirty="0">
                <a:latin typeface="Tahoma"/>
                <a:cs typeface="Tahoma"/>
              </a:rPr>
              <a:t> </a:t>
            </a:r>
            <a:r>
              <a:rPr sz="2000" spc="-10" dirty="0" smtClean="0">
                <a:latin typeface="Tahoma"/>
                <a:cs typeface="Tahoma"/>
              </a:rPr>
              <a:t>good</a:t>
            </a:r>
            <a:r>
              <a:rPr lang="tr-TR" sz="2000" spc="-10" dirty="0" smtClean="0">
                <a:latin typeface="Tahoma"/>
                <a:cs typeface="Tahoma"/>
              </a:rPr>
              <a:t> </a:t>
            </a:r>
            <a:r>
              <a:rPr sz="2000" spc="-10" dirty="0" smtClean="0">
                <a:latin typeface="Tahoma"/>
                <a:cs typeface="Tahoma"/>
              </a:rPr>
              <a:t>software</a:t>
            </a:r>
            <a:r>
              <a:rPr sz="2000" spc="30" dirty="0" smtClean="0">
                <a:latin typeface="Tahoma"/>
                <a:cs typeface="Tahoma"/>
              </a:rPr>
              <a:t> </a:t>
            </a:r>
            <a:r>
              <a:rPr sz="2000" spc="-5" dirty="0">
                <a:latin typeface="Tahoma"/>
                <a:cs typeface="Tahoma"/>
              </a:rPr>
              <a:t>modules</a:t>
            </a:r>
            <a:endParaRPr sz="2000" dirty="0">
              <a:latin typeface="Tahoma"/>
              <a:cs typeface="Tahoma"/>
            </a:endParaRPr>
          </a:p>
          <a:p>
            <a:pPr marL="488950" indent="-343535">
              <a:lnSpc>
                <a:spcPct val="100000"/>
              </a:lnSpc>
              <a:buFont typeface="Arial"/>
              <a:buChar char="•"/>
              <a:tabLst>
                <a:tab pos="488950" algn="l"/>
                <a:tab pos="489584" algn="l"/>
              </a:tabLst>
            </a:pPr>
            <a:r>
              <a:rPr sz="2000" spc="-10" dirty="0">
                <a:latin typeface="Tahoma"/>
                <a:cs typeface="Tahoma"/>
              </a:rPr>
              <a:t>Stored </a:t>
            </a:r>
            <a:r>
              <a:rPr sz="2000" dirty="0">
                <a:latin typeface="Tahoma"/>
                <a:cs typeface="Tahoma"/>
              </a:rPr>
              <a:t>in </a:t>
            </a:r>
            <a:r>
              <a:rPr sz="2000" spc="-10" dirty="0">
                <a:latin typeface="Tahoma"/>
                <a:cs typeface="Tahoma"/>
              </a:rPr>
              <a:t>TPM </a:t>
            </a:r>
            <a:r>
              <a:rPr sz="2000" spc="-5" dirty="0">
                <a:latin typeface="Tahoma"/>
                <a:cs typeface="Tahoma"/>
              </a:rPr>
              <a:t>or</a:t>
            </a:r>
            <a:r>
              <a:rPr sz="2000" spc="5" dirty="0">
                <a:latin typeface="Tahoma"/>
                <a:cs typeface="Tahoma"/>
              </a:rPr>
              <a:t> </a:t>
            </a:r>
            <a:r>
              <a:rPr sz="2000" spc="-5" dirty="0">
                <a:latin typeface="Tahoma"/>
                <a:cs typeface="Tahoma"/>
              </a:rPr>
              <a:t>CPU</a:t>
            </a:r>
            <a:endParaRPr sz="2000" dirty="0">
              <a:latin typeface="Tahoma"/>
              <a:cs typeface="Tahoma"/>
            </a:endParaRPr>
          </a:p>
        </p:txBody>
      </p:sp>
      <p:grpSp>
        <p:nvGrpSpPr>
          <p:cNvPr id="9" name="object 9"/>
          <p:cNvGrpSpPr/>
          <p:nvPr/>
        </p:nvGrpSpPr>
        <p:grpSpPr>
          <a:xfrm>
            <a:off x="2194560" y="5054600"/>
            <a:ext cx="350520" cy="655955"/>
            <a:chOff x="2194560" y="5054600"/>
            <a:chExt cx="350520" cy="655955"/>
          </a:xfrm>
        </p:grpSpPr>
        <p:sp>
          <p:nvSpPr>
            <p:cNvPr id="10" name="object 10"/>
            <p:cNvSpPr/>
            <p:nvPr/>
          </p:nvSpPr>
          <p:spPr>
            <a:xfrm>
              <a:off x="2313813" y="5054600"/>
              <a:ext cx="112395" cy="655955"/>
            </a:xfrm>
            <a:custGeom>
              <a:avLst/>
              <a:gdLst/>
              <a:ahLst/>
              <a:cxnLst/>
              <a:rect l="l" t="t" r="r" b="b"/>
              <a:pathLst>
                <a:path w="112394" h="655954">
                  <a:moveTo>
                    <a:pt x="56006" y="40295"/>
                  </a:moveTo>
                  <a:lnTo>
                    <a:pt x="45847" y="57712"/>
                  </a:lnTo>
                  <a:lnTo>
                    <a:pt x="45847" y="655637"/>
                  </a:lnTo>
                  <a:lnTo>
                    <a:pt x="66167" y="655637"/>
                  </a:lnTo>
                  <a:lnTo>
                    <a:pt x="66167" y="57712"/>
                  </a:lnTo>
                  <a:lnTo>
                    <a:pt x="56006" y="40295"/>
                  </a:lnTo>
                  <a:close/>
                </a:path>
                <a:path w="112394" h="655954">
                  <a:moveTo>
                    <a:pt x="56006" y="0"/>
                  </a:moveTo>
                  <a:lnTo>
                    <a:pt x="2793" y="91186"/>
                  </a:lnTo>
                  <a:lnTo>
                    <a:pt x="0" y="96012"/>
                  </a:lnTo>
                  <a:lnTo>
                    <a:pt x="1650" y="102235"/>
                  </a:lnTo>
                  <a:lnTo>
                    <a:pt x="6476" y="105156"/>
                  </a:lnTo>
                  <a:lnTo>
                    <a:pt x="11303" y="107950"/>
                  </a:lnTo>
                  <a:lnTo>
                    <a:pt x="17525" y="106299"/>
                  </a:lnTo>
                  <a:lnTo>
                    <a:pt x="20319" y="101473"/>
                  </a:lnTo>
                  <a:lnTo>
                    <a:pt x="45846" y="57712"/>
                  </a:lnTo>
                  <a:lnTo>
                    <a:pt x="45847" y="20066"/>
                  </a:lnTo>
                  <a:lnTo>
                    <a:pt x="67716" y="20066"/>
                  </a:lnTo>
                  <a:lnTo>
                    <a:pt x="56006" y="0"/>
                  </a:lnTo>
                  <a:close/>
                </a:path>
                <a:path w="112394" h="655954">
                  <a:moveTo>
                    <a:pt x="67716" y="20066"/>
                  </a:moveTo>
                  <a:lnTo>
                    <a:pt x="66167" y="20066"/>
                  </a:lnTo>
                  <a:lnTo>
                    <a:pt x="66167" y="57712"/>
                  </a:lnTo>
                  <a:lnTo>
                    <a:pt x="91693" y="101473"/>
                  </a:lnTo>
                  <a:lnTo>
                    <a:pt x="94487" y="106299"/>
                  </a:lnTo>
                  <a:lnTo>
                    <a:pt x="100711" y="107950"/>
                  </a:lnTo>
                  <a:lnTo>
                    <a:pt x="105537" y="105156"/>
                  </a:lnTo>
                  <a:lnTo>
                    <a:pt x="110362" y="102235"/>
                  </a:lnTo>
                  <a:lnTo>
                    <a:pt x="112013" y="96012"/>
                  </a:lnTo>
                  <a:lnTo>
                    <a:pt x="109219" y="91186"/>
                  </a:lnTo>
                  <a:lnTo>
                    <a:pt x="67716" y="20066"/>
                  </a:lnTo>
                  <a:close/>
                </a:path>
                <a:path w="112394" h="655954">
                  <a:moveTo>
                    <a:pt x="66167" y="20066"/>
                  </a:moveTo>
                  <a:lnTo>
                    <a:pt x="45847" y="20066"/>
                  </a:lnTo>
                  <a:lnTo>
                    <a:pt x="45847" y="57712"/>
                  </a:lnTo>
                  <a:lnTo>
                    <a:pt x="56006" y="40295"/>
                  </a:lnTo>
                  <a:lnTo>
                    <a:pt x="47243" y="25273"/>
                  </a:lnTo>
                  <a:lnTo>
                    <a:pt x="66167" y="25273"/>
                  </a:lnTo>
                  <a:lnTo>
                    <a:pt x="66167" y="20066"/>
                  </a:lnTo>
                  <a:close/>
                </a:path>
                <a:path w="112394" h="655954">
                  <a:moveTo>
                    <a:pt x="66167" y="25273"/>
                  </a:moveTo>
                  <a:lnTo>
                    <a:pt x="64769" y="25273"/>
                  </a:lnTo>
                  <a:lnTo>
                    <a:pt x="56006" y="40295"/>
                  </a:lnTo>
                  <a:lnTo>
                    <a:pt x="66167" y="57712"/>
                  </a:lnTo>
                  <a:lnTo>
                    <a:pt x="66167" y="25273"/>
                  </a:lnTo>
                  <a:close/>
                </a:path>
                <a:path w="112394" h="655954">
                  <a:moveTo>
                    <a:pt x="64769" y="25273"/>
                  </a:moveTo>
                  <a:lnTo>
                    <a:pt x="47243" y="25273"/>
                  </a:lnTo>
                  <a:lnTo>
                    <a:pt x="56006" y="40295"/>
                  </a:lnTo>
                  <a:lnTo>
                    <a:pt x="64769" y="25273"/>
                  </a:lnTo>
                  <a:close/>
                </a:path>
              </a:pathLst>
            </a:custGeom>
            <a:solidFill>
              <a:srgbClr val="000000"/>
            </a:solidFill>
          </p:spPr>
          <p:txBody>
            <a:bodyPr wrap="square" lIns="0" tIns="0" rIns="0" bIns="0" rtlCol="0"/>
            <a:lstStyle/>
            <a:p>
              <a:endParaRPr/>
            </a:p>
          </p:txBody>
        </p:sp>
        <p:sp>
          <p:nvSpPr>
            <p:cNvPr id="11" name="object 11"/>
            <p:cNvSpPr/>
            <p:nvPr/>
          </p:nvSpPr>
          <p:spPr>
            <a:xfrm>
              <a:off x="2207260" y="5247639"/>
              <a:ext cx="325120" cy="325120"/>
            </a:xfrm>
            <a:custGeom>
              <a:avLst/>
              <a:gdLst/>
              <a:ahLst/>
              <a:cxnLst/>
              <a:rect l="l" t="t" r="r" b="b"/>
              <a:pathLst>
                <a:path w="325119" h="325120">
                  <a:moveTo>
                    <a:pt x="162559" y="0"/>
                  </a:moveTo>
                  <a:lnTo>
                    <a:pt x="119341" y="5806"/>
                  </a:lnTo>
                  <a:lnTo>
                    <a:pt x="80508" y="22192"/>
                  </a:lnTo>
                  <a:lnTo>
                    <a:pt x="47609" y="47609"/>
                  </a:lnTo>
                  <a:lnTo>
                    <a:pt x="22192" y="80508"/>
                  </a:lnTo>
                  <a:lnTo>
                    <a:pt x="5806" y="119341"/>
                  </a:lnTo>
                  <a:lnTo>
                    <a:pt x="0" y="162560"/>
                  </a:lnTo>
                  <a:lnTo>
                    <a:pt x="5806" y="205778"/>
                  </a:lnTo>
                  <a:lnTo>
                    <a:pt x="22192" y="244611"/>
                  </a:lnTo>
                  <a:lnTo>
                    <a:pt x="47609" y="277510"/>
                  </a:lnTo>
                  <a:lnTo>
                    <a:pt x="80508" y="302927"/>
                  </a:lnTo>
                  <a:lnTo>
                    <a:pt x="119341" y="319313"/>
                  </a:lnTo>
                  <a:lnTo>
                    <a:pt x="162559" y="325120"/>
                  </a:lnTo>
                  <a:lnTo>
                    <a:pt x="205778" y="319313"/>
                  </a:lnTo>
                  <a:lnTo>
                    <a:pt x="244611" y="302927"/>
                  </a:lnTo>
                  <a:lnTo>
                    <a:pt x="277510" y="277510"/>
                  </a:lnTo>
                  <a:lnTo>
                    <a:pt x="302927" y="244611"/>
                  </a:lnTo>
                  <a:lnTo>
                    <a:pt x="319313" y="205778"/>
                  </a:lnTo>
                  <a:lnTo>
                    <a:pt x="325119" y="162560"/>
                  </a:lnTo>
                  <a:lnTo>
                    <a:pt x="319313" y="119341"/>
                  </a:lnTo>
                  <a:lnTo>
                    <a:pt x="302927" y="80508"/>
                  </a:lnTo>
                  <a:lnTo>
                    <a:pt x="277510" y="47609"/>
                  </a:lnTo>
                  <a:lnTo>
                    <a:pt x="244611" y="22192"/>
                  </a:lnTo>
                  <a:lnTo>
                    <a:pt x="205778" y="5806"/>
                  </a:lnTo>
                  <a:lnTo>
                    <a:pt x="162559" y="0"/>
                  </a:lnTo>
                  <a:close/>
                </a:path>
              </a:pathLst>
            </a:custGeom>
            <a:solidFill>
              <a:srgbClr val="FFFFFF"/>
            </a:solidFill>
          </p:spPr>
          <p:txBody>
            <a:bodyPr wrap="square" lIns="0" tIns="0" rIns="0" bIns="0" rtlCol="0"/>
            <a:lstStyle/>
            <a:p>
              <a:endParaRPr/>
            </a:p>
          </p:txBody>
        </p:sp>
        <p:sp>
          <p:nvSpPr>
            <p:cNvPr id="12" name="object 12"/>
            <p:cNvSpPr/>
            <p:nvPr/>
          </p:nvSpPr>
          <p:spPr>
            <a:xfrm>
              <a:off x="2207260" y="5247639"/>
              <a:ext cx="325120" cy="325120"/>
            </a:xfrm>
            <a:custGeom>
              <a:avLst/>
              <a:gdLst/>
              <a:ahLst/>
              <a:cxnLst/>
              <a:rect l="l" t="t" r="r" b="b"/>
              <a:pathLst>
                <a:path w="325119" h="325120">
                  <a:moveTo>
                    <a:pt x="0" y="162560"/>
                  </a:moveTo>
                  <a:lnTo>
                    <a:pt x="5806" y="119341"/>
                  </a:lnTo>
                  <a:lnTo>
                    <a:pt x="22192" y="80508"/>
                  </a:lnTo>
                  <a:lnTo>
                    <a:pt x="47609" y="47609"/>
                  </a:lnTo>
                  <a:lnTo>
                    <a:pt x="80508" y="22192"/>
                  </a:lnTo>
                  <a:lnTo>
                    <a:pt x="119341" y="5806"/>
                  </a:lnTo>
                  <a:lnTo>
                    <a:pt x="162559" y="0"/>
                  </a:lnTo>
                  <a:lnTo>
                    <a:pt x="205778" y="5806"/>
                  </a:lnTo>
                  <a:lnTo>
                    <a:pt x="244611" y="22192"/>
                  </a:lnTo>
                  <a:lnTo>
                    <a:pt x="277510" y="47609"/>
                  </a:lnTo>
                  <a:lnTo>
                    <a:pt x="302927" y="80508"/>
                  </a:lnTo>
                  <a:lnTo>
                    <a:pt x="319313" y="119341"/>
                  </a:lnTo>
                  <a:lnTo>
                    <a:pt x="325119" y="162560"/>
                  </a:lnTo>
                  <a:lnTo>
                    <a:pt x="319313" y="205778"/>
                  </a:lnTo>
                  <a:lnTo>
                    <a:pt x="302927" y="244611"/>
                  </a:lnTo>
                  <a:lnTo>
                    <a:pt x="277510" y="277510"/>
                  </a:lnTo>
                  <a:lnTo>
                    <a:pt x="244611" y="302927"/>
                  </a:lnTo>
                  <a:lnTo>
                    <a:pt x="205778" y="319313"/>
                  </a:lnTo>
                  <a:lnTo>
                    <a:pt x="162559" y="325120"/>
                  </a:lnTo>
                  <a:lnTo>
                    <a:pt x="119341" y="319313"/>
                  </a:lnTo>
                  <a:lnTo>
                    <a:pt x="80508" y="302927"/>
                  </a:lnTo>
                  <a:lnTo>
                    <a:pt x="47609" y="277510"/>
                  </a:lnTo>
                  <a:lnTo>
                    <a:pt x="22192" y="244611"/>
                  </a:lnTo>
                  <a:lnTo>
                    <a:pt x="5806" y="205778"/>
                  </a:lnTo>
                  <a:lnTo>
                    <a:pt x="0" y="162560"/>
                  </a:lnTo>
                  <a:close/>
                </a:path>
              </a:pathLst>
            </a:custGeom>
            <a:ln w="25400">
              <a:solidFill>
                <a:srgbClr val="000000"/>
              </a:solidFill>
            </a:ln>
          </p:spPr>
          <p:txBody>
            <a:bodyPr wrap="square" lIns="0" tIns="0" rIns="0" bIns="0" rtlCol="0"/>
            <a:lstStyle/>
            <a:p>
              <a:endParaRPr/>
            </a:p>
          </p:txBody>
        </p:sp>
      </p:grpSp>
      <p:grpSp>
        <p:nvGrpSpPr>
          <p:cNvPr id="13" name="object 13"/>
          <p:cNvGrpSpPr/>
          <p:nvPr/>
        </p:nvGrpSpPr>
        <p:grpSpPr>
          <a:xfrm>
            <a:off x="3342640" y="5730240"/>
            <a:ext cx="1440180" cy="347980"/>
            <a:chOff x="3342640" y="5730240"/>
            <a:chExt cx="1440180" cy="347980"/>
          </a:xfrm>
        </p:grpSpPr>
        <p:sp>
          <p:nvSpPr>
            <p:cNvPr id="14" name="object 14"/>
            <p:cNvSpPr/>
            <p:nvPr/>
          </p:nvSpPr>
          <p:spPr>
            <a:xfrm>
              <a:off x="3342640" y="5844362"/>
              <a:ext cx="1440180" cy="112395"/>
            </a:xfrm>
            <a:custGeom>
              <a:avLst/>
              <a:gdLst/>
              <a:ahLst/>
              <a:cxnLst/>
              <a:rect l="l" t="t" r="r" b="b"/>
              <a:pathLst>
                <a:path w="1440179" h="112395">
                  <a:moveTo>
                    <a:pt x="1399608" y="56057"/>
                  </a:moveTo>
                  <a:lnTo>
                    <a:pt x="1333627" y="94564"/>
                  </a:lnTo>
                  <a:lnTo>
                    <a:pt x="1331976" y="100774"/>
                  </a:lnTo>
                  <a:lnTo>
                    <a:pt x="1337564" y="110477"/>
                  </a:lnTo>
                  <a:lnTo>
                    <a:pt x="1343787" y="112115"/>
                  </a:lnTo>
                  <a:lnTo>
                    <a:pt x="1422495" y="66217"/>
                  </a:lnTo>
                  <a:lnTo>
                    <a:pt x="1419733" y="66217"/>
                  </a:lnTo>
                  <a:lnTo>
                    <a:pt x="1419733" y="64833"/>
                  </a:lnTo>
                  <a:lnTo>
                    <a:pt x="1414652" y="64833"/>
                  </a:lnTo>
                  <a:lnTo>
                    <a:pt x="1399608" y="56057"/>
                  </a:lnTo>
                  <a:close/>
                </a:path>
                <a:path w="1440179" h="112395">
                  <a:moveTo>
                    <a:pt x="1382191" y="45897"/>
                  </a:moveTo>
                  <a:lnTo>
                    <a:pt x="0" y="45897"/>
                  </a:lnTo>
                  <a:lnTo>
                    <a:pt x="0" y="66217"/>
                  </a:lnTo>
                  <a:lnTo>
                    <a:pt x="1382191" y="66217"/>
                  </a:lnTo>
                  <a:lnTo>
                    <a:pt x="1399608" y="56057"/>
                  </a:lnTo>
                  <a:lnTo>
                    <a:pt x="1382191" y="45897"/>
                  </a:lnTo>
                  <a:close/>
                </a:path>
                <a:path w="1440179" h="112395">
                  <a:moveTo>
                    <a:pt x="1422495" y="45897"/>
                  </a:moveTo>
                  <a:lnTo>
                    <a:pt x="1419733" y="45897"/>
                  </a:lnTo>
                  <a:lnTo>
                    <a:pt x="1419733" y="66217"/>
                  </a:lnTo>
                  <a:lnTo>
                    <a:pt x="1422495" y="66217"/>
                  </a:lnTo>
                  <a:lnTo>
                    <a:pt x="1439926" y="56057"/>
                  </a:lnTo>
                  <a:lnTo>
                    <a:pt x="1422495" y="45897"/>
                  </a:lnTo>
                  <a:close/>
                </a:path>
                <a:path w="1440179" h="112395">
                  <a:moveTo>
                    <a:pt x="1414652" y="47282"/>
                  </a:moveTo>
                  <a:lnTo>
                    <a:pt x="1399608" y="56057"/>
                  </a:lnTo>
                  <a:lnTo>
                    <a:pt x="1414652" y="64833"/>
                  </a:lnTo>
                  <a:lnTo>
                    <a:pt x="1414652" y="47282"/>
                  </a:lnTo>
                  <a:close/>
                </a:path>
                <a:path w="1440179" h="112395">
                  <a:moveTo>
                    <a:pt x="1419733" y="47282"/>
                  </a:moveTo>
                  <a:lnTo>
                    <a:pt x="1414652" y="47282"/>
                  </a:lnTo>
                  <a:lnTo>
                    <a:pt x="1414652" y="64833"/>
                  </a:lnTo>
                  <a:lnTo>
                    <a:pt x="1419733" y="64833"/>
                  </a:lnTo>
                  <a:lnTo>
                    <a:pt x="1419733" y="47282"/>
                  </a:lnTo>
                  <a:close/>
                </a:path>
                <a:path w="1440179" h="112395">
                  <a:moveTo>
                    <a:pt x="1343787" y="0"/>
                  </a:moveTo>
                  <a:lnTo>
                    <a:pt x="1337564" y="1638"/>
                  </a:lnTo>
                  <a:lnTo>
                    <a:pt x="1331976" y="11341"/>
                  </a:lnTo>
                  <a:lnTo>
                    <a:pt x="1333627" y="17551"/>
                  </a:lnTo>
                  <a:lnTo>
                    <a:pt x="1399608" y="56057"/>
                  </a:lnTo>
                  <a:lnTo>
                    <a:pt x="1414652" y="47282"/>
                  </a:lnTo>
                  <a:lnTo>
                    <a:pt x="1419733" y="47282"/>
                  </a:lnTo>
                  <a:lnTo>
                    <a:pt x="1419733" y="45897"/>
                  </a:lnTo>
                  <a:lnTo>
                    <a:pt x="1422495" y="45897"/>
                  </a:lnTo>
                  <a:lnTo>
                    <a:pt x="1343787" y="0"/>
                  </a:lnTo>
                  <a:close/>
                </a:path>
              </a:pathLst>
            </a:custGeom>
            <a:solidFill>
              <a:srgbClr val="000000"/>
            </a:solidFill>
          </p:spPr>
          <p:txBody>
            <a:bodyPr wrap="square" lIns="0" tIns="0" rIns="0" bIns="0" rtlCol="0"/>
            <a:lstStyle/>
            <a:p>
              <a:endParaRPr/>
            </a:p>
          </p:txBody>
        </p:sp>
        <p:sp>
          <p:nvSpPr>
            <p:cNvPr id="15" name="object 15"/>
            <p:cNvSpPr/>
            <p:nvPr/>
          </p:nvSpPr>
          <p:spPr>
            <a:xfrm>
              <a:off x="3837940" y="5742940"/>
              <a:ext cx="325120" cy="322580"/>
            </a:xfrm>
            <a:custGeom>
              <a:avLst/>
              <a:gdLst/>
              <a:ahLst/>
              <a:cxnLst/>
              <a:rect l="l" t="t" r="r" b="b"/>
              <a:pathLst>
                <a:path w="325120" h="322579">
                  <a:moveTo>
                    <a:pt x="162560" y="0"/>
                  </a:moveTo>
                  <a:lnTo>
                    <a:pt x="119341" y="5761"/>
                  </a:lnTo>
                  <a:lnTo>
                    <a:pt x="80508" y="22020"/>
                  </a:lnTo>
                  <a:lnTo>
                    <a:pt x="47609" y="47240"/>
                  </a:lnTo>
                  <a:lnTo>
                    <a:pt x="22192" y="79883"/>
                  </a:lnTo>
                  <a:lnTo>
                    <a:pt x="5806" y="118412"/>
                  </a:lnTo>
                  <a:lnTo>
                    <a:pt x="0" y="161290"/>
                  </a:lnTo>
                  <a:lnTo>
                    <a:pt x="5806" y="204167"/>
                  </a:lnTo>
                  <a:lnTo>
                    <a:pt x="22192" y="242696"/>
                  </a:lnTo>
                  <a:lnTo>
                    <a:pt x="47609" y="275339"/>
                  </a:lnTo>
                  <a:lnTo>
                    <a:pt x="80508" y="300559"/>
                  </a:lnTo>
                  <a:lnTo>
                    <a:pt x="119341" y="316818"/>
                  </a:lnTo>
                  <a:lnTo>
                    <a:pt x="162560" y="322580"/>
                  </a:lnTo>
                  <a:lnTo>
                    <a:pt x="205778" y="316818"/>
                  </a:lnTo>
                  <a:lnTo>
                    <a:pt x="244611" y="300559"/>
                  </a:lnTo>
                  <a:lnTo>
                    <a:pt x="277510" y="275339"/>
                  </a:lnTo>
                  <a:lnTo>
                    <a:pt x="302927" y="242696"/>
                  </a:lnTo>
                  <a:lnTo>
                    <a:pt x="319313" y="204167"/>
                  </a:lnTo>
                  <a:lnTo>
                    <a:pt x="325120" y="161290"/>
                  </a:lnTo>
                  <a:lnTo>
                    <a:pt x="319313" y="118412"/>
                  </a:lnTo>
                  <a:lnTo>
                    <a:pt x="302927" y="79883"/>
                  </a:lnTo>
                  <a:lnTo>
                    <a:pt x="277510" y="47240"/>
                  </a:lnTo>
                  <a:lnTo>
                    <a:pt x="244611" y="22020"/>
                  </a:lnTo>
                  <a:lnTo>
                    <a:pt x="205778" y="5761"/>
                  </a:lnTo>
                  <a:lnTo>
                    <a:pt x="162560" y="0"/>
                  </a:lnTo>
                  <a:close/>
                </a:path>
              </a:pathLst>
            </a:custGeom>
            <a:solidFill>
              <a:srgbClr val="FFFFFF"/>
            </a:solidFill>
          </p:spPr>
          <p:txBody>
            <a:bodyPr wrap="square" lIns="0" tIns="0" rIns="0" bIns="0" rtlCol="0"/>
            <a:lstStyle/>
            <a:p>
              <a:endParaRPr/>
            </a:p>
          </p:txBody>
        </p:sp>
        <p:sp>
          <p:nvSpPr>
            <p:cNvPr id="16" name="object 16"/>
            <p:cNvSpPr/>
            <p:nvPr/>
          </p:nvSpPr>
          <p:spPr>
            <a:xfrm>
              <a:off x="3837940" y="5742940"/>
              <a:ext cx="325120" cy="322580"/>
            </a:xfrm>
            <a:custGeom>
              <a:avLst/>
              <a:gdLst/>
              <a:ahLst/>
              <a:cxnLst/>
              <a:rect l="l" t="t" r="r" b="b"/>
              <a:pathLst>
                <a:path w="325120" h="322579">
                  <a:moveTo>
                    <a:pt x="0" y="161290"/>
                  </a:moveTo>
                  <a:lnTo>
                    <a:pt x="5806" y="118412"/>
                  </a:lnTo>
                  <a:lnTo>
                    <a:pt x="22192" y="79883"/>
                  </a:lnTo>
                  <a:lnTo>
                    <a:pt x="47609" y="47240"/>
                  </a:lnTo>
                  <a:lnTo>
                    <a:pt x="80508" y="22020"/>
                  </a:lnTo>
                  <a:lnTo>
                    <a:pt x="119341" y="5761"/>
                  </a:lnTo>
                  <a:lnTo>
                    <a:pt x="162560" y="0"/>
                  </a:lnTo>
                  <a:lnTo>
                    <a:pt x="205778" y="5761"/>
                  </a:lnTo>
                  <a:lnTo>
                    <a:pt x="244611" y="22020"/>
                  </a:lnTo>
                  <a:lnTo>
                    <a:pt x="277510" y="47240"/>
                  </a:lnTo>
                  <a:lnTo>
                    <a:pt x="302927" y="79883"/>
                  </a:lnTo>
                  <a:lnTo>
                    <a:pt x="319313" y="118412"/>
                  </a:lnTo>
                  <a:lnTo>
                    <a:pt x="325120" y="161290"/>
                  </a:lnTo>
                  <a:lnTo>
                    <a:pt x="319313" y="204167"/>
                  </a:lnTo>
                  <a:lnTo>
                    <a:pt x="302927" y="242696"/>
                  </a:lnTo>
                  <a:lnTo>
                    <a:pt x="277510" y="275339"/>
                  </a:lnTo>
                  <a:lnTo>
                    <a:pt x="244611" y="300559"/>
                  </a:lnTo>
                  <a:lnTo>
                    <a:pt x="205778" y="316818"/>
                  </a:lnTo>
                  <a:lnTo>
                    <a:pt x="162560" y="322580"/>
                  </a:lnTo>
                  <a:lnTo>
                    <a:pt x="119341" y="316818"/>
                  </a:lnTo>
                  <a:lnTo>
                    <a:pt x="80508" y="300559"/>
                  </a:lnTo>
                  <a:lnTo>
                    <a:pt x="47609" y="275339"/>
                  </a:lnTo>
                  <a:lnTo>
                    <a:pt x="22192" y="242696"/>
                  </a:lnTo>
                  <a:lnTo>
                    <a:pt x="5806" y="204167"/>
                  </a:lnTo>
                  <a:lnTo>
                    <a:pt x="0" y="161290"/>
                  </a:lnTo>
                  <a:close/>
                </a:path>
              </a:pathLst>
            </a:custGeom>
            <a:ln w="25400">
              <a:solidFill>
                <a:srgbClr val="000000"/>
              </a:solidFill>
            </a:ln>
          </p:spPr>
          <p:txBody>
            <a:bodyPr wrap="square" lIns="0" tIns="0" rIns="0" bIns="0" rtlCol="0"/>
            <a:lstStyle/>
            <a:p>
              <a:endParaRPr/>
            </a:p>
          </p:txBody>
        </p:sp>
      </p:grpSp>
      <p:grpSp>
        <p:nvGrpSpPr>
          <p:cNvPr id="17" name="object 17"/>
          <p:cNvGrpSpPr/>
          <p:nvPr/>
        </p:nvGrpSpPr>
        <p:grpSpPr>
          <a:xfrm>
            <a:off x="2194560" y="4081779"/>
            <a:ext cx="350520" cy="668655"/>
            <a:chOff x="2194560" y="4081779"/>
            <a:chExt cx="350520" cy="668655"/>
          </a:xfrm>
        </p:grpSpPr>
        <p:sp>
          <p:nvSpPr>
            <p:cNvPr id="18" name="object 18"/>
            <p:cNvSpPr/>
            <p:nvPr/>
          </p:nvSpPr>
          <p:spPr>
            <a:xfrm>
              <a:off x="2313813" y="4081779"/>
              <a:ext cx="112395" cy="668655"/>
            </a:xfrm>
            <a:custGeom>
              <a:avLst/>
              <a:gdLst/>
              <a:ahLst/>
              <a:cxnLst/>
              <a:rect l="l" t="t" r="r" b="b"/>
              <a:pathLst>
                <a:path w="112394" h="668654">
                  <a:moveTo>
                    <a:pt x="56006" y="40295"/>
                  </a:moveTo>
                  <a:lnTo>
                    <a:pt x="45847" y="57712"/>
                  </a:lnTo>
                  <a:lnTo>
                    <a:pt x="45847" y="668274"/>
                  </a:lnTo>
                  <a:lnTo>
                    <a:pt x="66167" y="668274"/>
                  </a:lnTo>
                  <a:lnTo>
                    <a:pt x="66167" y="57712"/>
                  </a:lnTo>
                  <a:lnTo>
                    <a:pt x="56006" y="40295"/>
                  </a:lnTo>
                  <a:close/>
                </a:path>
                <a:path w="112394" h="668654">
                  <a:moveTo>
                    <a:pt x="56006" y="0"/>
                  </a:moveTo>
                  <a:lnTo>
                    <a:pt x="2793" y="91186"/>
                  </a:lnTo>
                  <a:lnTo>
                    <a:pt x="0" y="96012"/>
                  </a:lnTo>
                  <a:lnTo>
                    <a:pt x="1650" y="102235"/>
                  </a:lnTo>
                  <a:lnTo>
                    <a:pt x="6476" y="105029"/>
                  </a:lnTo>
                  <a:lnTo>
                    <a:pt x="11303" y="107950"/>
                  </a:lnTo>
                  <a:lnTo>
                    <a:pt x="17525" y="106299"/>
                  </a:lnTo>
                  <a:lnTo>
                    <a:pt x="20319" y="101473"/>
                  </a:lnTo>
                  <a:lnTo>
                    <a:pt x="45846" y="57712"/>
                  </a:lnTo>
                  <a:lnTo>
                    <a:pt x="45847" y="20066"/>
                  </a:lnTo>
                  <a:lnTo>
                    <a:pt x="67716" y="20066"/>
                  </a:lnTo>
                  <a:lnTo>
                    <a:pt x="56006" y="0"/>
                  </a:lnTo>
                  <a:close/>
                </a:path>
                <a:path w="112394" h="668654">
                  <a:moveTo>
                    <a:pt x="67716" y="20066"/>
                  </a:moveTo>
                  <a:lnTo>
                    <a:pt x="66167" y="20066"/>
                  </a:lnTo>
                  <a:lnTo>
                    <a:pt x="66167" y="57712"/>
                  </a:lnTo>
                  <a:lnTo>
                    <a:pt x="91693" y="101473"/>
                  </a:lnTo>
                  <a:lnTo>
                    <a:pt x="94487" y="106299"/>
                  </a:lnTo>
                  <a:lnTo>
                    <a:pt x="100711" y="107950"/>
                  </a:lnTo>
                  <a:lnTo>
                    <a:pt x="105537" y="105029"/>
                  </a:lnTo>
                  <a:lnTo>
                    <a:pt x="110362" y="102235"/>
                  </a:lnTo>
                  <a:lnTo>
                    <a:pt x="112013" y="96012"/>
                  </a:lnTo>
                  <a:lnTo>
                    <a:pt x="109219" y="91186"/>
                  </a:lnTo>
                  <a:lnTo>
                    <a:pt x="67716" y="20066"/>
                  </a:lnTo>
                  <a:close/>
                </a:path>
                <a:path w="112394" h="668654">
                  <a:moveTo>
                    <a:pt x="66167" y="20066"/>
                  </a:moveTo>
                  <a:lnTo>
                    <a:pt x="45847" y="20066"/>
                  </a:lnTo>
                  <a:lnTo>
                    <a:pt x="45847" y="57712"/>
                  </a:lnTo>
                  <a:lnTo>
                    <a:pt x="56006" y="40295"/>
                  </a:lnTo>
                  <a:lnTo>
                    <a:pt x="47243" y="25273"/>
                  </a:lnTo>
                  <a:lnTo>
                    <a:pt x="66167" y="25273"/>
                  </a:lnTo>
                  <a:lnTo>
                    <a:pt x="66167" y="20066"/>
                  </a:lnTo>
                  <a:close/>
                </a:path>
                <a:path w="112394" h="668654">
                  <a:moveTo>
                    <a:pt x="66167" y="25273"/>
                  </a:moveTo>
                  <a:lnTo>
                    <a:pt x="64769" y="25273"/>
                  </a:lnTo>
                  <a:lnTo>
                    <a:pt x="56006" y="40295"/>
                  </a:lnTo>
                  <a:lnTo>
                    <a:pt x="66167" y="57712"/>
                  </a:lnTo>
                  <a:lnTo>
                    <a:pt x="66167" y="25273"/>
                  </a:lnTo>
                  <a:close/>
                </a:path>
                <a:path w="112394" h="668654">
                  <a:moveTo>
                    <a:pt x="64769" y="25273"/>
                  </a:moveTo>
                  <a:lnTo>
                    <a:pt x="47243" y="25273"/>
                  </a:lnTo>
                  <a:lnTo>
                    <a:pt x="56006" y="40295"/>
                  </a:lnTo>
                  <a:lnTo>
                    <a:pt x="64769" y="25273"/>
                  </a:lnTo>
                  <a:close/>
                </a:path>
              </a:pathLst>
            </a:custGeom>
            <a:solidFill>
              <a:srgbClr val="000000"/>
            </a:solidFill>
          </p:spPr>
          <p:txBody>
            <a:bodyPr wrap="square" lIns="0" tIns="0" rIns="0" bIns="0" rtlCol="0"/>
            <a:lstStyle/>
            <a:p>
              <a:endParaRPr/>
            </a:p>
          </p:txBody>
        </p:sp>
        <p:sp>
          <p:nvSpPr>
            <p:cNvPr id="19" name="object 19"/>
            <p:cNvSpPr/>
            <p:nvPr/>
          </p:nvSpPr>
          <p:spPr>
            <a:xfrm>
              <a:off x="2207260" y="4300219"/>
              <a:ext cx="325120" cy="325120"/>
            </a:xfrm>
            <a:custGeom>
              <a:avLst/>
              <a:gdLst/>
              <a:ahLst/>
              <a:cxnLst/>
              <a:rect l="l" t="t" r="r" b="b"/>
              <a:pathLst>
                <a:path w="325119" h="325120">
                  <a:moveTo>
                    <a:pt x="162559" y="0"/>
                  </a:moveTo>
                  <a:lnTo>
                    <a:pt x="119341" y="5806"/>
                  </a:lnTo>
                  <a:lnTo>
                    <a:pt x="80508" y="22192"/>
                  </a:lnTo>
                  <a:lnTo>
                    <a:pt x="47609" y="47609"/>
                  </a:lnTo>
                  <a:lnTo>
                    <a:pt x="22192" y="80508"/>
                  </a:lnTo>
                  <a:lnTo>
                    <a:pt x="5806" y="119341"/>
                  </a:lnTo>
                  <a:lnTo>
                    <a:pt x="0" y="162559"/>
                  </a:lnTo>
                  <a:lnTo>
                    <a:pt x="5806" y="205778"/>
                  </a:lnTo>
                  <a:lnTo>
                    <a:pt x="22192" y="244611"/>
                  </a:lnTo>
                  <a:lnTo>
                    <a:pt x="47609" y="277510"/>
                  </a:lnTo>
                  <a:lnTo>
                    <a:pt x="80508" y="302927"/>
                  </a:lnTo>
                  <a:lnTo>
                    <a:pt x="119341" y="319313"/>
                  </a:lnTo>
                  <a:lnTo>
                    <a:pt x="162559" y="325119"/>
                  </a:lnTo>
                  <a:lnTo>
                    <a:pt x="205778" y="319313"/>
                  </a:lnTo>
                  <a:lnTo>
                    <a:pt x="244611" y="302927"/>
                  </a:lnTo>
                  <a:lnTo>
                    <a:pt x="277510" y="277510"/>
                  </a:lnTo>
                  <a:lnTo>
                    <a:pt x="302927" y="244611"/>
                  </a:lnTo>
                  <a:lnTo>
                    <a:pt x="319313" y="205778"/>
                  </a:lnTo>
                  <a:lnTo>
                    <a:pt x="325119" y="162559"/>
                  </a:lnTo>
                  <a:lnTo>
                    <a:pt x="319313" y="119341"/>
                  </a:lnTo>
                  <a:lnTo>
                    <a:pt x="302927" y="80508"/>
                  </a:lnTo>
                  <a:lnTo>
                    <a:pt x="277510" y="47609"/>
                  </a:lnTo>
                  <a:lnTo>
                    <a:pt x="244611" y="22192"/>
                  </a:lnTo>
                  <a:lnTo>
                    <a:pt x="205778" y="5806"/>
                  </a:lnTo>
                  <a:lnTo>
                    <a:pt x="162559" y="0"/>
                  </a:lnTo>
                  <a:close/>
                </a:path>
              </a:pathLst>
            </a:custGeom>
            <a:solidFill>
              <a:srgbClr val="FFFFFF"/>
            </a:solidFill>
          </p:spPr>
          <p:txBody>
            <a:bodyPr wrap="square" lIns="0" tIns="0" rIns="0" bIns="0" rtlCol="0"/>
            <a:lstStyle/>
            <a:p>
              <a:endParaRPr/>
            </a:p>
          </p:txBody>
        </p:sp>
        <p:sp>
          <p:nvSpPr>
            <p:cNvPr id="20" name="object 20"/>
            <p:cNvSpPr/>
            <p:nvPr/>
          </p:nvSpPr>
          <p:spPr>
            <a:xfrm>
              <a:off x="2207260" y="4300219"/>
              <a:ext cx="325120" cy="325120"/>
            </a:xfrm>
            <a:custGeom>
              <a:avLst/>
              <a:gdLst/>
              <a:ahLst/>
              <a:cxnLst/>
              <a:rect l="l" t="t" r="r" b="b"/>
              <a:pathLst>
                <a:path w="325119" h="325120">
                  <a:moveTo>
                    <a:pt x="0" y="162559"/>
                  </a:moveTo>
                  <a:lnTo>
                    <a:pt x="5806" y="119341"/>
                  </a:lnTo>
                  <a:lnTo>
                    <a:pt x="22192" y="80508"/>
                  </a:lnTo>
                  <a:lnTo>
                    <a:pt x="47609" y="47609"/>
                  </a:lnTo>
                  <a:lnTo>
                    <a:pt x="80508" y="22192"/>
                  </a:lnTo>
                  <a:lnTo>
                    <a:pt x="119341" y="5806"/>
                  </a:lnTo>
                  <a:lnTo>
                    <a:pt x="162559" y="0"/>
                  </a:lnTo>
                  <a:lnTo>
                    <a:pt x="205778" y="5806"/>
                  </a:lnTo>
                  <a:lnTo>
                    <a:pt x="244611" y="22192"/>
                  </a:lnTo>
                  <a:lnTo>
                    <a:pt x="277510" y="47609"/>
                  </a:lnTo>
                  <a:lnTo>
                    <a:pt x="302927" y="80508"/>
                  </a:lnTo>
                  <a:lnTo>
                    <a:pt x="319313" y="119341"/>
                  </a:lnTo>
                  <a:lnTo>
                    <a:pt x="325119" y="162559"/>
                  </a:lnTo>
                  <a:lnTo>
                    <a:pt x="319313" y="205778"/>
                  </a:lnTo>
                  <a:lnTo>
                    <a:pt x="302927" y="244611"/>
                  </a:lnTo>
                  <a:lnTo>
                    <a:pt x="277510" y="277510"/>
                  </a:lnTo>
                  <a:lnTo>
                    <a:pt x="244611" y="302927"/>
                  </a:lnTo>
                  <a:lnTo>
                    <a:pt x="205778" y="319313"/>
                  </a:lnTo>
                  <a:lnTo>
                    <a:pt x="162559" y="325119"/>
                  </a:lnTo>
                  <a:lnTo>
                    <a:pt x="119341" y="319313"/>
                  </a:lnTo>
                  <a:lnTo>
                    <a:pt x="80508" y="302927"/>
                  </a:lnTo>
                  <a:lnTo>
                    <a:pt x="47609" y="277510"/>
                  </a:lnTo>
                  <a:lnTo>
                    <a:pt x="22192" y="244611"/>
                  </a:lnTo>
                  <a:lnTo>
                    <a:pt x="5806" y="205778"/>
                  </a:lnTo>
                  <a:lnTo>
                    <a:pt x="0" y="162559"/>
                  </a:lnTo>
                  <a:close/>
                </a:path>
              </a:pathLst>
            </a:custGeom>
            <a:ln w="25400">
              <a:solidFill>
                <a:srgbClr val="000000"/>
              </a:solidFill>
            </a:ln>
          </p:spPr>
          <p:txBody>
            <a:bodyPr wrap="square" lIns="0" tIns="0" rIns="0" bIns="0" rtlCol="0"/>
            <a:lstStyle/>
            <a:p>
              <a:endParaRPr/>
            </a:p>
          </p:txBody>
        </p:sp>
      </p:grpSp>
      <p:grpSp>
        <p:nvGrpSpPr>
          <p:cNvPr id="21" name="object 21"/>
          <p:cNvGrpSpPr/>
          <p:nvPr/>
        </p:nvGrpSpPr>
        <p:grpSpPr>
          <a:xfrm>
            <a:off x="2194560" y="3124200"/>
            <a:ext cx="350520" cy="603250"/>
            <a:chOff x="2194560" y="3124200"/>
            <a:chExt cx="350520" cy="603250"/>
          </a:xfrm>
        </p:grpSpPr>
        <p:sp>
          <p:nvSpPr>
            <p:cNvPr id="22" name="object 22"/>
            <p:cNvSpPr/>
            <p:nvPr/>
          </p:nvSpPr>
          <p:spPr>
            <a:xfrm>
              <a:off x="2313813" y="3124200"/>
              <a:ext cx="112395" cy="603250"/>
            </a:xfrm>
            <a:custGeom>
              <a:avLst/>
              <a:gdLst/>
              <a:ahLst/>
              <a:cxnLst/>
              <a:rect l="l" t="t" r="r" b="b"/>
              <a:pathLst>
                <a:path w="112394" h="603250">
                  <a:moveTo>
                    <a:pt x="56006" y="40295"/>
                  </a:moveTo>
                  <a:lnTo>
                    <a:pt x="45847" y="57712"/>
                  </a:lnTo>
                  <a:lnTo>
                    <a:pt x="45847" y="603250"/>
                  </a:lnTo>
                  <a:lnTo>
                    <a:pt x="66167" y="603250"/>
                  </a:lnTo>
                  <a:lnTo>
                    <a:pt x="66167" y="57712"/>
                  </a:lnTo>
                  <a:lnTo>
                    <a:pt x="56006" y="40295"/>
                  </a:lnTo>
                  <a:close/>
                </a:path>
                <a:path w="112394" h="603250">
                  <a:moveTo>
                    <a:pt x="56006" y="0"/>
                  </a:moveTo>
                  <a:lnTo>
                    <a:pt x="2793" y="91186"/>
                  </a:lnTo>
                  <a:lnTo>
                    <a:pt x="0" y="96012"/>
                  </a:lnTo>
                  <a:lnTo>
                    <a:pt x="1650" y="102235"/>
                  </a:lnTo>
                  <a:lnTo>
                    <a:pt x="6476" y="105028"/>
                  </a:lnTo>
                  <a:lnTo>
                    <a:pt x="11303" y="107950"/>
                  </a:lnTo>
                  <a:lnTo>
                    <a:pt x="17525" y="106299"/>
                  </a:lnTo>
                  <a:lnTo>
                    <a:pt x="20319" y="101473"/>
                  </a:lnTo>
                  <a:lnTo>
                    <a:pt x="45846" y="57712"/>
                  </a:lnTo>
                  <a:lnTo>
                    <a:pt x="45847" y="20065"/>
                  </a:lnTo>
                  <a:lnTo>
                    <a:pt x="67716" y="20065"/>
                  </a:lnTo>
                  <a:lnTo>
                    <a:pt x="56006" y="0"/>
                  </a:lnTo>
                  <a:close/>
                </a:path>
                <a:path w="112394" h="603250">
                  <a:moveTo>
                    <a:pt x="67716" y="20065"/>
                  </a:moveTo>
                  <a:lnTo>
                    <a:pt x="66167" y="20065"/>
                  </a:lnTo>
                  <a:lnTo>
                    <a:pt x="66167" y="57712"/>
                  </a:lnTo>
                  <a:lnTo>
                    <a:pt x="91693" y="101473"/>
                  </a:lnTo>
                  <a:lnTo>
                    <a:pt x="94487" y="106299"/>
                  </a:lnTo>
                  <a:lnTo>
                    <a:pt x="100711" y="107950"/>
                  </a:lnTo>
                  <a:lnTo>
                    <a:pt x="105537" y="105028"/>
                  </a:lnTo>
                  <a:lnTo>
                    <a:pt x="110362" y="102235"/>
                  </a:lnTo>
                  <a:lnTo>
                    <a:pt x="112013" y="96012"/>
                  </a:lnTo>
                  <a:lnTo>
                    <a:pt x="109219" y="91186"/>
                  </a:lnTo>
                  <a:lnTo>
                    <a:pt x="67716" y="20065"/>
                  </a:lnTo>
                  <a:close/>
                </a:path>
                <a:path w="112394" h="603250">
                  <a:moveTo>
                    <a:pt x="66167" y="20065"/>
                  </a:moveTo>
                  <a:lnTo>
                    <a:pt x="45847" y="20065"/>
                  </a:lnTo>
                  <a:lnTo>
                    <a:pt x="45847" y="57712"/>
                  </a:lnTo>
                  <a:lnTo>
                    <a:pt x="56006" y="40295"/>
                  </a:lnTo>
                  <a:lnTo>
                    <a:pt x="47243" y="25273"/>
                  </a:lnTo>
                  <a:lnTo>
                    <a:pt x="66167" y="25273"/>
                  </a:lnTo>
                  <a:lnTo>
                    <a:pt x="66167" y="20065"/>
                  </a:lnTo>
                  <a:close/>
                </a:path>
                <a:path w="112394" h="603250">
                  <a:moveTo>
                    <a:pt x="66167" y="25273"/>
                  </a:moveTo>
                  <a:lnTo>
                    <a:pt x="64769" y="25273"/>
                  </a:lnTo>
                  <a:lnTo>
                    <a:pt x="56006" y="40295"/>
                  </a:lnTo>
                  <a:lnTo>
                    <a:pt x="66167" y="57712"/>
                  </a:lnTo>
                  <a:lnTo>
                    <a:pt x="66167" y="25273"/>
                  </a:lnTo>
                  <a:close/>
                </a:path>
                <a:path w="112394" h="603250">
                  <a:moveTo>
                    <a:pt x="64769" y="25273"/>
                  </a:moveTo>
                  <a:lnTo>
                    <a:pt x="47243" y="25273"/>
                  </a:lnTo>
                  <a:lnTo>
                    <a:pt x="56006" y="40295"/>
                  </a:lnTo>
                  <a:lnTo>
                    <a:pt x="64769" y="25273"/>
                  </a:lnTo>
                  <a:close/>
                </a:path>
              </a:pathLst>
            </a:custGeom>
            <a:solidFill>
              <a:srgbClr val="000000"/>
            </a:solidFill>
          </p:spPr>
          <p:txBody>
            <a:bodyPr wrap="square" lIns="0" tIns="0" rIns="0" bIns="0" rtlCol="0"/>
            <a:lstStyle/>
            <a:p>
              <a:endParaRPr/>
            </a:p>
          </p:txBody>
        </p:sp>
        <p:sp>
          <p:nvSpPr>
            <p:cNvPr id="23" name="object 23"/>
            <p:cNvSpPr/>
            <p:nvPr/>
          </p:nvSpPr>
          <p:spPr>
            <a:xfrm>
              <a:off x="2207260" y="3319779"/>
              <a:ext cx="325120" cy="325120"/>
            </a:xfrm>
            <a:custGeom>
              <a:avLst/>
              <a:gdLst/>
              <a:ahLst/>
              <a:cxnLst/>
              <a:rect l="l" t="t" r="r" b="b"/>
              <a:pathLst>
                <a:path w="325119" h="325120">
                  <a:moveTo>
                    <a:pt x="162559" y="0"/>
                  </a:moveTo>
                  <a:lnTo>
                    <a:pt x="119341" y="5806"/>
                  </a:lnTo>
                  <a:lnTo>
                    <a:pt x="80508" y="22192"/>
                  </a:lnTo>
                  <a:lnTo>
                    <a:pt x="47609" y="47609"/>
                  </a:lnTo>
                  <a:lnTo>
                    <a:pt x="22192" y="80508"/>
                  </a:lnTo>
                  <a:lnTo>
                    <a:pt x="5806" y="119341"/>
                  </a:lnTo>
                  <a:lnTo>
                    <a:pt x="0" y="162560"/>
                  </a:lnTo>
                  <a:lnTo>
                    <a:pt x="5806" y="205778"/>
                  </a:lnTo>
                  <a:lnTo>
                    <a:pt x="22192" y="244611"/>
                  </a:lnTo>
                  <a:lnTo>
                    <a:pt x="47609" y="277510"/>
                  </a:lnTo>
                  <a:lnTo>
                    <a:pt x="80508" y="302927"/>
                  </a:lnTo>
                  <a:lnTo>
                    <a:pt x="119341" y="319313"/>
                  </a:lnTo>
                  <a:lnTo>
                    <a:pt x="162559" y="325120"/>
                  </a:lnTo>
                  <a:lnTo>
                    <a:pt x="205778" y="319313"/>
                  </a:lnTo>
                  <a:lnTo>
                    <a:pt x="244611" y="302927"/>
                  </a:lnTo>
                  <a:lnTo>
                    <a:pt x="277510" y="277510"/>
                  </a:lnTo>
                  <a:lnTo>
                    <a:pt x="302927" y="244611"/>
                  </a:lnTo>
                  <a:lnTo>
                    <a:pt x="319313" y="205778"/>
                  </a:lnTo>
                  <a:lnTo>
                    <a:pt x="325119" y="162560"/>
                  </a:lnTo>
                  <a:lnTo>
                    <a:pt x="319313" y="119341"/>
                  </a:lnTo>
                  <a:lnTo>
                    <a:pt x="302927" y="80508"/>
                  </a:lnTo>
                  <a:lnTo>
                    <a:pt x="277510" y="47609"/>
                  </a:lnTo>
                  <a:lnTo>
                    <a:pt x="244611" y="22192"/>
                  </a:lnTo>
                  <a:lnTo>
                    <a:pt x="205778" y="5806"/>
                  </a:lnTo>
                  <a:lnTo>
                    <a:pt x="162559" y="0"/>
                  </a:lnTo>
                  <a:close/>
                </a:path>
              </a:pathLst>
            </a:custGeom>
            <a:solidFill>
              <a:srgbClr val="FFFFFF"/>
            </a:solidFill>
          </p:spPr>
          <p:txBody>
            <a:bodyPr wrap="square" lIns="0" tIns="0" rIns="0" bIns="0" rtlCol="0"/>
            <a:lstStyle/>
            <a:p>
              <a:endParaRPr/>
            </a:p>
          </p:txBody>
        </p:sp>
        <p:sp>
          <p:nvSpPr>
            <p:cNvPr id="24" name="object 24"/>
            <p:cNvSpPr/>
            <p:nvPr/>
          </p:nvSpPr>
          <p:spPr>
            <a:xfrm>
              <a:off x="2207260" y="3319779"/>
              <a:ext cx="325120" cy="325120"/>
            </a:xfrm>
            <a:custGeom>
              <a:avLst/>
              <a:gdLst/>
              <a:ahLst/>
              <a:cxnLst/>
              <a:rect l="l" t="t" r="r" b="b"/>
              <a:pathLst>
                <a:path w="325119" h="325120">
                  <a:moveTo>
                    <a:pt x="0" y="162560"/>
                  </a:moveTo>
                  <a:lnTo>
                    <a:pt x="5806" y="119341"/>
                  </a:lnTo>
                  <a:lnTo>
                    <a:pt x="22192" y="80508"/>
                  </a:lnTo>
                  <a:lnTo>
                    <a:pt x="47609" y="47609"/>
                  </a:lnTo>
                  <a:lnTo>
                    <a:pt x="80508" y="22192"/>
                  </a:lnTo>
                  <a:lnTo>
                    <a:pt x="119341" y="5806"/>
                  </a:lnTo>
                  <a:lnTo>
                    <a:pt x="162559" y="0"/>
                  </a:lnTo>
                  <a:lnTo>
                    <a:pt x="205778" y="5806"/>
                  </a:lnTo>
                  <a:lnTo>
                    <a:pt x="244611" y="22192"/>
                  </a:lnTo>
                  <a:lnTo>
                    <a:pt x="277510" y="47609"/>
                  </a:lnTo>
                  <a:lnTo>
                    <a:pt x="302927" y="80508"/>
                  </a:lnTo>
                  <a:lnTo>
                    <a:pt x="319313" y="119341"/>
                  </a:lnTo>
                  <a:lnTo>
                    <a:pt x="325119" y="162560"/>
                  </a:lnTo>
                  <a:lnTo>
                    <a:pt x="319313" y="205778"/>
                  </a:lnTo>
                  <a:lnTo>
                    <a:pt x="302927" y="244611"/>
                  </a:lnTo>
                  <a:lnTo>
                    <a:pt x="277510" y="277510"/>
                  </a:lnTo>
                  <a:lnTo>
                    <a:pt x="244611" y="302927"/>
                  </a:lnTo>
                  <a:lnTo>
                    <a:pt x="205778" y="319313"/>
                  </a:lnTo>
                  <a:lnTo>
                    <a:pt x="162559" y="325120"/>
                  </a:lnTo>
                  <a:lnTo>
                    <a:pt x="119341" y="319313"/>
                  </a:lnTo>
                  <a:lnTo>
                    <a:pt x="80508" y="302927"/>
                  </a:lnTo>
                  <a:lnTo>
                    <a:pt x="47609" y="277510"/>
                  </a:lnTo>
                  <a:lnTo>
                    <a:pt x="22192" y="244611"/>
                  </a:lnTo>
                  <a:lnTo>
                    <a:pt x="5806" y="205778"/>
                  </a:lnTo>
                  <a:lnTo>
                    <a:pt x="0" y="162560"/>
                  </a:lnTo>
                  <a:close/>
                </a:path>
              </a:pathLst>
            </a:custGeom>
            <a:ln w="25400">
              <a:solidFill>
                <a:srgbClr val="000000"/>
              </a:solidFill>
            </a:ln>
          </p:spPr>
          <p:txBody>
            <a:bodyPr wrap="square" lIns="0" tIns="0" rIns="0" bIns="0" rtlCol="0"/>
            <a:lstStyle/>
            <a:p>
              <a:endParaRPr/>
            </a:p>
          </p:txBody>
        </p:sp>
      </p:grpSp>
      <p:sp>
        <p:nvSpPr>
          <p:cNvPr id="25" name="object 25"/>
          <p:cNvSpPr txBox="1"/>
          <p:nvPr/>
        </p:nvSpPr>
        <p:spPr>
          <a:xfrm>
            <a:off x="2294635" y="5257736"/>
            <a:ext cx="153035" cy="300355"/>
          </a:xfrm>
          <a:prstGeom prst="rect">
            <a:avLst/>
          </a:prstGeom>
        </p:spPr>
        <p:txBody>
          <a:bodyPr vert="horz" wrap="square" lIns="0" tIns="12700" rIns="0" bIns="0" rtlCol="0">
            <a:spAutoFit/>
          </a:bodyPr>
          <a:lstStyle/>
          <a:p>
            <a:pPr marL="12700">
              <a:lnSpc>
                <a:spcPct val="100000"/>
              </a:lnSpc>
              <a:spcBef>
                <a:spcPts val="100"/>
              </a:spcBef>
            </a:pPr>
            <a:r>
              <a:rPr sz="1800" dirty="0">
                <a:latin typeface="Arial"/>
                <a:cs typeface="Arial"/>
              </a:rPr>
              <a:t>1</a:t>
            </a:r>
            <a:endParaRPr sz="1800">
              <a:latin typeface="Arial"/>
              <a:cs typeface="Arial"/>
            </a:endParaRPr>
          </a:p>
        </p:txBody>
      </p:sp>
      <p:sp>
        <p:nvSpPr>
          <p:cNvPr id="26" name="object 26"/>
          <p:cNvSpPr txBox="1"/>
          <p:nvPr/>
        </p:nvSpPr>
        <p:spPr>
          <a:xfrm>
            <a:off x="2294635" y="4309998"/>
            <a:ext cx="153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3</a:t>
            </a:r>
            <a:endParaRPr sz="1800">
              <a:latin typeface="Arial"/>
              <a:cs typeface="Arial"/>
            </a:endParaRPr>
          </a:p>
        </p:txBody>
      </p:sp>
      <p:sp>
        <p:nvSpPr>
          <p:cNvPr id="27" name="object 27"/>
          <p:cNvSpPr txBox="1"/>
          <p:nvPr/>
        </p:nvSpPr>
        <p:spPr>
          <a:xfrm>
            <a:off x="3398265" y="5304752"/>
            <a:ext cx="1351280" cy="746760"/>
          </a:xfrm>
          <a:prstGeom prst="rect">
            <a:avLst/>
          </a:prstGeom>
        </p:spPr>
        <p:txBody>
          <a:bodyPr vert="horz" wrap="square" lIns="0" tIns="86995" rIns="0" bIns="0" rtlCol="0">
            <a:spAutoFit/>
          </a:bodyPr>
          <a:lstStyle/>
          <a:p>
            <a:pPr marL="12700">
              <a:lnSpc>
                <a:spcPct val="100000"/>
              </a:lnSpc>
              <a:spcBef>
                <a:spcPts val="685"/>
              </a:spcBef>
            </a:pPr>
            <a:r>
              <a:rPr sz="2000" dirty="0">
                <a:latin typeface="Arial"/>
                <a:cs typeface="Arial"/>
              </a:rPr>
              <a:t>Check</a:t>
            </a:r>
            <a:r>
              <a:rPr sz="2000" spc="-85" dirty="0">
                <a:latin typeface="Arial"/>
                <a:cs typeface="Arial"/>
              </a:rPr>
              <a:t> </a:t>
            </a:r>
            <a:r>
              <a:rPr sz="2000" spc="-5" dirty="0">
                <a:latin typeface="Arial"/>
                <a:cs typeface="Arial"/>
              </a:rPr>
              <a:t>PCR</a:t>
            </a:r>
            <a:endParaRPr sz="2000">
              <a:latin typeface="Arial"/>
              <a:cs typeface="Arial"/>
            </a:endParaRPr>
          </a:p>
          <a:p>
            <a:pPr marR="136525" algn="ctr">
              <a:lnSpc>
                <a:spcPct val="100000"/>
              </a:lnSpc>
              <a:spcBef>
                <a:spcPts val="530"/>
              </a:spcBef>
            </a:pPr>
            <a:r>
              <a:rPr sz="1800" dirty="0">
                <a:latin typeface="Arial"/>
                <a:cs typeface="Arial"/>
              </a:rPr>
              <a:t>2</a:t>
            </a:r>
            <a:endParaRPr sz="1800">
              <a:latin typeface="Arial"/>
              <a:cs typeface="Arial"/>
            </a:endParaRPr>
          </a:p>
        </p:txBody>
      </p:sp>
      <p:sp>
        <p:nvSpPr>
          <p:cNvPr id="28" name="object 28"/>
          <p:cNvSpPr txBox="1"/>
          <p:nvPr/>
        </p:nvSpPr>
        <p:spPr>
          <a:xfrm>
            <a:off x="1150937" y="3302952"/>
            <a:ext cx="1296670" cy="330835"/>
          </a:xfrm>
          <a:prstGeom prst="rect">
            <a:avLst/>
          </a:prstGeom>
        </p:spPr>
        <p:txBody>
          <a:bodyPr vert="horz" wrap="square" lIns="0" tIns="12700" rIns="0" bIns="0" rtlCol="0">
            <a:spAutoFit/>
          </a:bodyPr>
          <a:lstStyle/>
          <a:p>
            <a:pPr marL="12700">
              <a:lnSpc>
                <a:spcPct val="100000"/>
              </a:lnSpc>
              <a:spcBef>
                <a:spcPts val="100"/>
              </a:spcBef>
              <a:tabLst>
                <a:tab pos="1156335" algn="l"/>
              </a:tabLst>
            </a:pPr>
            <a:r>
              <a:rPr sz="2000" spc="-10" dirty="0">
                <a:latin typeface="Arial"/>
                <a:cs typeface="Arial"/>
              </a:rPr>
              <a:t>M</a:t>
            </a:r>
            <a:r>
              <a:rPr sz="2000" dirty="0">
                <a:latin typeface="Arial"/>
                <a:cs typeface="Arial"/>
              </a:rPr>
              <a:t>easure	</a:t>
            </a:r>
            <a:r>
              <a:rPr sz="1800" spc="-5" dirty="0">
                <a:latin typeface="Arial"/>
                <a:cs typeface="Arial"/>
              </a:rPr>
              <a:t>5</a:t>
            </a:r>
            <a:endParaRPr sz="1800">
              <a:latin typeface="Arial"/>
              <a:cs typeface="Arial"/>
            </a:endParaRPr>
          </a:p>
        </p:txBody>
      </p:sp>
      <p:sp>
        <p:nvSpPr>
          <p:cNvPr id="29" name="object 29"/>
          <p:cNvSpPr txBox="1"/>
          <p:nvPr/>
        </p:nvSpPr>
        <p:spPr>
          <a:xfrm>
            <a:off x="1136650" y="5209158"/>
            <a:ext cx="1015365" cy="330200"/>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Me</a:t>
            </a:r>
            <a:r>
              <a:rPr sz="2000" dirty="0">
                <a:latin typeface="Arial"/>
                <a:cs typeface="Arial"/>
              </a:rPr>
              <a:t>a</a:t>
            </a:r>
            <a:r>
              <a:rPr sz="2000" spc="-5" dirty="0">
                <a:latin typeface="Arial"/>
                <a:cs typeface="Arial"/>
              </a:rPr>
              <a:t>s</a:t>
            </a:r>
            <a:r>
              <a:rPr sz="2000" dirty="0">
                <a:latin typeface="Arial"/>
                <a:cs typeface="Arial"/>
              </a:rPr>
              <a:t>u</a:t>
            </a:r>
            <a:r>
              <a:rPr sz="2000" spc="-5" dirty="0">
                <a:latin typeface="Arial"/>
                <a:cs typeface="Arial"/>
              </a:rPr>
              <a:t>re</a:t>
            </a:r>
            <a:endParaRPr sz="2000">
              <a:latin typeface="Arial"/>
              <a:cs typeface="Arial"/>
            </a:endParaRPr>
          </a:p>
        </p:txBody>
      </p:sp>
      <p:sp>
        <p:nvSpPr>
          <p:cNvPr id="30" name="object 30"/>
          <p:cNvSpPr txBox="1"/>
          <p:nvPr/>
        </p:nvSpPr>
        <p:spPr>
          <a:xfrm>
            <a:off x="2540" y="5056885"/>
            <a:ext cx="847725" cy="635000"/>
          </a:xfrm>
          <a:prstGeom prst="rect">
            <a:avLst/>
          </a:prstGeom>
        </p:spPr>
        <p:txBody>
          <a:bodyPr vert="horz" wrap="square" lIns="0" tIns="12700" rIns="0" bIns="0" rtlCol="0">
            <a:spAutoFit/>
          </a:bodyPr>
          <a:lstStyle/>
          <a:p>
            <a:pPr marL="104139">
              <a:lnSpc>
                <a:spcPct val="100000"/>
              </a:lnSpc>
              <a:spcBef>
                <a:spcPts val="100"/>
              </a:spcBef>
            </a:pPr>
            <a:r>
              <a:rPr sz="2000" spc="-5" dirty="0">
                <a:latin typeface="Arial"/>
                <a:cs typeface="Arial"/>
              </a:rPr>
              <a:t>C</a:t>
            </a:r>
            <a:r>
              <a:rPr sz="2000" spc="-55" dirty="0">
                <a:latin typeface="Arial"/>
                <a:cs typeface="Arial"/>
              </a:rPr>
              <a:t>R</a:t>
            </a:r>
            <a:r>
              <a:rPr sz="2000" spc="15" dirty="0">
                <a:latin typeface="Arial"/>
                <a:cs typeface="Arial"/>
              </a:rPr>
              <a:t>T</a:t>
            </a:r>
            <a:r>
              <a:rPr sz="2000" dirty="0">
                <a:latin typeface="Arial"/>
                <a:cs typeface="Arial"/>
              </a:rPr>
              <a:t>M</a:t>
            </a:r>
            <a:endParaRPr sz="2000">
              <a:latin typeface="Arial"/>
              <a:cs typeface="Arial"/>
            </a:endParaRPr>
          </a:p>
          <a:p>
            <a:pPr marL="12700">
              <a:lnSpc>
                <a:spcPct val="100000"/>
              </a:lnSpc>
            </a:pPr>
            <a:r>
              <a:rPr sz="2000" dirty="0">
                <a:latin typeface="Arial"/>
                <a:cs typeface="Arial"/>
              </a:rPr>
              <a:t>op</a:t>
            </a:r>
            <a:r>
              <a:rPr sz="2000" spc="-5" dirty="0">
                <a:latin typeface="Arial"/>
                <a:cs typeface="Arial"/>
              </a:rPr>
              <a:t>ti</a:t>
            </a:r>
            <a:r>
              <a:rPr sz="2000" dirty="0">
                <a:latin typeface="Arial"/>
                <a:cs typeface="Arial"/>
              </a:rPr>
              <a:t>ons</a:t>
            </a:r>
            <a:endParaRPr sz="2000">
              <a:latin typeface="Arial"/>
              <a:cs typeface="Arial"/>
            </a:endParaRPr>
          </a:p>
        </p:txBody>
      </p:sp>
      <p:sp>
        <p:nvSpPr>
          <p:cNvPr id="31" name="object 31"/>
          <p:cNvSpPr/>
          <p:nvPr/>
        </p:nvSpPr>
        <p:spPr>
          <a:xfrm>
            <a:off x="426719" y="4902200"/>
            <a:ext cx="971550" cy="127000"/>
          </a:xfrm>
          <a:custGeom>
            <a:avLst/>
            <a:gdLst/>
            <a:ahLst/>
            <a:cxnLst/>
            <a:rect l="l" t="t" r="r" b="b"/>
            <a:pathLst>
              <a:path w="971550" h="127000">
                <a:moveTo>
                  <a:pt x="0" y="127000"/>
                </a:moveTo>
                <a:lnTo>
                  <a:pt x="971550" y="0"/>
                </a:lnTo>
              </a:path>
            </a:pathLst>
          </a:custGeom>
          <a:ln w="10160">
            <a:solidFill>
              <a:srgbClr val="000000"/>
            </a:solidFill>
          </a:ln>
        </p:spPr>
        <p:txBody>
          <a:bodyPr wrap="square" lIns="0" tIns="0" rIns="0" bIns="0" rtlCol="0"/>
          <a:lstStyle/>
          <a:p>
            <a:endParaRPr/>
          </a:p>
        </p:txBody>
      </p:sp>
      <p:sp>
        <p:nvSpPr>
          <p:cNvPr id="32" name="object 32"/>
          <p:cNvSpPr/>
          <p:nvPr/>
        </p:nvSpPr>
        <p:spPr>
          <a:xfrm>
            <a:off x="426719" y="5737859"/>
            <a:ext cx="971550" cy="163830"/>
          </a:xfrm>
          <a:custGeom>
            <a:avLst/>
            <a:gdLst/>
            <a:ahLst/>
            <a:cxnLst/>
            <a:rect l="l" t="t" r="r" b="b"/>
            <a:pathLst>
              <a:path w="971550" h="163829">
                <a:moveTo>
                  <a:pt x="0" y="0"/>
                </a:moveTo>
                <a:lnTo>
                  <a:pt x="971550" y="163512"/>
                </a:lnTo>
              </a:path>
            </a:pathLst>
          </a:custGeom>
          <a:ln w="10160">
            <a:solidFill>
              <a:srgbClr val="000000"/>
            </a:solidFill>
          </a:ln>
        </p:spPr>
        <p:txBody>
          <a:bodyPr wrap="square" lIns="0" tIns="0" rIns="0" bIns="0" rtlCol="0"/>
          <a:lstStyle/>
          <a:p>
            <a:endParaRPr/>
          </a:p>
        </p:txBody>
      </p:sp>
      <p:grpSp>
        <p:nvGrpSpPr>
          <p:cNvPr id="33" name="object 33"/>
          <p:cNvGrpSpPr/>
          <p:nvPr/>
        </p:nvGrpSpPr>
        <p:grpSpPr>
          <a:xfrm>
            <a:off x="3362959" y="4726940"/>
            <a:ext cx="1440180" cy="347980"/>
            <a:chOff x="3362959" y="4726940"/>
            <a:chExt cx="1440180" cy="347980"/>
          </a:xfrm>
        </p:grpSpPr>
        <p:sp>
          <p:nvSpPr>
            <p:cNvPr id="34" name="object 34"/>
            <p:cNvSpPr/>
            <p:nvPr/>
          </p:nvSpPr>
          <p:spPr>
            <a:xfrm>
              <a:off x="3362959" y="4841113"/>
              <a:ext cx="1440180" cy="112395"/>
            </a:xfrm>
            <a:custGeom>
              <a:avLst/>
              <a:gdLst/>
              <a:ahLst/>
              <a:cxnLst/>
              <a:rect l="l" t="t" r="r" b="b"/>
              <a:pathLst>
                <a:path w="1440179" h="112395">
                  <a:moveTo>
                    <a:pt x="1399630" y="56006"/>
                  </a:moveTo>
                  <a:lnTo>
                    <a:pt x="1333627" y="94487"/>
                  </a:lnTo>
                  <a:lnTo>
                    <a:pt x="1331976" y="100711"/>
                  </a:lnTo>
                  <a:lnTo>
                    <a:pt x="1337564" y="110362"/>
                  </a:lnTo>
                  <a:lnTo>
                    <a:pt x="1343787" y="112013"/>
                  </a:lnTo>
                  <a:lnTo>
                    <a:pt x="1422491" y="66167"/>
                  </a:lnTo>
                  <a:lnTo>
                    <a:pt x="1419732" y="66167"/>
                  </a:lnTo>
                  <a:lnTo>
                    <a:pt x="1419732" y="64769"/>
                  </a:lnTo>
                  <a:lnTo>
                    <a:pt x="1414652" y="64769"/>
                  </a:lnTo>
                  <a:lnTo>
                    <a:pt x="1399630" y="56006"/>
                  </a:lnTo>
                  <a:close/>
                </a:path>
                <a:path w="1440179" h="112395">
                  <a:moveTo>
                    <a:pt x="1382213" y="45847"/>
                  </a:moveTo>
                  <a:lnTo>
                    <a:pt x="0" y="45847"/>
                  </a:lnTo>
                  <a:lnTo>
                    <a:pt x="0" y="66167"/>
                  </a:lnTo>
                  <a:lnTo>
                    <a:pt x="1382213" y="66167"/>
                  </a:lnTo>
                  <a:lnTo>
                    <a:pt x="1399630" y="56006"/>
                  </a:lnTo>
                  <a:lnTo>
                    <a:pt x="1382213" y="45847"/>
                  </a:lnTo>
                  <a:close/>
                </a:path>
                <a:path w="1440179" h="112395">
                  <a:moveTo>
                    <a:pt x="1422491" y="45847"/>
                  </a:moveTo>
                  <a:lnTo>
                    <a:pt x="1419732" y="45847"/>
                  </a:lnTo>
                  <a:lnTo>
                    <a:pt x="1419732" y="66167"/>
                  </a:lnTo>
                  <a:lnTo>
                    <a:pt x="1422491" y="66167"/>
                  </a:lnTo>
                  <a:lnTo>
                    <a:pt x="1439926" y="56006"/>
                  </a:lnTo>
                  <a:lnTo>
                    <a:pt x="1422491" y="45847"/>
                  </a:lnTo>
                  <a:close/>
                </a:path>
                <a:path w="1440179" h="112395">
                  <a:moveTo>
                    <a:pt x="1414652" y="47243"/>
                  </a:moveTo>
                  <a:lnTo>
                    <a:pt x="1399630" y="56006"/>
                  </a:lnTo>
                  <a:lnTo>
                    <a:pt x="1414652" y="64769"/>
                  </a:lnTo>
                  <a:lnTo>
                    <a:pt x="1414652" y="47243"/>
                  </a:lnTo>
                  <a:close/>
                </a:path>
                <a:path w="1440179" h="112395">
                  <a:moveTo>
                    <a:pt x="1419732" y="47243"/>
                  </a:moveTo>
                  <a:lnTo>
                    <a:pt x="1414652" y="47243"/>
                  </a:lnTo>
                  <a:lnTo>
                    <a:pt x="1414652" y="64769"/>
                  </a:lnTo>
                  <a:lnTo>
                    <a:pt x="1419732" y="64769"/>
                  </a:lnTo>
                  <a:lnTo>
                    <a:pt x="1419732" y="47243"/>
                  </a:lnTo>
                  <a:close/>
                </a:path>
                <a:path w="1440179" h="112395">
                  <a:moveTo>
                    <a:pt x="1343787" y="0"/>
                  </a:moveTo>
                  <a:lnTo>
                    <a:pt x="1337564" y="1650"/>
                  </a:lnTo>
                  <a:lnTo>
                    <a:pt x="1331976" y="11303"/>
                  </a:lnTo>
                  <a:lnTo>
                    <a:pt x="1333627" y="17525"/>
                  </a:lnTo>
                  <a:lnTo>
                    <a:pt x="1399630" y="56006"/>
                  </a:lnTo>
                  <a:lnTo>
                    <a:pt x="1414652" y="47243"/>
                  </a:lnTo>
                  <a:lnTo>
                    <a:pt x="1419732" y="47243"/>
                  </a:lnTo>
                  <a:lnTo>
                    <a:pt x="1419732" y="45847"/>
                  </a:lnTo>
                  <a:lnTo>
                    <a:pt x="1422491" y="45847"/>
                  </a:lnTo>
                  <a:lnTo>
                    <a:pt x="1343787" y="0"/>
                  </a:lnTo>
                  <a:close/>
                </a:path>
              </a:pathLst>
            </a:custGeom>
            <a:solidFill>
              <a:srgbClr val="000000"/>
            </a:solidFill>
          </p:spPr>
          <p:txBody>
            <a:bodyPr wrap="square" lIns="0" tIns="0" rIns="0" bIns="0" rtlCol="0"/>
            <a:lstStyle/>
            <a:p>
              <a:endParaRPr/>
            </a:p>
          </p:txBody>
        </p:sp>
        <p:sp>
          <p:nvSpPr>
            <p:cNvPr id="35" name="object 35"/>
            <p:cNvSpPr/>
            <p:nvPr/>
          </p:nvSpPr>
          <p:spPr>
            <a:xfrm>
              <a:off x="3858259" y="4739640"/>
              <a:ext cx="325120" cy="322580"/>
            </a:xfrm>
            <a:custGeom>
              <a:avLst/>
              <a:gdLst/>
              <a:ahLst/>
              <a:cxnLst/>
              <a:rect l="l" t="t" r="r" b="b"/>
              <a:pathLst>
                <a:path w="325120" h="322579">
                  <a:moveTo>
                    <a:pt x="162560" y="0"/>
                  </a:moveTo>
                  <a:lnTo>
                    <a:pt x="119341" y="5764"/>
                  </a:lnTo>
                  <a:lnTo>
                    <a:pt x="80508" y="22032"/>
                  </a:lnTo>
                  <a:lnTo>
                    <a:pt x="47609" y="47259"/>
                  </a:lnTo>
                  <a:lnTo>
                    <a:pt x="22192" y="79906"/>
                  </a:lnTo>
                  <a:lnTo>
                    <a:pt x="5806" y="118430"/>
                  </a:lnTo>
                  <a:lnTo>
                    <a:pt x="0" y="161290"/>
                  </a:lnTo>
                  <a:lnTo>
                    <a:pt x="5806" y="204149"/>
                  </a:lnTo>
                  <a:lnTo>
                    <a:pt x="22192" y="242673"/>
                  </a:lnTo>
                  <a:lnTo>
                    <a:pt x="47609" y="275320"/>
                  </a:lnTo>
                  <a:lnTo>
                    <a:pt x="80508" y="300547"/>
                  </a:lnTo>
                  <a:lnTo>
                    <a:pt x="119341" y="316815"/>
                  </a:lnTo>
                  <a:lnTo>
                    <a:pt x="162560" y="322580"/>
                  </a:lnTo>
                  <a:lnTo>
                    <a:pt x="205778" y="316815"/>
                  </a:lnTo>
                  <a:lnTo>
                    <a:pt x="244611" y="300547"/>
                  </a:lnTo>
                  <a:lnTo>
                    <a:pt x="277510" y="275320"/>
                  </a:lnTo>
                  <a:lnTo>
                    <a:pt x="302927" y="242673"/>
                  </a:lnTo>
                  <a:lnTo>
                    <a:pt x="319313" y="204149"/>
                  </a:lnTo>
                  <a:lnTo>
                    <a:pt x="325119" y="161290"/>
                  </a:lnTo>
                  <a:lnTo>
                    <a:pt x="319313" y="118430"/>
                  </a:lnTo>
                  <a:lnTo>
                    <a:pt x="302927" y="79906"/>
                  </a:lnTo>
                  <a:lnTo>
                    <a:pt x="277510" y="47259"/>
                  </a:lnTo>
                  <a:lnTo>
                    <a:pt x="244611" y="22032"/>
                  </a:lnTo>
                  <a:lnTo>
                    <a:pt x="205778" y="5764"/>
                  </a:lnTo>
                  <a:lnTo>
                    <a:pt x="162560" y="0"/>
                  </a:lnTo>
                  <a:close/>
                </a:path>
              </a:pathLst>
            </a:custGeom>
            <a:solidFill>
              <a:srgbClr val="FFFFFF"/>
            </a:solidFill>
          </p:spPr>
          <p:txBody>
            <a:bodyPr wrap="square" lIns="0" tIns="0" rIns="0" bIns="0" rtlCol="0"/>
            <a:lstStyle/>
            <a:p>
              <a:endParaRPr/>
            </a:p>
          </p:txBody>
        </p:sp>
        <p:sp>
          <p:nvSpPr>
            <p:cNvPr id="36" name="object 36"/>
            <p:cNvSpPr/>
            <p:nvPr/>
          </p:nvSpPr>
          <p:spPr>
            <a:xfrm>
              <a:off x="3858259" y="4739640"/>
              <a:ext cx="325120" cy="322580"/>
            </a:xfrm>
            <a:custGeom>
              <a:avLst/>
              <a:gdLst/>
              <a:ahLst/>
              <a:cxnLst/>
              <a:rect l="l" t="t" r="r" b="b"/>
              <a:pathLst>
                <a:path w="325120" h="322579">
                  <a:moveTo>
                    <a:pt x="0" y="161290"/>
                  </a:moveTo>
                  <a:lnTo>
                    <a:pt x="5806" y="118430"/>
                  </a:lnTo>
                  <a:lnTo>
                    <a:pt x="22192" y="79906"/>
                  </a:lnTo>
                  <a:lnTo>
                    <a:pt x="47609" y="47259"/>
                  </a:lnTo>
                  <a:lnTo>
                    <a:pt x="80508" y="22032"/>
                  </a:lnTo>
                  <a:lnTo>
                    <a:pt x="119341" y="5764"/>
                  </a:lnTo>
                  <a:lnTo>
                    <a:pt x="162560" y="0"/>
                  </a:lnTo>
                  <a:lnTo>
                    <a:pt x="205778" y="5764"/>
                  </a:lnTo>
                  <a:lnTo>
                    <a:pt x="244611" y="22032"/>
                  </a:lnTo>
                  <a:lnTo>
                    <a:pt x="277510" y="47259"/>
                  </a:lnTo>
                  <a:lnTo>
                    <a:pt x="302927" y="79906"/>
                  </a:lnTo>
                  <a:lnTo>
                    <a:pt x="319313" y="118430"/>
                  </a:lnTo>
                  <a:lnTo>
                    <a:pt x="325119" y="161290"/>
                  </a:lnTo>
                  <a:lnTo>
                    <a:pt x="319313" y="204149"/>
                  </a:lnTo>
                  <a:lnTo>
                    <a:pt x="302927" y="242673"/>
                  </a:lnTo>
                  <a:lnTo>
                    <a:pt x="277510" y="275320"/>
                  </a:lnTo>
                  <a:lnTo>
                    <a:pt x="244611" y="300547"/>
                  </a:lnTo>
                  <a:lnTo>
                    <a:pt x="205778" y="316815"/>
                  </a:lnTo>
                  <a:lnTo>
                    <a:pt x="162560" y="322580"/>
                  </a:lnTo>
                  <a:lnTo>
                    <a:pt x="119341" y="316815"/>
                  </a:lnTo>
                  <a:lnTo>
                    <a:pt x="80508" y="300547"/>
                  </a:lnTo>
                  <a:lnTo>
                    <a:pt x="47609" y="275320"/>
                  </a:lnTo>
                  <a:lnTo>
                    <a:pt x="22192" y="242673"/>
                  </a:lnTo>
                  <a:lnTo>
                    <a:pt x="5806" y="204149"/>
                  </a:lnTo>
                  <a:lnTo>
                    <a:pt x="0" y="161290"/>
                  </a:lnTo>
                  <a:close/>
                </a:path>
              </a:pathLst>
            </a:custGeom>
            <a:ln w="25400">
              <a:solidFill>
                <a:srgbClr val="000000"/>
              </a:solidFill>
            </a:ln>
          </p:spPr>
          <p:txBody>
            <a:bodyPr wrap="square" lIns="0" tIns="0" rIns="0" bIns="0" rtlCol="0"/>
            <a:lstStyle/>
            <a:p>
              <a:endParaRPr/>
            </a:p>
          </p:txBody>
        </p:sp>
      </p:grpSp>
      <p:sp>
        <p:nvSpPr>
          <p:cNvPr id="37" name="object 37"/>
          <p:cNvSpPr txBox="1"/>
          <p:nvPr/>
        </p:nvSpPr>
        <p:spPr>
          <a:xfrm>
            <a:off x="3418840" y="4300615"/>
            <a:ext cx="1351280" cy="746760"/>
          </a:xfrm>
          <a:prstGeom prst="rect">
            <a:avLst/>
          </a:prstGeom>
        </p:spPr>
        <p:txBody>
          <a:bodyPr vert="horz" wrap="square" lIns="0" tIns="86995" rIns="0" bIns="0" rtlCol="0">
            <a:spAutoFit/>
          </a:bodyPr>
          <a:lstStyle/>
          <a:p>
            <a:pPr marL="12700">
              <a:lnSpc>
                <a:spcPct val="100000"/>
              </a:lnSpc>
              <a:spcBef>
                <a:spcPts val="685"/>
              </a:spcBef>
            </a:pPr>
            <a:r>
              <a:rPr sz="2000" dirty="0">
                <a:latin typeface="Arial"/>
                <a:cs typeface="Arial"/>
              </a:rPr>
              <a:t>Check</a:t>
            </a:r>
            <a:r>
              <a:rPr sz="2000" spc="-85" dirty="0">
                <a:latin typeface="Arial"/>
                <a:cs typeface="Arial"/>
              </a:rPr>
              <a:t> </a:t>
            </a:r>
            <a:r>
              <a:rPr sz="2000" spc="-5" dirty="0">
                <a:latin typeface="Arial"/>
                <a:cs typeface="Arial"/>
              </a:rPr>
              <a:t>PCR</a:t>
            </a:r>
            <a:endParaRPr sz="2000">
              <a:latin typeface="Arial"/>
              <a:cs typeface="Arial"/>
            </a:endParaRPr>
          </a:p>
          <a:p>
            <a:pPr marR="136525" algn="ctr">
              <a:lnSpc>
                <a:spcPct val="100000"/>
              </a:lnSpc>
              <a:spcBef>
                <a:spcPts val="530"/>
              </a:spcBef>
            </a:pPr>
            <a:r>
              <a:rPr sz="1800" spc="-5" dirty="0">
                <a:latin typeface="Arial"/>
                <a:cs typeface="Arial"/>
              </a:rPr>
              <a:t>4</a:t>
            </a:r>
            <a:endParaRPr sz="1800">
              <a:latin typeface="Arial"/>
              <a:cs typeface="Arial"/>
            </a:endParaRPr>
          </a:p>
        </p:txBody>
      </p:sp>
      <p:grpSp>
        <p:nvGrpSpPr>
          <p:cNvPr id="38" name="object 38"/>
          <p:cNvGrpSpPr/>
          <p:nvPr/>
        </p:nvGrpSpPr>
        <p:grpSpPr>
          <a:xfrm>
            <a:off x="3368040" y="3728720"/>
            <a:ext cx="1440180" cy="350520"/>
            <a:chOff x="3368040" y="3728720"/>
            <a:chExt cx="1440180" cy="350520"/>
          </a:xfrm>
        </p:grpSpPr>
        <p:sp>
          <p:nvSpPr>
            <p:cNvPr id="39" name="object 39"/>
            <p:cNvSpPr/>
            <p:nvPr/>
          </p:nvSpPr>
          <p:spPr>
            <a:xfrm>
              <a:off x="3368040" y="3845433"/>
              <a:ext cx="1440180" cy="112395"/>
            </a:xfrm>
            <a:custGeom>
              <a:avLst/>
              <a:gdLst/>
              <a:ahLst/>
              <a:cxnLst/>
              <a:rect l="l" t="t" r="r" b="b"/>
              <a:pathLst>
                <a:path w="1440179" h="112395">
                  <a:moveTo>
                    <a:pt x="1399630" y="56007"/>
                  </a:moveTo>
                  <a:lnTo>
                    <a:pt x="1333627" y="94488"/>
                  </a:lnTo>
                  <a:lnTo>
                    <a:pt x="1331976" y="100711"/>
                  </a:lnTo>
                  <a:lnTo>
                    <a:pt x="1337564" y="110363"/>
                  </a:lnTo>
                  <a:lnTo>
                    <a:pt x="1343787" y="112014"/>
                  </a:lnTo>
                  <a:lnTo>
                    <a:pt x="1422491" y="66167"/>
                  </a:lnTo>
                  <a:lnTo>
                    <a:pt x="1419733" y="66167"/>
                  </a:lnTo>
                  <a:lnTo>
                    <a:pt x="1419733" y="64770"/>
                  </a:lnTo>
                  <a:lnTo>
                    <a:pt x="1414652" y="64770"/>
                  </a:lnTo>
                  <a:lnTo>
                    <a:pt x="1399630" y="56007"/>
                  </a:lnTo>
                  <a:close/>
                </a:path>
                <a:path w="1440179" h="112395">
                  <a:moveTo>
                    <a:pt x="1382213" y="45847"/>
                  </a:moveTo>
                  <a:lnTo>
                    <a:pt x="0" y="45847"/>
                  </a:lnTo>
                  <a:lnTo>
                    <a:pt x="0" y="66167"/>
                  </a:lnTo>
                  <a:lnTo>
                    <a:pt x="1382213" y="66167"/>
                  </a:lnTo>
                  <a:lnTo>
                    <a:pt x="1399630" y="56007"/>
                  </a:lnTo>
                  <a:lnTo>
                    <a:pt x="1382213" y="45847"/>
                  </a:lnTo>
                  <a:close/>
                </a:path>
                <a:path w="1440179" h="112395">
                  <a:moveTo>
                    <a:pt x="1422491" y="45847"/>
                  </a:moveTo>
                  <a:lnTo>
                    <a:pt x="1419733" y="45847"/>
                  </a:lnTo>
                  <a:lnTo>
                    <a:pt x="1419733" y="66167"/>
                  </a:lnTo>
                  <a:lnTo>
                    <a:pt x="1422491" y="66167"/>
                  </a:lnTo>
                  <a:lnTo>
                    <a:pt x="1439926" y="56007"/>
                  </a:lnTo>
                  <a:lnTo>
                    <a:pt x="1422491" y="45847"/>
                  </a:lnTo>
                  <a:close/>
                </a:path>
                <a:path w="1440179" h="112395">
                  <a:moveTo>
                    <a:pt x="1414652" y="47244"/>
                  </a:moveTo>
                  <a:lnTo>
                    <a:pt x="1399630" y="56007"/>
                  </a:lnTo>
                  <a:lnTo>
                    <a:pt x="1414652" y="64770"/>
                  </a:lnTo>
                  <a:lnTo>
                    <a:pt x="1414652" y="47244"/>
                  </a:lnTo>
                  <a:close/>
                </a:path>
                <a:path w="1440179" h="112395">
                  <a:moveTo>
                    <a:pt x="1419733" y="47244"/>
                  </a:moveTo>
                  <a:lnTo>
                    <a:pt x="1414652" y="47244"/>
                  </a:lnTo>
                  <a:lnTo>
                    <a:pt x="1414652" y="64770"/>
                  </a:lnTo>
                  <a:lnTo>
                    <a:pt x="1419733" y="64770"/>
                  </a:lnTo>
                  <a:lnTo>
                    <a:pt x="1419733" y="47244"/>
                  </a:lnTo>
                  <a:close/>
                </a:path>
                <a:path w="1440179" h="112395">
                  <a:moveTo>
                    <a:pt x="1343787" y="0"/>
                  </a:moveTo>
                  <a:lnTo>
                    <a:pt x="1337564" y="1651"/>
                  </a:lnTo>
                  <a:lnTo>
                    <a:pt x="1331976" y="11303"/>
                  </a:lnTo>
                  <a:lnTo>
                    <a:pt x="1333627" y="17526"/>
                  </a:lnTo>
                  <a:lnTo>
                    <a:pt x="1399630" y="56007"/>
                  </a:lnTo>
                  <a:lnTo>
                    <a:pt x="1414652" y="47244"/>
                  </a:lnTo>
                  <a:lnTo>
                    <a:pt x="1419733" y="47244"/>
                  </a:lnTo>
                  <a:lnTo>
                    <a:pt x="1419733" y="45847"/>
                  </a:lnTo>
                  <a:lnTo>
                    <a:pt x="1422491" y="45847"/>
                  </a:lnTo>
                  <a:lnTo>
                    <a:pt x="1343787" y="0"/>
                  </a:lnTo>
                  <a:close/>
                </a:path>
              </a:pathLst>
            </a:custGeom>
            <a:solidFill>
              <a:srgbClr val="000000"/>
            </a:solidFill>
          </p:spPr>
          <p:txBody>
            <a:bodyPr wrap="square" lIns="0" tIns="0" rIns="0" bIns="0" rtlCol="0"/>
            <a:lstStyle/>
            <a:p>
              <a:endParaRPr/>
            </a:p>
          </p:txBody>
        </p:sp>
        <p:sp>
          <p:nvSpPr>
            <p:cNvPr id="40" name="object 40"/>
            <p:cNvSpPr/>
            <p:nvPr/>
          </p:nvSpPr>
          <p:spPr>
            <a:xfrm>
              <a:off x="3865880" y="3741420"/>
              <a:ext cx="322580" cy="325120"/>
            </a:xfrm>
            <a:custGeom>
              <a:avLst/>
              <a:gdLst/>
              <a:ahLst/>
              <a:cxnLst/>
              <a:rect l="l" t="t" r="r" b="b"/>
              <a:pathLst>
                <a:path w="322579" h="325120">
                  <a:moveTo>
                    <a:pt x="161290" y="0"/>
                  </a:moveTo>
                  <a:lnTo>
                    <a:pt x="118430" y="5806"/>
                  </a:lnTo>
                  <a:lnTo>
                    <a:pt x="79906" y="22192"/>
                  </a:lnTo>
                  <a:lnTo>
                    <a:pt x="47259" y="47609"/>
                  </a:lnTo>
                  <a:lnTo>
                    <a:pt x="22032" y="80508"/>
                  </a:lnTo>
                  <a:lnTo>
                    <a:pt x="5764" y="119341"/>
                  </a:lnTo>
                  <a:lnTo>
                    <a:pt x="0" y="162559"/>
                  </a:lnTo>
                  <a:lnTo>
                    <a:pt x="5764" y="205778"/>
                  </a:lnTo>
                  <a:lnTo>
                    <a:pt x="22032" y="244611"/>
                  </a:lnTo>
                  <a:lnTo>
                    <a:pt x="47259" y="277510"/>
                  </a:lnTo>
                  <a:lnTo>
                    <a:pt x="79906" y="302927"/>
                  </a:lnTo>
                  <a:lnTo>
                    <a:pt x="118430" y="319313"/>
                  </a:lnTo>
                  <a:lnTo>
                    <a:pt x="161290" y="325119"/>
                  </a:lnTo>
                  <a:lnTo>
                    <a:pt x="204149" y="319313"/>
                  </a:lnTo>
                  <a:lnTo>
                    <a:pt x="242673" y="302927"/>
                  </a:lnTo>
                  <a:lnTo>
                    <a:pt x="275320" y="277510"/>
                  </a:lnTo>
                  <a:lnTo>
                    <a:pt x="300547" y="244611"/>
                  </a:lnTo>
                  <a:lnTo>
                    <a:pt x="316815" y="205778"/>
                  </a:lnTo>
                  <a:lnTo>
                    <a:pt x="322580" y="162559"/>
                  </a:lnTo>
                  <a:lnTo>
                    <a:pt x="316815" y="119341"/>
                  </a:lnTo>
                  <a:lnTo>
                    <a:pt x="300547" y="80508"/>
                  </a:lnTo>
                  <a:lnTo>
                    <a:pt x="275320" y="47609"/>
                  </a:lnTo>
                  <a:lnTo>
                    <a:pt x="242673" y="22192"/>
                  </a:lnTo>
                  <a:lnTo>
                    <a:pt x="204149" y="5806"/>
                  </a:lnTo>
                  <a:lnTo>
                    <a:pt x="161290" y="0"/>
                  </a:lnTo>
                  <a:close/>
                </a:path>
              </a:pathLst>
            </a:custGeom>
            <a:solidFill>
              <a:srgbClr val="FFFFFF"/>
            </a:solidFill>
          </p:spPr>
          <p:txBody>
            <a:bodyPr wrap="square" lIns="0" tIns="0" rIns="0" bIns="0" rtlCol="0"/>
            <a:lstStyle/>
            <a:p>
              <a:endParaRPr/>
            </a:p>
          </p:txBody>
        </p:sp>
        <p:sp>
          <p:nvSpPr>
            <p:cNvPr id="41" name="object 41"/>
            <p:cNvSpPr/>
            <p:nvPr/>
          </p:nvSpPr>
          <p:spPr>
            <a:xfrm>
              <a:off x="3865880" y="3741420"/>
              <a:ext cx="322580" cy="325120"/>
            </a:xfrm>
            <a:custGeom>
              <a:avLst/>
              <a:gdLst/>
              <a:ahLst/>
              <a:cxnLst/>
              <a:rect l="l" t="t" r="r" b="b"/>
              <a:pathLst>
                <a:path w="322579" h="325120">
                  <a:moveTo>
                    <a:pt x="0" y="162559"/>
                  </a:moveTo>
                  <a:lnTo>
                    <a:pt x="5764" y="119341"/>
                  </a:lnTo>
                  <a:lnTo>
                    <a:pt x="22032" y="80508"/>
                  </a:lnTo>
                  <a:lnTo>
                    <a:pt x="47259" y="47609"/>
                  </a:lnTo>
                  <a:lnTo>
                    <a:pt x="79906" y="22192"/>
                  </a:lnTo>
                  <a:lnTo>
                    <a:pt x="118430" y="5806"/>
                  </a:lnTo>
                  <a:lnTo>
                    <a:pt x="161290" y="0"/>
                  </a:lnTo>
                  <a:lnTo>
                    <a:pt x="204149" y="5806"/>
                  </a:lnTo>
                  <a:lnTo>
                    <a:pt x="242673" y="22192"/>
                  </a:lnTo>
                  <a:lnTo>
                    <a:pt x="275320" y="47609"/>
                  </a:lnTo>
                  <a:lnTo>
                    <a:pt x="300547" y="80508"/>
                  </a:lnTo>
                  <a:lnTo>
                    <a:pt x="316815" y="119341"/>
                  </a:lnTo>
                  <a:lnTo>
                    <a:pt x="322580" y="162559"/>
                  </a:lnTo>
                  <a:lnTo>
                    <a:pt x="316815" y="205778"/>
                  </a:lnTo>
                  <a:lnTo>
                    <a:pt x="300547" y="244611"/>
                  </a:lnTo>
                  <a:lnTo>
                    <a:pt x="275320" y="277510"/>
                  </a:lnTo>
                  <a:lnTo>
                    <a:pt x="242673" y="302927"/>
                  </a:lnTo>
                  <a:lnTo>
                    <a:pt x="204149" y="319313"/>
                  </a:lnTo>
                  <a:lnTo>
                    <a:pt x="161290" y="325119"/>
                  </a:lnTo>
                  <a:lnTo>
                    <a:pt x="118430" y="319313"/>
                  </a:lnTo>
                  <a:lnTo>
                    <a:pt x="79906" y="302927"/>
                  </a:lnTo>
                  <a:lnTo>
                    <a:pt x="47259" y="277510"/>
                  </a:lnTo>
                  <a:lnTo>
                    <a:pt x="22032" y="244611"/>
                  </a:lnTo>
                  <a:lnTo>
                    <a:pt x="5764" y="205778"/>
                  </a:lnTo>
                  <a:lnTo>
                    <a:pt x="0" y="162559"/>
                  </a:lnTo>
                  <a:close/>
                </a:path>
              </a:pathLst>
            </a:custGeom>
            <a:ln w="25400">
              <a:solidFill>
                <a:srgbClr val="000000"/>
              </a:solidFill>
            </a:ln>
          </p:spPr>
          <p:txBody>
            <a:bodyPr wrap="square" lIns="0" tIns="0" rIns="0" bIns="0" rtlCol="0"/>
            <a:lstStyle/>
            <a:p>
              <a:endParaRPr/>
            </a:p>
          </p:txBody>
        </p:sp>
      </p:grpSp>
      <p:sp>
        <p:nvSpPr>
          <p:cNvPr id="42" name="object 42"/>
          <p:cNvSpPr txBox="1"/>
          <p:nvPr/>
        </p:nvSpPr>
        <p:spPr>
          <a:xfrm>
            <a:off x="3423665" y="3306628"/>
            <a:ext cx="1351280" cy="743585"/>
          </a:xfrm>
          <a:prstGeom prst="rect">
            <a:avLst/>
          </a:prstGeom>
        </p:spPr>
        <p:txBody>
          <a:bodyPr vert="horz" wrap="square" lIns="0" tIns="85725" rIns="0" bIns="0" rtlCol="0">
            <a:spAutoFit/>
          </a:bodyPr>
          <a:lstStyle/>
          <a:p>
            <a:pPr marL="12700">
              <a:lnSpc>
                <a:spcPct val="100000"/>
              </a:lnSpc>
              <a:spcBef>
                <a:spcPts val="675"/>
              </a:spcBef>
            </a:pPr>
            <a:r>
              <a:rPr sz="2000" dirty="0">
                <a:latin typeface="Arial"/>
                <a:cs typeface="Arial"/>
              </a:rPr>
              <a:t>Check</a:t>
            </a:r>
            <a:r>
              <a:rPr sz="2000" spc="-85" dirty="0">
                <a:latin typeface="Arial"/>
                <a:cs typeface="Arial"/>
              </a:rPr>
              <a:t> </a:t>
            </a:r>
            <a:r>
              <a:rPr sz="2000" spc="-5" dirty="0">
                <a:latin typeface="Arial"/>
                <a:cs typeface="Arial"/>
              </a:rPr>
              <a:t>PCR</a:t>
            </a:r>
            <a:endParaRPr sz="2000">
              <a:latin typeface="Arial"/>
              <a:cs typeface="Arial"/>
            </a:endParaRPr>
          </a:p>
          <a:p>
            <a:pPr marR="133350" algn="ctr">
              <a:lnSpc>
                <a:spcPct val="100000"/>
              </a:lnSpc>
              <a:spcBef>
                <a:spcPts val="515"/>
              </a:spcBef>
            </a:pPr>
            <a:r>
              <a:rPr sz="1800" spc="-5" dirty="0">
                <a:latin typeface="Arial"/>
                <a:cs typeface="Arial"/>
              </a:rPr>
              <a:t>6</a:t>
            </a:r>
            <a:endParaRPr sz="1800">
              <a:latin typeface="Arial"/>
              <a:cs typeface="Arial"/>
            </a:endParaRPr>
          </a:p>
        </p:txBody>
      </p:sp>
      <p:sp>
        <p:nvSpPr>
          <p:cNvPr id="44" name="object 4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45" name="object 4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46" name="object 46"/>
          <p:cNvSpPr txBox="1"/>
          <p:nvPr/>
        </p:nvSpPr>
        <p:spPr>
          <a:xfrm>
            <a:off x="6608444" y="6292547"/>
            <a:ext cx="274320" cy="224154"/>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54</a:t>
            </a:fld>
            <a:endParaRPr sz="1400">
              <a:latin typeface="Arial"/>
              <a:cs typeface="Arial"/>
            </a:endParaRPr>
          </a:p>
        </p:txBody>
      </p:sp>
      <p:sp>
        <p:nvSpPr>
          <p:cNvPr id="43" name="object 43"/>
          <p:cNvSpPr txBox="1"/>
          <p:nvPr/>
        </p:nvSpPr>
        <p:spPr>
          <a:xfrm>
            <a:off x="1135062" y="4294504"/>
            <a:ext cx="1015365" cy="330200"/>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Me</a:t>
            </a:r>
            <a:r>
              <a:rPr sz="2000" dirty="0">
                <a:latin typeface="Arial"/>
                <a:cs typeface="Arial"/>
              </a:rPr>
              <a:t>a</a:t>
            </a:r>
            <a:r>
              <a:rPr sz="2000" spc="-5" dirty="0">
                <a:latin typeface="Arial"/>
                <a:cs typeface="Arial"/>
              </a:rPr>
              <a:t>s</a:t>
            </a:r>
            <a:r>
              <a:rPr sz="2000" dirty="0">
                <a:latin typeface="Arial"/>
                <a:cs typeface="Arial"/>
              </a:rPr>
              <a:t>u</a:t>
            </a:r>
            <a:r>
              <a:rPr sz="2000" spc="-5" dirty="0">
                <a:latin typeface="Arial"/>
                <a:cs typeface="Arial"/>
              </a:rPr>
              <a:t>re</a:t>
            </a:r>
            <a:endParaRPr sz="2000">
              <a:latin typeface="Arial"/>
              <a:cs typeface="Arial"/>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197865"/>
            <a:ext cx="5838190" cy="635000"/>
          </a:xfrm>
          <a:prstGeom prst="rect">
            <a:avLst/>
          </a:prstGeom>
        </p:spPr>
        <p:txBody>
          <a:bodyPr vert="horz" wrap="square" lIns="0" tIns="12700" rIns="0" bIns="0" rtlCol="0">
            <a:spAutoFit/>
          </a:bodyPr>
          <a:lstStyle/>
          <a:p>
            <a:pPr marL="12700">
              <a:lnSpc>
                <a:spcPct val="100000"/>
              </a:lnSpc>
              <a:spcBef>
                <a:spcPts val="100"/>
              </a:spcBef>
            </a:pPr>
            <a:r>
              <a:rPr sz="4000" spc="-5" dirty="0"/>
              <a:t>Boot Protection </a:t>
            </a:r>
            <a:r>
              <a:rPr sz="4000" spc="-10" dirty="0"/>
              <a:t>with </a:t>
            </a:r>
            <a:r>
              <a:rPr sz="4000" spc="-5" dirty="0"/>
              <a:t>UEFI</a:t>
            </a:r>
            <a:endParaRPr sz="4000"/>
          </a:p>
        </p:txBody>
      </p:sp>
      <p:sp>
        <p:nvSpPr>
          <p:cNvPr id="3" name="object 3"/>
          <p:cNvSpPr txBox="1"/>
          <p:nvPr/>
        </p:nvSpPr>
        <p:spPr>
          <a:xfrm>
            <a:off x="386715" y="1033272"/>
            <a:ext cx="7058659" cy="1489075"/>
          </a:xfrm>
          <a:prstGeom prst="rect">
            <a:avLst/>
          </a:prstGeom>
        </p:spPr>
        <p:txBody>
          <a:bodyPr vert="horz" wrap="square" lIns="0" tIns="73660" rIns="0" bIns="0" rtlCol="0">
            <a:spAutoFit/>
          </a:bodyPr>
          <a:lstStyle/>
          <a:p>
            <a:pPr marL="355600" indent="-343535">
              <a:lnSpc>
                <a:spcPct val="100000"/>
              </a:lnSpc>
              <a:spcBef>
                <a:spcPts val="580"/>
              </a:spcBef>
              <a:buChar char="•"/>
              <a:tabLst>
                <a:tab pos="355600" algn="l"/>
                <a:tab pos="356235" algn="l"/>
              </a:tabLst>
            </a:pPr>
            <a:r>
              <a:rPr sz="2000" dirty="0">
                <a:latin typeface="Arial"/>
                <a:cs typeface="Arial"/>
              </a:rPr>
              <a:t>Unified </a:t>
            </a:r>
            <a:r>
              <a:rPr sz="2000" spc="-5" dirty="0">
                <a:latin typeface="Arial"/>
                <a:cs typeface="Arial"/>
              </a:rPr>
              <a:t>Extensible Firmware </a:t>
            </a:r>
            <a:r>
              <a:rPr sz="2000" dirty="0">
                <a:latin typeface="Arial"/>
                <a:cs typeface="Arial"/>
              </a:rPr>
              <a:t>Interface (replaces</a:t>
            </a:r>
            <a:r>
              <a:rPr sz="2000" spc="-95" dirty="0">
                <a:latin typeface="Arial"/>
                <a:cs typeface="Arial"/>
              </a:rPr>
              <a:t> </a:t>
            </a:r>
            <a:r>
              <a:rPr sz="2000" dirty="0">
                <a:latin typeface="Arial"/>
                <a:cs typeface="Arial"/>
              </a:rPr>
              <a:t>BIOS)</a:t>
            </a:r>
            <a:endParaRPr sz="2000">
              <a:latin typeface="Arial"/>
              <a:cs typeface="Arial"/>
            </a:endParaRPr>
          </a:p>
          <a:p>
            <a:pPr marL="355600" indent="-343535">
              <a:lnSpc>
                <a:spcPct val="100000"/>
              </a:lnSpc>
              <a:spcBef>
                <a:spcPts val="480"/>
              </a:spcBef>
              <a:buChar char="•"/>
              <a:tabLst>
                <a:tab pos="355600" algn="l"/>
                <a:tab pos="356235" algn="l"/>
              </a:tabLst>
            </a:pPr>
            <a:r>
              <a:rPr sz="2000" spc="5" dirty="0">
                <a:latin typeface="Arial"/>
                <a:cs typeface="Arial"/>
              </a:rPr>
              <a:t>The </a:t>
            </a:r>
            <a:r>
              <a:rPr sz="2000" dirty="0">
                <a:latin typeface="Arial"/>
                <a:cs typeface="Arial"/>
              </a:rPr>
              <a:t>CRTM </a:t>
            </a:r>
            <a:r>
              <a:rPr sz="2000" spc="-5" dirty="0">
                <a:latin typeface="Arial"/>
                <a:cs typeface="Arial"/>
              </a:rPr>
              <a:t>is </a:t>
            </a:r>
            <a:r>
              <a:rPr sz="2000" dirty="0">
                <a:latin typeface="Arial"/>
                <a:cs typeface="Arial"/>
              </a:rPr>
              <a:t>the UEFI code </a:t>
            </a:r>
            <a:r>
              <a:rPr sz="2000" spc="-5" dirty="0">
                <a:latin typeface="Arial"/>
                <a:cs typeface="Arial"/>
              </a:rPr>
              <a:t>which </a:t>
            </a:r>
            <a:r>
              <a:rPr sz="2000" dirty="0">
                <a:latin typeface="Arial"/>
                <a:cs typeface="Arial"/>
              </a:rPr>
              <a:t>starts at </a:t>
            </a:r>
            <a:r>
              <a:rPr sz="2000" spc="-5" dirty="0">
                <a:latin typeface="Arial"/>
                <a:cs typeface="Arial"/>
              </a:rPr>
              <a:t>CPU</a:t>
            </a:r>
            <a:r>
              <a:rPr sz="2000" spc="-114" dirty="0">
                <a:latin typeface="Arial"/>
                <a:cs typeface="Arial"/>
              </a:rPr>
              <a:t> </a:t>
            </a:r>
            <a:r>
              <a:rPr sz="2000" dirty="0">
                <a:latin typeface="Arial"/>
                <a:cs typeface="Arial"/>
              </a:rPr>
              <a:t>power-on.</a:t>
            </a:r>
            <a:endParaRPr sz="2000">
              <a:latin typeface="Arial"/>
              <a:cs typeface="Arial"/>
            </a:endParaRPr>
          </a:p>
          <a:p>
            <a:pPr marL="355600" indent="-343535">
              <a:lnSpc>
                <a:spcPct val="100000"/>
              </a:lnSpc>
              <a:spcBef>
                <a:spcPts val="480"/>
              </a:spcBef>
              <a:buChar char="•"/>
              <a:tabLst>
                <a:tab pos="355600" algn="l"/>
                <a:tab pos="356235" algn="l"/>
              </a:tabLst>
            </a:pPr>
            <a:r>
              <a:rPr sz="2000" spc="5" dirty="0">
                <a:latin typeface="Arial"/>
                <a:cs typeface="Arial"/>
              </a:rPr>
              <a:t>The </a:t>
            </a:r>
            <a:r>
              <a:rPr sz="2000" dirty="0">
                <a:latin typeface="Arial"/>
                <a:cs typeface="Arial"/>
              </a:rPr>
              <a:t>boot </a:t>
            </a:r>
            <a:r>
              <a:rPr sz="2000" spc="-5" dirty="0">
                <a:latin typeface="Arial"/>
                <a:cs typeface="Arial"/>
              </a:rPr>
              <a:t>integrity </a:t>
            </a:r>
            <a:r>
              <a:rPr sz="2000" dirty="0">
                <a:latin typeface="Arial"/>
                <a:cs typeface="Arial"/>
              </a:rPr>
              <a:t>depends on the UEFI/CRTM</a:t>
            </a:r>
            <a:r>
              <a:rPr sz="2000" spc="-180" dirty="0">
                <a:latin typeface="Arial"/>
                <a:cs typeface="Arial"/>
              </a:rPr>
              <a:t> </a:t>
            </a:r>
            <a:r>
              <a:rPr sz="2000" spc="-5" dirty="0">
                <a:latin typeface="Arial"/>
                <a:cs typeface="Arial"/>
              </a:rPr>
              <a:t>integrity.</a:t>
            </a:r>
            <a:endParaRPr sz="2000">
              <a:latin typeface="Arial"/>
              <a:cs typeface="Arial"/>
            </a:endParaRPr>
          </a:p>
          <a:p>
            <a:pPr marL="355600" indent="-343535">
              <a:lnSpc>
                <a:spcPct val="100000"/>
              </a:lnSpc>
              <a:spcBef>
                <a:spcPts val="480"/>
              </a:spcBef>
              <a:buChar char="•"/>
              <a:tabLst>
                <a:tab pos="355600" algn="l"/>
                <a:tab pos="356235" algn="l"/>
              </a:tabLst>
            </a:pPr>
            <a:r>
              <a:rPr sz="2000" spc="5" dirty="0">
                <a:latin typeface="Arial"/>
                <a:cs typeface="Arial"/>
              </a:rPr>
              <a:t>The </a:t>
            </a:r>
            <a:r>
              <a:rPr sz="2000" dirty="0">
                <a:latin typeface="Arial"/>
                <a:cs typeface="Arial"/>
              </a:rPr>
              <a:t>root public key </a:t>
            </a:r>
            <a:r>
              <a:rPr sz="2000" spc="5" dirty="0">
                <a:latin typeface="Arial"/>
                <a:cs typeface="Arial"/>
              </a:rPr>
              <a:t>must </a:t>
            </a:r>
            <a:r>
              <a:rPr sz="2000" dirty="0">
                <a:latin typeface="Arial"/>
                <a:cs typeface="Arial"/>
              </a:rPr>
              <a:t>be stored </a:t>
            </a:r>
            <a:r>
              <a:rPr sz="2000" spc="-5" dirty="0">
                <a:latin typeface="Arial"/>
                <a:cs typeface="Arial"/>
              </a:rPr>
              <a:t>in</a:t>
            </a:r>
            <a:r>
              <a:rPr sz="2000" spc="-200" dirty="0">
                <a:latin typeface="Arial"/>
                <a:cs typeface="Arial"/>
              </a:rPr>
              <a:t> </a:t>
            </a:r>
            <a:r>
              <a:rPr sz="2000" dirty="0">
                <a:latin typeface="Arial"/>
                <a:cs typeface="Arial"/>
              </a:rPr>
              <a:t>CPU.</a:t>
            </a:r>
            <a:endParaRPr sz="2000">
              <a:latin typeface="Arial"/>
              <a:cs typeface="Arial"/>
            </a:endParaRPr>
          </a:p>
        </p:txBody>
      </p:sp>
      <p:sp>
        <p:nvSpPr>
          <p:cNvPr id="4" name="object 4"/>
          <p:cNvSpPr txBox="1"/>
          <p:nvPr/>
        </p:nvSpPr>
        <p:spPr>
          <a:xfrm>
            <a:off x="1399539" y="4749800"/>
            <a:ext cx="1943100" cy="304800"/>
          </a:xfrm>
          <a:prstGeom prst="rect">
            <a:avLst/>
          </a:prstGeom>
          <a:solidFill>
            <a:srgbClr val="FFFF00"/>
          </a:solidFill>
          <a:ln w="10159">
            <a:solidFill>
              <a:srgbClr val="000000"/>
            </a:solidFill>
          </a:ln>
        </p:spPr>
        <p:txBody>
          <a:bodyPr vert="horz" wrap="square" lIns="0" tIns="0" rIns="0" bIns="0" rtlCol="0">
            <a:spAutoFit/>
          </a:bodyPr>
          <a:lstStyle/>
          <a:p>
            <a:pPr marL="1270" algn="ctr">
              <a:lnSpc>
                <a:spcPts val="2395"/>
              </a:lnSpc>
            </a:pPr>
            <a:r>
              <a:rPr sz="2000" spc="-5" dirty="0">
                <a:latin typeface="Tahoma"/>
                <a:cs typeface="Tahoma"/>
              </a:rPr>
              <a:t>UEFI</a:t>
            </a:r>
            <a:endParaRPr sz="2000">
              <a:latin typeface="Tahoma"/>
              <a:cs typeface="Tahoma"/>
            </a:endParaRPr>
          </a:p>
        </p:txBody>
      </p:sp>
      <p:sp>
        <p:nvSpPr>
          <p:cNvPr id="5" name="object 5"/>
          <p:cNvSpPr txBox="1"/>
          <p:nvPr/>
        </p:nvSpPr>
        <p:spPr>
          <a:xfrm>
            <a:off x="1399539" y="3728720"/>
            <a:ext cx="1943100" cy="353060"/>
          </a:xfrm>
          <a:prstGeom prst="rect">
            <a:avLst/>
          </a:prstGeom>
          <a:solidFill>
            <a:srgbClr val="FFC000"/>
          </a:solidFill>
          <a:ln w="10159">
            <a:solidFill>
              <a:srgbClr val="000000"/>
            </a:solidFill>
          </a:ln>
        </p:spPr>
        <p:txBody>
          <a:bodyPr vert="horz" wrap="square" lIns="0" tIns="22225" rIns="0" bIns="0" rtlCol="0">
            <a:spAutoFit/>
          </a:bodyPr>
          <a:lstStyle/>
          <a:p>
            <a:pPr marL="419100">
              <a:lnSpc>
                <a:spcPct val="100000"/>
              </a:lnSpc>
              <a:spcBef>
                <a:spcPts val="175"/>
              </a:spcBef>
            </a:pPr>
            <a:r>
              <a:rPr sz="2000" dirty="0">
                <a:latin typeface="Tahoma"/>
                <a:cs typeface="Tahoma"/>
              </a:rPr>
              <a:t>OS</a:t>
            </a:r>
            <a:r>
              <a:rPr sz="2000" spc="-15" dirty="0">
                <a:latin typeface="Tahoma"/>
                <a:cs typeface="Tahoma"/>
              </a:rPr>
              <a:t> </a:t>
            </a:r>
            <a:r>
              <a:rPr sz="2000" spc="-10" dirty="0">
                <a:latin typeface="Tahoma"/>
                <a:cs typeface="Tahoma"/>
              </a:rPr>
              <a:t>Kernel</a:t>
            </a:r>
            <a:endParaRPr sz="2000">
              <a:latin typeface="Tahoma"/>
              <a:cs typeface="Tahoma"/>
            </a:endParaRPr>
          </a:p>
        </p:txBody>
      </p:sp>
      <p:sp>
        <p:nvSpPr>
          <p:cNvPr id="6" name="object 6"/>
          <p:cNvSpPr txBox="1"/>
          <p:nvPr/>
        </p:nvSpPr>
        <p:spPr>
          <a:xfrm>
            <a:off x="1399539" y="2771139"/>
            <a:ext cx="1943100" cy="353060"/>
          </a:xfrm>
          <a:prstGeom prst="rect">
            <a:avLst/>
          </a:prstGeom>
          <a:solidFill>
            <a:srgbClr val="FFCC99"/>
          </a:solidFill>
          <a:ln w="10159">
            <a:solidFill>
              <a:srgbClr val="000000"/>
            </a:solidFill>
          </a:ln>
        </p:spPr>
        <p:txBody>
          <a:bodyPr vert="horz" wrap="square" lIns="0" tIns="22225" rIns="0" bIns="0" rtlCol="0">
            <a:spAutoFit/>
          </a:bodyPr>
          <a:lstStyle/>
          <a:p>
            <a:pPr marL="576580">
              <a:lnSpc>
                <a:spcPct val="100000"/>
              </a:lnSpc>
              <a:spcBef>
                <a:spcPts val="175"/>
              </a:spcBef>
            </a:pPr>
            <a:r>
              <a:rPr sz="2000" spc="-5" dirty="0">
                <a:latin typeface="Tahoma"/>
                <a:cs typeface="Tahoma"/>
              </a:rPr>
              <a:t>Drivers</a:t>
            </a:r>
            <a:endParaRPr sz="2000">
              <a:latin typeface="Tahoma"/>
              <a:cs typeface="Tahoma"/>
            </a:endParaRPr>
          </a:p>
        </p:txBody>
      </p:sp>
      <p:sp>
        <p:nvSpPr>
          <p:cNvPr id="7" name="object 7"/>
          <p:cNvSpPr txBox="1"/>
          <p:nvPr/>
        </p:nvSpPr>
        <p:spPr>
          <a:xfrm>
            <a:off x="4805679" y="2750820"/>
            <a:ext cx="4206240" cy="3314700"/>
          </a:xfrm>
          <a:prstGeom prst="rect">
            <a:avLst/>
          </a:prstGeom>
          <a:solidFill>
            <a:srgbClr val="00FFCC"/>
          </a:solidFill>
          <a:ln w="10159">
            <a:solidFill>
              <a:srgbClr val="000000"/>
            </a:solidFill>
          </a:ln>
        </p:spPr>
        <p:txBody>
          <a:bodyPr vert="horz" wrap="square" lIns="0" tIns="0" rIns="0" bIns="0" rtlCol="0">
            <a:spAutoFit/>
          </a:bodyPr>
          <a:lstStyle/>
          <a:p>
            <a:pPr>
              <a:lnSpc>
                <a:spcPct val="100000"/>
              </a:lnSpc>
            </a:pPr>
            <a:endParaRPr sz="2400">
              <a:latin typeface="Times New Roman"/>
              <a:cs typeface="Times New Roman"/>
            </a:endParaRPr>
          </a:p>
          <a:p>
            <a:pPr>
              <a:lnSpc>
                <a:spcPct val="100000"/>
              </a:lnSpc>
            </a:pPr>
            <a:endParaRPr sz="2400">
              <a:latin typeface="Times New Roman"/>
              <a:cs typeface="Times New Roman"/>
            </a:endParaRPr>
          </a:p>
          <a:p>
            <a:pPr>
              <a:lnSpc>
                <a:spcPct val="100000"/>
              </a:lnSpc>
              <a:spcBef>
                <a:spcPts val="20"/>
              </a:spcBef>
            </a:pPr>
            <a:endParaRPr sz="2350">
              <a:latin typeface="Times New Roman"/>
              <a:cs typeface="Times New Roman"/>
            </a:endParaRPr>
          </a:p>
          <a:p>
            <a:pPr marL="6350" algn="ctr">
              <a:lnSpc>
                <a:spcPct val="100000"/>
              </a:lnSpc>
            </a:pPr>
            <a:r>
              <a:rPr sz="2000" spc="-15" dirty="0">
                <a:latin typeface="Tahoma"/>
                <a:cs typeface="Tahoma"/>
              </a:rPr>
              <a:t>Root </a:t>
            </a:r>
            <a:r>
              <a:rPr sz="2000" spc="-5" dirty="0">
                <a:latin typeface="Tahoma"/>
                <a:cs typeface="Tahoma"/>
              </a:rPr>
              <a:t>Certificate </a:t>
            </a:r>
            <a:r>
              <a:rPr sz="2000" spc="-10" dirty="0">
                <a:latin typeface="Tahoma"/>
                <a:cs typeface="Tahoma"/>
              </a:rPr>
              <a:t>with root </a:t>
            </a:r>
            <a:r>
              <a:rPr sz="2000" spc="-5" dirty="0">
                <a:latin typeface="Tahoma"/>
                <a:cs typeface="Tahoma"/>
              </a:rPr>
              <a:t>public</a:t>
            </a:r>
            <a:r>
              <a:rPr sz="2000" spc="125" dirty="0">
                <a:latin typeface="Tahoma"/>
                <a:cs typeface="Tahoma"/>
              </a:rPr>
              <a:t> </a:t>
            </a:r>
            <a:r>
              <a:rPr sz="2000" spc="-10" dirty="0">
                <a:latin typeface="Tahoma"/>
                <a:cs typeface="Tahoma"/>
              </a:rPr>
              <a:t>key</a:t>
            </a:r>
            <a:endParaRPr sz="2000">
              <a:latin typeface="Tahoma"/>
              <a:cs typeface="Tahoma"/>
            </a:endParaRPr>
          </a:p>
          <a:p>
            <a:pPr marL="5080" algn="ctr">
              <a:lnSpc>
                <a:spcPct val="100000"/>
              </a:lnSpc>
            </a:pPr>
            <a:r>
              <a:rPr sz="2000" spc="-10" dirty="0">
                <a:latin typeface="Tahoma"/>
                <a:cs typeface="Tahoma"/>
              </a:rPr>
              <a:t>for validating</a:t>
            </a:r>
            <a:r>
              <a:rPr sz="2000" spc="40" dirty="0">
                <a:latin typeface="Tahoma"/>
                <a:cs typeface="Tahoma"/>
              </a:rPr>
              <a:t> </a:t>
            </a:r>
            <a:r>
              <a:rPr sz="2000" spc="-5" dirty="0">
                <a:latin typeface="Tahoma"/>
                <a:cs typeface="Tahoma"/>
              </a:rPr>
              <a:t>DigSigs</a:t>
            </a:r>
            <a:endParaRPr sz="2000">
              <a:latin typeface="Tahoma"/>
              <a:cs typeface="Tahoma"/>
            </a:endParaRPr>
          </a:p>
          <a:p>
            <a:pPr>
              <a:lnSpc>
                <a:spcPct val="100000"/>
              </a:lnSpc>
              <a:spcBef>
                <a:spcPts val="50"/>
              </a:spcBef>
            </a:pPr>
            <a:endParaRPr sz="1950">
              <a:latin typeface="Tahoma"/>
              <a:cs typeface="Tahoma"/>
            </a:endParaRPr>
          </a:p>
          <a:p>
            <a:pPr marL="212090" indent="-117475">
              <a:lnSpc>
                <a:spcPct val="100000"/>
              </a:lnSpc>
              <a:buSzPct val="95000"/>
              <a:buChar char="•"/>
              <a:tabLst>
                <a:tab pos="212725" algn="l"/>
              </a:tabLst>
            </a:pPr>
            <a:r>
              <a:rPr sz="2000" spc="-10" dirty="0">
                <a:latin typeface="Tahoma"/>
                <a:cs typeface="Tahoma"/>
              </a:rPr>
              <a:t>Stored </a:t>
            </a:r>
            <a:r>
              <a:rPr sz="2000" dirty="0">
                <a:latin typeface="Tahoma"/>
                <a:cs typeface="Tahoma"/>
              </a:rPr>
              <a:t>in</a:t>
            </a:r>
            <a:r>
              <a:rPr sz="2000" spc="15" dirty="0">
                <a:latin typeface="Tahoma"/>
                <a:cs typeface="Tahoma"/>
              </a:rPr>
              <a:t> </a:t>
            </a:r>
            <a:r>
              <a:rPr sz="2000" spc="-10" dirty="0">
                <a:latin typeface="Tahoma"/>
                <a:cs typeface="Tahoma"/>
              </a:rPr>
              <a:t>CPU</a:t>
            </a:r>
            <a:endParaRPr sz="2000">
              <a:latin typeface="Tahoma"/>
              <a:cs typeface="Tahoma"/>
            </a:endParaRPr>
          </a:p>
        </p:txBody>
      </p:sp>
      <p:grpSp>
        <p:nvGrpSpPr>
          <p:cNvPr id="8" name="object 8"/>
          <p:cNvGrpSpPr/>
          <p:nvPr/>
        </p:nvGrpSpPr>
        <p:grpSpPr>
          <a:xfrm>
            <a:off x="2194560" y="4081779"/>
            <a:ext cx="350520" cy="668655"/>
            <a:chOff x="2194560" y="4081779"/>
            <a:chExt cx="350520" cy="668655"/>
          </a:xfrm>
        </p:grpSpPr>
        <p:sp>
          <p:nvSpPr>
            <p:cNvPr id="9" name="object 9"/>
            <p:cNvSpPr/>
            <p:nvPr/>
          </p:nvSpPr>
          <p:spPr>
            <a:xfrm>
              <a:off x="2313813" y="4081779"/>
              <a:ext cx="112395" cy="668655"/>
            </a:xfrm>
            <a:custGeom>
              <a:avLst/>
              <a:gdLst/>
              <a:ahLst/>
              <a:cxnLst/>
              <a:rect l="l" t="t" r="r" b="b"/>
              <a:pathLst>
                <a:path w="112394" h="668654">
                  <a:moveTo>
                    <a:pt x="56006" y="40295"/>
                  </a:moveTo>
                  <a:lnTo>
                    <a:pt x="45847" y="57712"/>
                  </a:lnTo>
                  <a:lnTo>
                    <a:pt x="45847" y="668274"/>
                  </a:lnTo>
                  <a:lnTo>
                    <a:pt x="66167" y="668274"/>
                  </a:lnTo>
                  <a:lnTo>
                    <a:pt x="66167" y="57712"/>
                  </a:lnTo>
                  <a:lnTo>
                    <a:pt x="56006" y="40295"/>
                  </a:lnTo>
                  <a:close/>
                </a:path>
                <a:path w="112394" h="668654">
                  <a:moveTo>
                    <a:pt x="56006" y="0"/>
                  </a:moveTo>
                  <a:lnTo>
                    <a:pt x="2793" y="91186"/>
                  </a:lnTo>
                  <a:lnTo>
                    <a:pt x="0" y="96012"/>
                  </a:lnTo>
                  <a:lnTo>
                    <a:pt x="1650" y="102235"/>
                  </a:lnTo>
                  <a:lnTo>
                    <a:pt x="6476" y="105029"/>
                  </a:lnTo>
                  <a:lnTo>
                    <a:pt x="11303" y="107950"/>
                  </a:lnTo>
                  <a:lnTo>
                    <a:pt x="17525" y="106299"/>
                  </a:lnTo>
                  <a:lnTo>
                    <a:pt x="20319" y="101473"/>
                  </a:lnTo>
                  <a:lnTo>
                    <a:pt x="45846" y="57712"/>
                  </a:lnTo>
                  <a:lnTo>
                    <a:pt x="45847" y="20066"/>
                  </a:lnTo>
                  <a:lnTo>
                    <a:pt x="67716" y="20066"/>
                  </a:lnTo>
                  <a:lnTo>
                    <a:pt x="56006" y="0"/>
                  </a:lnTo>
                  <a:close/>
                </a:path>
                <a:path w="112394" h="668654">
                  <a:moveTo>
                    <a:pt x="67716" y="20066"/>
                  </a:moveTo>
                  <a:lnTo>
                    <a:pt x="66167" y="20066"/>
                  </a:lnTo>
                  <a:lnTo>
                    <a:pt x="66167" y="57712"/>
                  </a:lnTo>
                  <a:lnTo>
                    <a:pt x="91693" y="101473"/>
                  </a:lnTo>
                  <a:lnTo>
                    <a:pt x="94487" y="106299"/>
                  </a:lnTo>
                  <a:lnTo>
                    <a:pt x="100711" y="107950"/>
                  </a:lnTo>
                  <a:lnTo>
                    <a:pt x="105537" y="105029"/>
                  </a:lnTo>
                  <a:lnTo>
                    <a:pt x="110362" y="102235"/>
                  </a:lnTo>
                  <a:lnTo>
                    <a:pt x="112013" y="96012"/>
                  </a:lnTo>
                  <a:lnTo>
                    <a:pt x="109219" y="91186"/>
                  </a:lnTo>
                  <a:lnTo>
                    <a:pt x="67716" y="20066"/>
                  </a:lnTo>
                  <a:close/>
                </a:path>
                <a:path w="112394" h="668654">
                  <a:moveTo>
                    <a:pt x="66167" y="20066"/>
                  </a:moveTo>
                  <a:lnTo>
                    <a:pt x="45847" y="20066"/>
                  </a:lnTo>
                  <a:lnTo>
                    <a:pt x="45847" y="57712"/>
                  </a:lnTo>
                  <a:lnTo>
                    <a:pt x="56006" y="40295"/>
                  </a:lnTo>
                  <a:lnTo>
                    <a:pt x="47243" y="25273"/>
                  </a:lnTo>
                  <a:lnTo>
                    <a:pt x="66167" y="25273"/>
                  </a:lnTo>
                  <a:lnTo>
                    <a:pt x="66167" y="20066"/>
                  </a:lnTo>
                  <a:close/>
                </a:path>
                <a:path w="112394" h="668654">
                  <a:moveTo>
                    <a:pt x="66167" y="25273"/>
                  </a:moveTo>
                  <a:lnTo>
                    <a:pt x="64769" y="25273"/>
                  </a:lnTo>
                  <a:lnTo>
                    <a:pt x="56006" y="40295"/>
                  </a:lnTo>
                  <a:lnTo>
                    <a:pt x="66167" y="57712"/>
                  </a:lnTo>
                  <a:lnTo>
                    <a:pt x="66167" y="25273"/>
                  </a:lnTo>
                  <a:close/>
                </a:path>
                <a:path w="112394" h="668654">
                  <a:moveTo>
                    <a:pt x="64769" y="25273"/>
                  </a:moveTo>
                  <a:lnTo>
                    <a:pt x="47243" y="25273"/>
                  </a:lnTo>
                  <a:lnTo>
                    <a:pt x="56006" y="40295"/>
                  </a:lnTo>
                  <a:lnTo>
                    <a:pt x="64769" y="25273"/>
                  </a:lnTo>
                  <a:close/>
                </a:path>
              </a:pathLst>
            </a:custGeom>
            <a:solidFill>
              <a:srgbClr val="000000"/>
            </a:solidFill>
          </p:spPr>
          <p:txBody>
            <a:bodyPr wrap="square" lIns="0" tIns="0" rIns="0" bIns="0" rtlCol="0"/>
            <a:lstStyle/>
            <a:p>
              <a:endParaRPr/>
            </a:p>
          </p:txBody>
        </p:sp>
        <p:sp>
          <p:nvSpPr>
            <p:cNvPr id="10" name="object 10"/>
            <p:cNvSpPr/>
            <p:nvPr/>
          </p:nvSpPr>
          <p:spPr>
            <a:xfrm>
              <a:off x="2207260" y="4300219"/>
              <a:ext cx="325120" cy="325120"/>
            </a:xfrm>
            <a:custGeom>
              <a:avLst/>
              <a:gdLst/>
              <a:ahLst/>
              <a:cxnLst/>
              <a:rect l="l" t="t" r="r" b="b"/>
              <a:pathLst>
                <a:path w="325119" h="325120">
                  <a:moveTo>
                    <a:pt x="162559" y="0"/>
                  </a:moveTo>
                  <a:lnTo>
                    <a:pt x="119341" y="5806"/>
                  </a:lnTo>
                  <a:lnTo>
                    <a:pt x="80508" y="22192"/>
                  </a:lnTo>
                  <a:lnTo>
                    <a:pt x="47609" y="47609"/>
                  </a:lnTo>
                  <a:lnTo>
                    <a:pt x="22192" y="80508"/>
                  </a:lnTo>
                  <a:lnTo>
                    <a:pt x="5806" y="119341"/>
                  </a:lnTo>
                  <a:lnTo>
                    <a:pt x="0" y="162559"/>
                  </a:lnTo>
                  <a:lnTo>
                    <a:pt x="5806" y="205778"/>
                  </a:lnTo>
                  <a:lnTo>
                    <a:pt x="22192" y="244611"/>
                  </a:lnTo>
                  <a:lnTo>
                    <a:pt x="47609" y="277510"/>
                  </a:lnTo>
                  <a:lnTo>
                    <a:pt x="80508" y="302927"/>
                  </a:lnTo>
                  <a:lnTo>
                    <a:pt x="119341" y="319313"/>
                  </a:lnTo>
                  <a:lnTo>
                    <a:pt x="162559" y="325119"/>
                  </a:lnTo>
                  <a:lnTo>
                    <a:pt x="205778" y="319313"/>
                  </a:lnTo>
                  <a:lnTo>
                    <a:pt x="244611" y="302927"/>
                  </a:lnTo>
                  <a:lnTo>
                    <a:pt x="277510" y="277510"/>
                  </a:lnTo>
                  <a:lnTo>
                    <a:pt x="302927" y="244611"/>
                  </a:lnTo>
                  <a:lnTo>
                    <a:pt x="319313" y="205778"/>
                  </a:lnTo>
                  <a:lnTo>
                    <a:pt x="325119" y="162559"/>
                  </a:lnTo>
                  <a:lnTo>
                    <a:pt x="319313" y="119341"/>
                  </a:lnTo>
                  <a:lnTo>
                    <a:pt x="302927" y="80508"/>
                  </a:lnTo>
                  <a:lnTo>
                    <a:pt x="277510" y="47609"/>
                  </a:lnTo>
                  <a:lnTo>
                    <a:pt x="244611" y="22192"/>
                  </a:lnTo>
                  <a:lnTo>
                    <a:pt x="205778" y="5806"/>
                  </a:lnTo>
                  <a:lnTo>
                    <a:pt x="162559" y="0"/>
                  </a:lnTo>
                  <a:close/>
                </a:path>
              </a:pathLst>
            </a:custGeom>
            <a:solidFill>
              <a:srgbClr val="FFFFFF"/>
            </a:solidFill>
          </p:spPr>
          <p:txBody>
            <a:bodyPr wrap="square" lIns="0" tIns="0" rIns="0" bIns="0" rtlCol="0"/>
            <a:lstStyle/>
            <a:p>
              <a:endParaRPr/>
            </a:p>
          </p:txBody>
        </p:sp>
        <p:sp>
          <p:nvSpPr>
            <p:cNvPr id="11" name="object 11"/>
            <p:cNvSpPr/>
            <p:nvPr/>
          </p:nvSpPr>
          <p:spPr>
            <a:xfrm>
              <a:off x="2207260" y="4300219"/>
              <a:ext cx="325120" cy="325120"/>
            </a:xfrm>
            <a:custGeom>
              <a:avLst/>
              <a:gdLst/>
              <a:ahLst/>
              <a:cxnLst/>
              <a:rect l="l" t="t" r="r" b="b"/>
              <a:pathLst>
                <a:path w="325119" h="325120">
                  <a:moveTo>
                    <a:pt x="0" y="162559"/>
                  </a:moveTo>
                  <a:lnTo>
                    <a:pt x="5806" y="119341"/>
                  </a:lnTo>
                  <a:lnTo>
                    <a:pt x="22192" y="80508"/>
                  </a:lnTo>
                  <a:lnTo>
                    <a:pt x="47609" y="47609"/>
                  </a:lnTo>
                  <a:lnTo>
                    <a:pt x="80508" y="22192"/>
                  </a:lnTo>
                  <a:lnTo>
                    <a:pt x="119341" y="5806"/>
                  </a:lnTo>
                  <a:lnTo>
                    <a:pt x="162559" y="0"/>
                  </a:lnTo>
                  <a:lnTo>
                    <a:pt x="205778" y="5806"/>
                  </a:lnTo>
                  <a:lnTo>
                    <a:pt x="244611" y="22192"/>
                  </a:lnTo>
                  <a:lnTo>
                    <a:pt x="277510" y="47609"/>
                  </a:lnTo>
                  <a:lnTo>
                    <a:pt x="302927" y="80508"/>
                  </a:lnTo>
                  <a:lnTo>
                    <a:pt x="319313" y="119341"/>
                  </a:lnTo>
                  <a:lnTo>
                    <a:pt x="325119" y="162559"/>
                  </a:lnTo>
                  <a:lnTo>
                    <a:pt x="319313" y="205778"/>
                  </a:lnTo>
                  <a:lnTo>
                    <a:pt x="302927" y="244611"/>
                  </a:lnTo>
                  <a:lnTo>
                    <a:pt x="277510" y="277510"/>
                  </a:lnTo>
                  <a:lnTo>
                    <a:pt x="244611" y="302927"/>
                  </a:lnTo>
                  <a:lnTo>
                    <a:pt x="205778" y="319313"/>
                  </a:lnTo>
                  <a:lnTo>
                    <a:pt x="162559" y="325119"/>
                  </a:lnTo>
                  <a:lnTo>
                    <a:pt x="119341" y="319313"/>
                  </a:lnTo>
                  <a:lnTo>
                    <a:pt x="80508" y="302927"/>
                  </a:lnTo>
                  <a:lnTo>
                    <a:pt x="47609" y="277510"/>
                  </a:lnTo>
                  <a:lnTo>
                    <a:pt x="22192" y="244611"/>
                  </a:lnTo>
                  <a:lnTo>
                    <a:pt x="5806" y="205778"/>
                  </a:lnTo>
                  <a:lnTo>
                    <a:pt x="0" y="162559"/>
                  </a:lnTo>
                  <a:close/>
                </a:path>
              </a:pathLst>
            </a:custGeom>
            <a:ln w="25400">
              <a:solidFill>
                <a:srgbClr val="000000"/>
              </a:solidFill>
            </a:ln>
          </p:spPr>
          <p:txBody>
            <a:bodyPr wrap="square" lIns="0" tIns="0" rIns="0" bIns="0" rtlCol="0"/>
            <a:lstStyle/>
            <a:p>
              <a:endParaRPr/>
            </a:p>
          </p:txBody>
        </p:sp>
      </p:grpSp>
      <p:grpSp>
        <p:nvGrpSpPr>
          <p:cNvPr id="12" name="object 12"/>
          <p:cNvGrpSpPr/>
          <p:nvPr/>
        </p:nvGrpSpPr>
        <p:grpSpPr>
          <a:xfrm>
            <a:off x="2194560" y="3124200"/>
            <a:ext cx="350520" cy="603250"/>
            <a:chOff x="2194560" y="3124200"/>
            <a:chExt cx="350520" cy="603250"/>
          </a:xfrm>
        </p:grpSpPr>
        <p:sp>
          <p:nvSpPr>
            <p:cNvPr id="13" name="object 13"/>
            <p:cNvSpPr/>
            <p:nvPr/>
          </p:nvSpPr>
          <p:spPr>
            <a:xfrm>
              <a:off x="2313813" y="3124200"/>
              <a:ext cx="112395" cy="603250"/>
            </a:xfrm>
            <a:custGeom>
              <a:avLst/>
              <a:gdLst/>
              <a:ahLst/>
              <a:cxnLst/>
              <a:rect l="l" t="t" r="r" b="b"/>
              <a:pathLst>
                <a:path w="112394" h="603250">
                  <a:moveTo>
                    <a:pt x="56006" y="40295"/>
                  </a:moveTo>
                  <a:lnTo>
                    <a:pt x="45847" y="57712"/>
                  </a:lnTo>
                  <a:lnTo>
                    <a:pt x="45847" y="603250"/>
                  </a:lnTo>
                  <a:lnTo>
                    <a:pt x="66167" y="603250"/>
                  </a:lnTo>
                  <a:lnTo>
                    <a:pt x="66167" y="57712"/>
                  </a:lnTo>
                  <a:lnTo>
                    <a:pt x="56006" y="40295"/>
                  </a:lnTo>
                  <a:close/>
                </a:path>
                <a:path w="112394" h="603250">
                  <a:moveTo>
                    <a:pt x="56006" y="0"/>
                  </a:moveTo>
                  <a:lnTo>
                    <a:pt x="2793" y="91186"/>
                  </a:lnTo>
                  <a:lnTo>
                    <a:pt x="0" y="96012"/>
                  </a:lnTo>
                  <a:lnTo>
                    <a:pt x="1650" y="102235"/>
                  </a:lnTo>
                  <a:lnTo>
                    <a:pt x="6476" y="105028"/>
                  </a:lnTo>
                  <a:lnTo>
                    <a:pt x="11303" y="107950"/>
                  </a:lnTo>
                  <a:lnTo>
                    <a:pt x="17525" y="106299"/>
                  </a:lnTo>
                  <a:lnTo>
                    <a:pt x="20319" y="101473"/>
                  </a:lnTo>
                  <a:lnTo>
                    <a:pt x="45846" y="57712"/>
                  </a:lnTo>
                  <a:lnTo>
                    <a:pt x="45847" y="20065"/>
                  </a:lnTo>
                  <a:lnTo>
                    <a:pt x="67716" y="20065"/>
                  </a:lnTo>
                  <a:lnTo>
                    <a:pt x="56006" y="0"/>
                  </a:lnTo>
                  <a:close/>
                </a:path>
                <a:path w="112394" h="603250">
                  <a:moveTo>
                    <a:pt x="67716" y="20065"/>
                  </a:moveTo>
                  <a:lnTo>
                    <a:pt x="66167" y="20065"/>
                  </a:lnTo>
                  <a:lnTo>
                    <a:pt x="66167" y="57712"/>
                  </a:lnTo>
                  <a:lnTo>
                    <a:pt x="91693" y="101473"/>
                  </a:lnTo>
                  <a:lnTo>
                    <a:pt x="94487" y="106299"/>
                  </a:lnTo>
                  <a:lnTo>
                    <a:pt x="100711" y="107950"/>
                  </a:lnTo>
                  <a:lnTo>
                    <a:pt x="105537" y="105028"/>
                  </a:lnTo>
                  <a:lnTo>
                    <a:pt x="110362" y="102235"/>
                  </a:lnTo>
                  <a:lnTo>
                    <a:pt x="112013" y="96012"/>
                  </a:lnTo>
                  <a:lnTo>
                    <a:pt x="109219" y="91186"/>
                  </a:lnTo>
                  <a:lnTo>
                    <a:pt x="67716" y="20065"/>
                  </a:lnTo>
                  <a:close/>
                </a:path>
                <a:path w="112394" h="603250">
                  <a:moveTo>
                    <a:pt x="66167" y="20065"/>
                  </a:moveTo>
                  <a:lnTo>
                    <a:pt x="45847" y="20065"/>
                  </a:lnTo>
                  <a:lnTo>
                    <a:pt x="45847" y="57712"/>
                  </a:lnTo>
                  <a:lnTo>
                    <a:pt x="56006" y="40295"/>
                  </a:lnTo>
                  <a:lnTo>
                    <a:pt x="47243" y="25273"/>
                  </a:lnTo>
                  <a:lnTo>
                    <a:pt x="66167" y="25273"/>
                  </a:lnTo>
                  <a:lnTo>
                    <a:pt x="66167" y="20065"/>
                  </a:lnTo>
                  <a:close/>
                </a:path>
                <a:path w="112394" h="603250">
                  <a:moveTo>
                    <a:pt x="66167" y="25273"/>
                  </a:moveTo>
                  <a:lnTo>
                    <a:pt x="64769" y="25273"/>
                  </a:lnTo>
                  <a:lnTo>
                    <a:pt x="56006" y="40295"/>
                  </a:lnTo>
                  <a:lnTo>
                    <a:pt x="66167" y="57712"/>
                  </a:lnTo>
                  <a:lnTo>
                    <a:pt x="66167" y="25273"/>
                  </a:lnTo>
                  <a:close/>
                </a:path>
                <a:path w="112394" h="603250">
                  <a:moveTo>
                    <a:pt x="64769" y="25273"/>
                  </a:moveTo>
                  <a:lnTo>
                    <a:pt x="47243" y="25273"/>
                  </a:lnTo>
                  <a:lnTo>
                    <a:pt x="56006" y="40295"/>
                  </a:lnTo>
                  <a:lnTo>
                    <a:pt x="64769" y="25273"/>
                  </a:lnTo>
                  <a:close/>
                </a:path>
              </a:pathLst>
            </a:custGeom>
            <a:solidFill>
              <a:srgbClr val="000000"/>
            </a:solidFill>
          </p:spPr>
          <p:txBody>
            <a:bodyPr wrap="square" lIns="0" tIns="0" rIns="0" bIns="0" rtlCol="0"/>
            <a:lstStyle/>
            <a:p>
              <a:endParaRPr/>
            </a:p>
          </p:txBody>
        </p:sp>
        <p:sp>
          <p:nvSpPr>
            <p:cNvPr id="14" name="object 14"/>
            <p:cNvSpPr/>
            <p:nvPr/>
          </p:nvSpPr>
          <p:spPr>
            <a:xfrm>
              <a:off x="2207260" y="3319779"/>
              <a:ext cx="325120" cy="325120"/>
            </a:xfrm>
            <a:custGeom>
              <a:avLst/>
              <a:gdLst/>
              <a:ahLst/>
              <a:cxnLst/>
              <a:rect l="l" t="t" r="r" b="b"/>
              <a:pathLst>
                <a:path w="325119" h="325120">
                  <a:moveTo>
                    <a:pt x="162559" y="0"/>
                  </a:moveTo>
                  <a:lnTo>
                    <a:pt x="119341" y="5806"/>
                  </a:lnTo>
                  <a:lnTo>
                    <a:pt x="80508" y="22192"/>
                  </a:lnTo>
                  <a:lnTo>
                    <a:pt x="47609" y="47609"/>
                  </a:lnTo>
                  <a:lnTo>
                    <a:pt x="22192" y="80508"/>
                  </a:lnTo>
                  <a:lnTo>
                    <a:pt x="5806" y="119341"/>
                  </a:lnTo>
                  <a:lnTo>
                    <a:pt x="0" y="162560"/>
                  </a:lnTo>
                  <a:lnTo>
                    <a:pt x="5806" y="205778"/>
                  </a:lnTo>
                  <a:lnTo>
                    <a:pt x="22192" y="244611"/>
                  </a:lnTo>
                  <a:lnTo>
                    <a:pt x="47609" y="277510"/>
                  </a:lnTo>
                  <a:lnTo>
                    <a:pt x="80508" y="302927"/>
                  </a:lnTo>
                  <a:lnTo>
                    <a:pt x="119341" y="319313"/>
                  </a:lnTo>
                  <a:lnTo>
                    <a:pt x="162559" y="325120"/>
                  </a:lnTo>
                  <a:lnTo>
                    <a:pt x="205778" y="319313"/>
                  </a:lnTo>
                  <a:lnTo>
                    <a:pt x="244611" y="302927"/>
                  </a:lnTo>
                  <a:lnTo>
                    <a:pt x="277510" y="277510"/>
                  </a:lnTo>
                  <a:lnTo>
                    <a:pt x="302927" y="244611"/>
                  </a:lnTo>
                  <a:lnTo>
                    <a:pt x="319313" y="205778"/>
                  </a:lnTo>
                  <a:lnTo>
                    <a:pt x="325119" y="162560"/>
                  </a:lnTo>
                  <a:lnTo>
                    <a:pt x="319313" y="119341"/>
                  </a:lnTo>
                  <a:lnTo>
                    <a:pt x="302927" y="80508"/>
                  </a:lnTo>
                  <a:lnTo>
                    <a:pt x="277510" y="47609"/>
                  </a:lnTo>
                  <a:lnTo>
                    <a:pt x="244611" y="22192"/>
                  </a:lnTo>
                  <a:lnTo>
                    <a:pt x="205778" y="5806"/>
                  </a:lnTo>
                  <a:lnTo>
                    <a:pt x="162559" y="0"/>
                  </a:lnTo>
                  <a:close/>
                </a:path>
              </a:pathLst>
            </a:custGeom>
            <a:solidFill>
              <a:srgbClr val="FFFFFF"/>
            </a:solidFill>
          </p:spPr>
          <p:txBody>
            <a:bodyPr wrap="square" lIns="0" tIns="0" rIns="0" bIns="0" rtlCol="0"/>
            <a:lstStyle/>
            <a:p>
              <a:endParaRPr/>
            </a:p>
          </p:txBody>
        </p:sp>
        <p:sp>
          <p:nvSpPr>
            <p:cNvPr id="15" name="object 15"/>
            <p:cNvSpPr/>
            <p:nvPr/>
          </p:nvSpPr>
          <p:spPr>
            <a:xfrm>
              <a:off x="2207260" y="3319779"/>
              <a:ext cx="325120" cy="325120"/>
            </a:xfrm>
            <a:custGeom>
              <a:avLst/>
              <a:gdLst/>
              <a:ahLst/>
              <a:cxnLst/>
              <a:rect l="l" t="t" r="r" b="b"/>
              <a:pathLst>
                <a:path w="325119" h="325120">
                  <a:moveTo>
                    <a:pt x="0" y="162560"/>
                  </a:moveTo>
                  <a:lnTo>
                    <a:pt x="5806" y="119341"/>
                  </a:lnTo>
                  <a:lnTo>
                    <a:pt x="22192" y="80508"/>
                  </a:lnTo>
                  <a:lnTo>
                    <a:pt x="47609" y="47609"/>
                  </a:lnTo>
                  <a:lnTo>
                    <a:pt x="80508" y="22192"/>
                  </a:lnTo>
                  <a:lnTo>
                    <a:pt x="119341" y="5806"/>
                  </a:lnTo>
                  <a:lnTo>
                    <a:pt x="162559" y="0"/>
                  </a:lnTo>
                  <a:lnTo>
                    <a:pt x="205778" y="5806"/>
                  </a:lnTo>
                  <a:lnTo>
                    <a:pt x="244611" y="22192"/>
                  </a:lnTo>
                  <a:lnTo>
                    <a:pt x="277510" y="47609"/>
                  </a:lnTo>
                  <a:lnTo>
                    <a:pt x="302927" y="80508"/>
                  </a:lnTo>
                  <a:lnTo>
                    <a:pt x="319313" y="119341"/>
                  </a:lnTo>
                  <a:lnTo>
                    <a:pt x="325119" y="162560"/>
                  </a:lnTo>
                  <a:lnTo>
                    <a:pt x="319313" y="205778"/>
                  </a:lnTo>
                  <a:lnTo>
                    <a:pt x="302927" y="244611"/>
                  </a:lnTo>
                  <a:lnTo>
                    <a:pt x="277510" y="277510"/>
                  </a:lnTo>
                  <a:lnTo>
                    <a:pt x="244611" y="302927"/>
                  </a:lnTo>
                  <a:lnTo>
                    <a:pt x="205778" y="319313"/>
                  </a:lnTo>
                  <a:lnTo>
                    <a:pt x="162559" y="325120"/>
                  </a:lnTo>
                  <a:lnTo>
                    <a:pt x="119341" y="319313"/>
                  </a:lnTo>
                  <a:lnTo>
                    <a:pt x="80508" y="302927"/>
                  </a:lnTo>
                  <a:lnTo>
                    <a:pt x="47609" y="277510"/>
                  </a:lnTo>
                  <a:lnTo>
                    <a:pt x="22192" y="244611"/>
                  </a:lnTo>
                  <a:lnTo>
                    <a:pt x="5806" y="205778"/>
                  </a:lnTo>
                  <a:lnTo>
                    <a:pt x="0" y="162560"/>
                  </a:lnTo>
                  <a:close/>
                </a:path>
              </a:pathLst>
            </a:custGeom>
            <a:ln w="25400">
              <a:solidFill>
                <a:srgbClr val="000000"/>
              </a:solidFill>
            </a:ln>
          </p:spPr>
          <p:txBody>
            <a:bodyPr wrap="square" lIns="0" tIns="0" rIns="0" bIns="0" rtlCol="0"/>
            <a:lstStyle/>
            <a:p>
              <a:endParaRPr/>
            </a:p>
          </p:txBody>
        </p:sp>
      </p:grpSp>
      <p:sp>
        <p:nvSpPr>
          <p:cNvPr id="16" name="object 16"/>
          <p:cNvSpPr txBox="1"/>
          <p:nvPr/>
        </p:nvSpPr>
        <p:spPr>
          <a:xfrm>
            <a:off x="2294635" y="4309998"/>
            <a:ext cx="153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1</a:t>
            </a:r>
            <a:endParaRPr sz="1800">
              <a:latin typeface="Arial"/>
              <a:cs typeface="Arial"/>
            </a:endParaRPr>
          </a:p>
        </p:txBody>
      </p:sp>
      <p:sp>
        <p:nvSpPr>
          <p:cNvPr id="17" name="object 17"/>
          <p:cNvSpPr txBox="1"/>
          <p:nvPr/>
        </p:nvSpPr>
        <p:spPr>
          <a:xfrm>
            <a:off x="2294635" y="3328670"/>
            <a:ext cx="153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3</a:t>
            </a:r>
            <a:endParaRPr sz="1800">
              <a:latin typeface="Arial"/>
              <a:cs typeface="Arial"/>
            </a:endParaRPr>
          </a:p>
        </p:txBody>
      </p:sp>
      <p:sp>
        <p:nvSpPr>
          <p:cNvPr id="18" name="object 18"/>
          <p:cNvSpPr txBox="1"/>
          <p:nvPr/>
        </p:nvSpPr>
        <p:spPr>
          <a:xfrm>
            <a:off x="1069339" y="4246879"/>
            <a:ext cx="1015365" cy="330200"/>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Me</a:t>
            </a:r>
            <a:r>
              <a:rPr sz="2000" dirty="0">
                <a:latin typeface="Arial"/>
                <a:cs typeface="Arial"/>
              </a:rPr>
              <a:t>a</a:t>
            </a:r>
            <a:r>
              <a:rPr sz="2000" spc="-5" dirty="0">
                <a:latin typeface="Arial"/>
                <a:cs typeface="Arial"/>
              </a:rPr>
              <a:t>s</a:t>
            </a:r>
            <a:r>
              <a:rPr sz="2000" dirty="0">
                <a:latin typeface="Arial"/>
                <a:cs typeface="Arial"/>
              </a:rPr>
              <a:t>u</a:t>
            </a:r>
            <a:r>
              <a:rPr sz="2000" spc="-5" dirty="0">
                <a:latin typeface="Arial"/>
                <a:cs typeface="Arial"/>
              </a:rPr>
              <a:t>re</a:t>
            </a:r>
            <a:endParaRPr sz="2000">
              <a:latin typeface="Arial"/>
              <a:cs typeface="Arial"/>
            </a:endParaRPr>
          </a:p>
        </p:txBody>
      </p:sp>
      <p:sp>
        <p:nvSpPr>
          <p:cNvPr id="19" name="object 19"/>
          <p:cNvSpPr txBox="1"/>
          <p:nvPr/>
        </p:nvSpPr>
        <p:spPr>
          <a:xfrm>
            <a:off x="1122680" y="3279203"/>
            <a:ext cx="1014730" cy="330835"/>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Measure</a:t>
            </a:r>
            <a:endParaRPr sz="2000">
              <a:latin typeface="Arial"/>
              <a:cs typeface="Arial"/>
            </a:endParaRPr>
          </a:p>
        </p:txBody>
      </p:sp>
      <p:sp>
        <p:nvSpPr>
          <p:cNvPr id="20" name="object 20"/>
          <p:cNvSpPr txBox="1"/>
          <p:nvPr/>
        </p:nvSpPr>
        <p:spPr>
          <a:xfrm>
            <a:off x="38417" y="4732654"/>
            <a:ext cx="755015" cy="330200"/>
          </a:xfrm>
          <a:prstGeom prst="rect">
            <a:avLst/>
          </a:prstGeom>
        </p:spPr>
        <p:txBody>
          <a:bodyPr vert="horz" wrap="square" lIns="0" tIns="12700" rIns="0" bIns="0" rtlCol="0">
            <a:spAutoFit/>
          </a:bodyPr>
          <a:lstStyle/>
          <a:p>
            <a:pPr marL="12700">
              <a:lnSpc>
                <a:spcPct val="100000"/>
              </a:lnSpc>
              <a:spcBef>
                <a:spcPts val="100"/>
              </a:spcBef>
            </a:pPr>
            <a:r>
              <a:rPr sz="2000" spc="-5" dirty="0">
                <a:latin typeface="Arial"/>
                <a:cs typeface="Arial"/>
              </a:rPr>
              <a:t>C</a:t>
            </a:r>
            <a:r>
              <a:rPr sz="2000" spc="-55" dirty="0">
                <a:latin typeface="Arial"/>
                <a:cs typeface="Arial"/>
              </a:rPr>
              <a:t>R</a:t>
            </a:r>
            <a:r>
              <a:rPr sz="2000" spc="15" dirty="0">
                <a:latin typeface="Arial"/>
                <a:cs typeface="Arial"/>
              </a:rPr>
              <a:t>T</a:t>
            </a:r>
            <a:r>
              <a:rPr sz="2000" dirty="0">
                <a:latin typeface="Arial"/>
                <a:cs typeface="Arial"/>
              </a:rPr>
              <a:t>M</a:t>
            </a:r>
            <a:endParaRPr sz="2000">
              <a:latin typeface="Arial"/>
              <a:cs typeface="Arial"/>
            </a:endParaRPr>
          </a:p>
        </p:txBody>
      </p:sp>
      <p:sp>
        <p:nvSpPr>
          <p:cNvPr id="21" name="object 21"/>
          <p:cNvSpPr/>
          <p:nvPr/>
        </p:nvSpPr>
        <p:spPr>
          <a:xfrm>
            <a:off x="873760" y="4902200"/>
            <a:ext cx="525780" cy="3175"/>
          </a:xfrm>
          <a:custGeom>
            <a:avLst/>
            <a:gdLst/>
            <a:ahLst/>
            <a:cxnLst/>
            <a:rect l="l" t="t" r="r" b="b"/>
            <a:pathLst>
              <a:path w="525780" h="3175">
                <a:moveTo>
                  <a:pt x="0" y="3175"/>
                </a:moveTo>
                <a:lnTo>
                  <a:pt x="525526" y="0"/>
                </a:lnTo>
              </a:path>
            </a:pathLst>
          </a:custGeom>
          <a:ln w="10160">
            <a:solidFill>
              <a:srgbClr val="000000"/>
            </a:solidFill>
          </a:ln>
        </p:spPr>
        <p:txBody>
          <a:bodyPr wrap="square" lIns="0" tIns="0" rIns="0" bIns="0" rtlCol="0"/>
          <a:lstStyle/>
          <a:p>
            <a:endParaRPr/>
          </a:p>
        </p:txBody>
      </p:sp>
      <p:grpSp>
        <p:nvGrpSpPr>
          <p:cNvPr id="22" name="object 22"/>
          <p:cNvGrpSpPr/>
          <p:nvPr/>
        </p:nvGrpSpPr>
        <p:grpSpPr>
          <a:xfrm>
            <a:off x="3342640" y="4721859"/>
            <a:ext cx="1440180" cy="347980"/>
            <a:chOff x="3342640" y="4721859"/>
            <a:chExt cx="1440180" cy="347980"/>
          </a:xfrm>
        </p:grpSpPr>
        <p:sp>
          <p:nvSpPr>
            <p:cNvPr id="23" name="object 23"/>
            <p:cNvSpPr/>
            <p:nvPr/>
          </p:nvSpPr>
          <p:spPr>
            <a:xfrm>
              <a:off x="3342640" y="4836032"/>
              <a:ext cx="1440180" cy="112395"/>
            </a:xfrm>
            <a:custGeom>
              <a:avLst/>
              <a:gdLst/>
              <a:ahLst/>
              <a:cxnLst/>
              <a:rect l="l" t="t" r="r" b="b"/>
              <a:pathLst>
                <a:path w="1440179" h="112395">
                  <a:moveTo>
                    <a:pt x="1399630" y="56007"/>
                  </a:moveTo>
                  <a:lnTo>
                    <a:pt x="1333627" y="94488"/>
                  </a:lnTo>
                  <a:lnTo>
                    <a:pt x="1331976" y="100711"/>
                  </a:lnTo>
                  <a:lnTo>
                    <a:pt x="1337564" y="110363"/>
                  </a:lnTo>
                  <a:lnTo>
                    <a:pt x="1343787" y="112014"/>
                  </a:lnTo>
                  <a:lnTo>
                    <a:pt x="1422491" y="66167"/>
                  </a:lnTo>
                  <a:lnTo>
                    <a:pt x="1419733" y="66167"/>
                  </a:lnTo>
                  <a:lnTo>
                    <a:pt x="1419733" y="64770"/>
                  </a:lnTo>
                  <a:lnTo>
                    <a:pt x="1414652" y="64770"/>
                  </a:lnTo>
                  <a:lnTo>
                    <a:pt x="1399630" y="56007"/>
                  </a:lnTo>
                  <a:close/>
                </a:path>
                <a:path w="1440179" h="112395">
                  <a:moveTo>
                    <a:pt x="1382213" y="45847"/>
                  </a:moveTo>
                  <a:lnTo>
                    <a:pt x="0" y="45847"/>
                  </a:lnTo>
                  <a:lnTo>
                    <a:pt x="0" y="66167"/>
                  </a:lnTo>
                  <a:lnTo>
                    <a:pt x="1382213" y="66167"/>
                  </a:lnTo>
                  <a:lnTo>
                    <a:pt x="1399630" y="56007"/>
                  </a:lnTo>
                  <a:lnTo>
                    <a:pt x="1382213" y="45847"/>
                  </a:lnTo>
                  <a:close/>
                </a:path>
                <a:path w="1440179" h="112395">
                  <a:moveTo>
                    <a:pt x="1422491" y="45847"/>
                  </a:moveTo>
                  <a:lnTo>
                    <a:pt x="1419733" y="45847"/>
                  </a:lnTo>
                  <a:lnTo>
                    <a:pt x="1419733" y="66167"/>
                  </a:lnTo>
                  <a:lnTo>
                    <a:pt x="1422491" y="66167"/>
                  </a:lnTo>
                  <a:lnTo>
                    <a:pt x="1439926" y="56007"/>
                  </a:lnTo>
                  <a:lnTo>
                    <a:pt x="1422491" y="45847"/>
                  </a:lnTo>
                  <a:close/>
                </a:path>
                <a:path w="1440179" h="112395">
                  <a:moveTo>
                    <a:pt x="1414652" y="47244"/>
                  </a:moveTo>
                  <a:lnTo>
                    <a:pt x="1399630" y="56007"/>
                  </a:lnTo>
                  <a:lnTo>
                    <a:pt x="1414652" y="64770"/>
                  </a:lnTo>
                  <a:lnTo>
                    <a:pt x="1414652" y="47244"/>
                  </a:lnTo>
                  <a:close/>
                </a:path>
                <a:path w="1440179" h="112395">
                  <a:moveTo>
                    <a:pt x="1419733" y="47244"/>
                  </a:moveTo>
                  <a:lnTo>
                    <a:pt x="1414652" y="47244"/>
                  </a:lnTo>
                  <a:lnTo>
                    <a:pt x="1414652" y="64770"/>
                  </a:lnTo>
                  <a:lnTo>
                    <a:pt x="1419733" y="64770"/>
                  </a:lnTo>
                  <a:lnTo>
                    <a:pt x="1419733" y="47244"/>
                  </a:lnTo>
                  <a:close/>
                </a:path>
                <a:path w="1440179" h="112395">
                  <a:moveTo>
                    <a:pt x="1343787" y="0"/>
                  </a:moveTo>
                  <a:lnTo>
                    <a:pt x="1337564" y="1651"/>
                  </a:lnTo>
                  <a:lnTo>
                    <a:pt x="1331976" y="11303"/>
                  </a:lnTo>
                  <a:lnTo>
                    <a:pt x="1333627" y="17526"/>
                  </a:lnTo>
                  <a:lnTo>
                    <a:pt x="1399630" y="56007"/>
                  </a:lnTo>
                  <a:lnTo>
                    <a:pt x="1414652" y="47244"/>
                  </a:lnTo>
                  <a:lnTo>
                    <a:pt x="1419733" y="47244"/>
                  </a:lnTo>
                  <a:lnTo>
                    <a:pt x="1419733" y="45847"/>
                  </a:lnTo>
                  <a:lnTo>
                    <a:pt x="1422491" y="45847"/>
                  </a:lnTo>
                  <a:lnTo>
                    <a:pt x="1343787" y="0"/>
                  </a:lnTo>
                  <a:close/>
                </a:path>
              </a:pathLst>
            </a:custGeom>
            <a:solidFill>
              <a:srgbClr val="000000"/>
            </a:solidFill>
          </p:spPr>
          <p:txBody>
            <a:bodyPr wrap="square" lIns="0" tIns="0" rIns="0" bIns="0" rtlCol="0"/>
            <a:lstStyle/>
            <a:p>
              <a:endParaRPr/>
            </a:p>
          </p:txBody>
        </p:sp>
        <p:sp>
          <p:nvSpPr>
            <p:cNvPr id="24" name="object 24"/>
            <p:cNvSpPr/>
            <p:nvPr/>
          </p:nvSpPr>
          <p:spPr>
            <a:xfrm>
              <a:off x="3837940" y="4734559"/>
              <a:ext cx="325120" cy="322580"/>
            </a:xfrm>
            <a:custGeom>
              <a:avLst/>
              <a:gdLst/>
              <a:ahLst/>
              <a:cxnLst/>
              <a:rect l="l" t="t" r="r" b="b"/>
              <a:pathLst>
                <a:path w="325120" h="322579">
                  <a:moveTo>
                    <a:pt x="162560" y="0"/>
                  </a:moveTo>
                  <a:lnTo>
                    <a:pt x="119341" y="5764"/>
                  </a:lnTo>
                  <a:lnTo>
                    <a:pt x="80508" y="22032"/>
                  </a:lnTo>
                  <a:lnTo>
                    <a:pt x="47609" y="47259"/>
                  </a:lnTo>
                  <a:lnTo>
                    <a:pt x="22192" y="79906"/>
                  </a:lnTo>
                  <a:lnTo>
                    <a:pt x="5806" y="118430"/>
                  </a:lnTo>
                  <a:lnTo>
                    <a:pt x="0" y="161289"/>
                  </a:lnTo>
                  <a:lnTo>
                    <a:pt x="5806" y="204149"/>
                  </a:lnTo>
                  <a:lnTo>
                    <a:pt x="22192" y="242673"/>
                  </a:lnTo>
                  <a:lnTo>
                    <a:pt x="47609" y="275320"/>
                  </a:lnTo>
                  <a:lnTo>
                    <a:pt x="80508" y="300547"/>
                  </a:lnTo>
                  <a:lnTo>
                    <a:pt x="119341" y="316815"/>
                  </a:lnTo>
                  <a:lnTo>
                    <a:pt x="162560" y="322579"/>
                  </a:lnTo>
                  <a:lnTo>
                    <a:pt x="205778" y="316815"/>
                  </a:lnTo>
                  <a:lnTo>
                    <a:pt x="244611" y="300547"/>
                  </a:lnTo>
                  <a:lnTo>
                    <a:pt x="277510" y="275320"/>
                  </a:lnTo>
                  <a:lnTo>
                    <a:pt x="302927" y="242673"/>
                  </a:lnTo>
                  <a:lnTo>
                    <a:pt x="319313" y="204149"/>
                  </a:lnTo>
                  <a:lnTo>
                    <a:pt x="325120" y="161289"/>
                  </a:lnTo>
                  <a:lnTo>
                    <a:pt x="319313" y="118430"/>
                  </a:lnTo>
                  <a:lnTo>
                    <a:pt x="302927" y="79906"/>
                  </a:lnTo>
                  <a:lnTo>
                    <a:pt x="277510" y="47259"/>
                  </a:lnTo>
                  <a:lnTo>
                    <a:pt x="244611" y="22032"/>
                  </a:lnTo>
                  <a:lnTo>
                    <a:pt x="205778" y="5764"/>
                  </a:lnTo>
                  <a:lnTo>
                    <a:pt x="162560" y="0"/>
                  </a:lnTo>
                  <a:close/>
                </a:path>
              </a:pathLst>
            </a:custGeom>
            <a:solidFill>
              <a:srgbClr val="FFFFFF"/>
            </a:solidFill>
          </p:spPr>
          <p:txBody>
            <a:bodyPr wrap="square" lIns="0" tIns="0" rIns="0" bIns="0" rtlCol="0"/>
            <a:lstStyle/>
            <a:p>
              <a:endParaRPr/>
            </a:p>
          </p:txBody>
        </p:sp>
        <p:sp>
          <p:nvSpPr>
            <p:cNvPr id="25" name="object 25"/>
            <p:cNvSpPr/>
            <p:nvPr/>
          </p:nvSpPr>
          <p:spPr>
            <a:xfrm>
              <a:off x="3837940" y="4734559"/>
              <a:ext cx="325120" cy="322580"/>
            </a:xfrm>
            <a:custGeom>
              <a:avLst/>
              <a:gdLst/>
              <a:ahLst/>
              <a:cxnLst/>
              <a:rect l="l" t="t" r="r" b="b"/>
              <a:pathLst>
                <a:path w="325120" h="322579">
                  <a:moveTo>
                    <a:pt x="0" y="161289"/>
                  </a:moveTo>
                  <a:lnTo>
                    <a:pt x="5806" y="118430"/>
                  </a:lnTo>
                  <a:lnTo>
                    <a:pt x="22192" y="79906"/>
                  </a:lnTo>
                  <a:lnTo>
                    <a:pt x="47609" y="47259"/>
                  </a:lnTo>
                  <a:lnTo>
                    <a:pt x="80508" y="22032"/>
                  </a:lnTo>
                  <a:lnTo>
                    <a:pt x="119341" y="5764"/>
                  </a:lnTo>
                  <a:lnTo>
                    <a:pt x="162560" y="0"/>
                  </a:lnTo>
                  <a:lnTo>
                    <a:pt x="205778" y="5764"/>
                  </a:lnTo>
                  <a:lnTo>
                    <a:pt x="244611" y="22032"/>
                  </a:lnTo>
                  <a:lnTo>
                    <a:pt x="277510" y="47259"/>
                  </a:lnTo>
                  <a:lnTo>
                    <a:pt x="302927" y="79906"/>
                  </a:lnTo>
                  <a:lnTo>
                    <a:pt x="319313" y="118430"/>
                  </a:lnTo>
                  <a:lnTo>
                    <a:pt x="325120" y="161289"/>
                  </a:lnTo>
                  <a:lnTo>
                    <a:pt x="319313" y="204149"/>
                  </a:lnTo>
                  <a:lnTo>
                    <a:pt x="302927" y="242673"/>
                  </a:lnTo>
                  <a:lnTo>
                    <a:pt x="277510" y="275320"/>
                  </a:lnTo>
                  <a:lnTo>
                    <a:pt x="244611" y="300547"/>
                  </a:lnTo>
                  <a:lnTo>
                    <a:pt x="205778" y="316815"/>
                  </a:lnTo>
                  <a:lnTo>
                    <a:pt x="162560" y="322579"/>
                  </a:lnTo>
                  <a:lnTo>
                    <a:pt x="119341" y="316815"/>
                  </a:lnTo>
                  <a:lnTo>
                    <a:pt x="80508" y="300547"/>
                  </a:lnTo>
                  <a:lnTo>
                    <a:pt x="47609" y="275320"/>
                  </a:lnTo>
                  <a:lnTo>
                    <a:pt x="22192" y="242673"/>
                  </a:lnTo>
                  <a:lnTo>
                    <a:pt x="5806" y="204149"/>
                  </a:lnTo>
                  <a:lnTo>
                    <a:pt x="0" y="161289"/>
                  </a:lnTo>
                  <a:close/>
                </a:path>
              </a:pathLst>
            </a:custGeom>
            <a:ln w="25400">
              <a:solidFill>
                <a:srgbClr val="000000"/>
              </a:solidFill>
            </a:ln>
          </p:spPr>
          <p:txBody>
            <a:bodyPr wrap="square" lIns="0" tIns="0" rIns="0" bIns="0" rtlCol="0"/>
            <a:lstStyle/>
            <a:p>
              <a:endParaRPr/>
            </a:p>
          </p:txBody>
        </p:sp>
      </p:grpSp>
      <p:sp>
        <p:nvSpPr>
          <p:cNvPr id="26" name="object 26"/>
          <p:cNvSpPr txBox="1"/>
          <p:nvPr/>
        </p:nvSpPr>
        <p:spPr>
          <a:xfrm>
            <a:off x="3925315" y="4742815"/>
            <a:ext cx="153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2</a:t>
            </a:r>
            <a:endParaRPr sz="1800">
              <a:latin typeface="Arial"/>
              <a:cs typeface="Arial"/>
            </a:endParaRPr>
          </a:p>
        </p:txBody>
      </p:sp>
      <p:sp>
        <p:nvSpPr>
          <p:cNvPr id="27" name="object 27"/>
          <p:cNvSpPr txBox="1"/>
          <p:nvPr/>
        </p:nvSpPr>
        <p:spPr>
          <a:xfrm>
            <a:off x="3188716" y="4370704"/>
            <a:ext cx="1560830" cy="330200"/>
          </a:xfrm>
          <a:prstGeom prst="rect">
            <a:avLst/>
          </a:prstGeom>
        </p:spPr>
        <p:txBody>
          <a:bodyPr vert="horz" wrap="square" lIns="0" tIns="12700" rIns="0" bIns="0" rtlCol="0">
            <a:spAutoFit/>
          </a:bodyPr>
          <a:lstStyle/>
          <a:p>
            <a:pPr marL="12700">
              <a:lnSpc>
                <a:spcPct val="100000"/>
              </a:lnSpc>
              <a:spcBef>
                <a:spcPts val="100"/>
              </a:spcBef>
            </a:pPr>
            <a:r>
              <a:rPr sz="2000" dirty="0">
                <a:latin typeface="Arial"/>
                <a:cs typeface="Arial"/>
              </a:rPr>
              <a:t>Check</a:t>
            </a:r>
            <a:r>
              <a:rPr sz="2000" spc="-95" dirty="0">
                <a:latin typeface="Arial"/>
                <a:cs typeface="Arial"/>
              </a:rPr>
              <a:t> </a:t>
            </a:r>
            <a:r>
              <a:rPr sz="2000" spc="-5" dirty="0">
                <a:latin typeface="Arial"/>
                <a:cs typeface="Arial"/>
              </a:rPr>
              <a:t>DigSig</a:t>
            </a:r>
            <a:endParaRPr sz="2000">
              <a:latin typeface="Arial"/>
              <a:cs typeface="Arial"/>
            </a:endParaRPr>
          </a:p>
        </p:txBody>
      </p:sp>
      <p:grpSp>
        <p:nvGrpSpPr>
          <p:cNvPr id="28" name="object 28"/>
          <p:cNvGrpSpPr/>
          <p:nvPr/>
        </p:nvGrpSpPr>
        <p:grpSpPr>
          <a:xfrm>
            <a:off x="3342640" y="3731259"/>
            <a:ext cx="1440180" cy="347980"/>
            <a:chOff x="3342640" y="3731259"/>
            <a:chExt cx="1440180" cy="347980"/>
          </a:xfrm>
        </p:grpSpPr>
        <p:sp>
          <p:nvSpPr>
            <p:cNvPr id="29" name="object 29"/>
            <p:cNvSpPr/>
            <p:nvPr/>
          </p:nvSpPr>
          <p:spPr>
            <a:xfrm>
              <a:off x="3342640" y="3845432"/>
              <a:ext cx="1440180" cy="112395"/>
            </a:xfrm>
            <a:custGeom>
              <a:avLst/>
              <a:gdLst/>
              <a:ahLst/>
              <a:cxnLst/>
              <a:rect l="l" t="t" r="r" b="b"/>
              <a:pathLst>
                <a:path w="1440179" h="112395">
                  <a:moveTo>
                    <a:pt x="1399630" y="56007"/>
                  </a:moveTo>
                  <a:lnTo>
                    <a:pt x="1333627" y="94488"/>
                  </a:lnTo>
                  <a:lnTo>
                    <a:pt x="1331976" y="100711"/>
                  </a:lnTo>
                  <a:lnTo>
                    <a:pt x="1337564" y="110363"/>
                  </a:lnTo>
                  <a:lnTo>
                    <a:pt x="1343787" y="112014"/>
                  </a:lnTo>
                  <a:lnTo>
                    <a:pt x="1422491" y="66167"/>
                  </a:lnTo>
                  <a:lnTo>
                    <a:pt x="1419733" y="66167"/>
                  </a:lnTo>
                  <a:lnTo>
                    <a:pt x="1419733" y="64770"/>
                  </a:lnTo>
                  <a:lnTo>
                    <a:pt x="1414652" y="64770"/>
                  </a:lnTo>
                  <a:lnTo>
                    <a:pt x="1399630" y="56007"/>
                  </a:lnTo>
                  <a:close/>
                </a:path>
                <a:path w="1440179" h="112395">
                  <a:moveTo>
                    <a:pt x="1382213" y="45847"/>
                  </a:moveTo>
                  <a:lnTo>
                    <a:pt x="0" y="45847"/>
                  </a:lnTo>
                  <a:lnTo>
                    <a:pt x="0" y="66167"/>
                  </a:lnTo>
                  <a:lnTo>
                    <a:pt x="1382213" y="66167"/>
                  </a:lnTo>
                  <a:lnTo>
                    <a:pt x="1399630" y="56007"/>
                  </a:lnTo>
                  <a:lnTo>
                    <a:pt x="1382213" y="45847"/>
                  </a:lnTo>
                  <a:close/>
                </a:path>
                <a:path w="1440179" h="112395">
                  <a:moveTo>
                    <a:pt x="1422491" y="45847"/>
                  </a:moveTo>
                  <a:lnTo>
                    <a:pt x="1419733" y="45847"/>
                  </a:lnTo>
                  <a:lnTo>
                    <a:pt x="1419733" y="66167"/>
                  </a:lnTo>
                  <a:lnTo>
                    <a:pt x="1422491" y="66167"/>
                  </a:lnTo>
                  <a:lnTo>
                    <a:pt x="1439926" y="56007"/>
                  </a:lnTo>
                  <a:lnTo>
                    <a:pt x="1422491" y="45847"/>
                  </a:lnTo>
                  <a:close/>
                </a:path>
                <a:path w="1440179" h="112395">
                  <a:moveTo>
                    <a:pt x="1414652" y="47244"/>
                  </a:moveTo>
                  <a:lnTo>
                    <a:pt x="1399630" y="56007"/>
                  </a:lnTo>
                  <a:lnTo>
                    <a:pt x="1414652" y="64770"/>
                  </a:lnTo>
                  <a:lnTo>
                    <a:pt x="1414652" y="47244"/>
                  </a:lnTo>
                  <a:close/>
                </a:path>
                <a:path w="1440179" h="112395">
                  <a:moveTo>
                    <a:pt x="1419733" y="47244"/>
                  </a:moveTo>
                  <a:lnTo>
                    <a:pt x="1414652" y="47244"/>
                  </a:lnTo>
                  <a:lnTo>
                    <a:pt x="1414652" y="64770"/>
                  </a:lnTo>
                  <a:lnTo>
                    <a:pt x="1419733" y="64770"/>
                  </a:lnTo>
                  <a:lnTo>
                    <a:pt x="1419733" y="47244"/>
                  </a:lnTo>
                  <a:close/>
                </a:path>
                <a:path w="1440179" h="112395">
                  <a:moveTo>
                    <a:pt x="1343787" y="0"/>
                  </a:moveTo>
                  <a:lnTo>
                    <a:pt x="1337564" y="1651"/>
                  </a:lnTo>
                  <a:lnTo>
                    <a:pt x="1331976" y="11303"/>
                  </a:lnTo>
                  <a:lnTo>
                    <a:pt x="1333627" y="17526"/>
                  </a:lnTo>
                  <a:lnTo>
                    <a:pt x="1399630" y="56007"/>
                  </a:lnTo>
                  <a:lnTo>
                    <a:pt x="1414652" y="47244"/>
                  </a:lnTo>
                  <a:lnTo>
                    <a:pt x="1419733" y="47244"/>
                  </a:lnTo>
                  <a:lnTo>
                    <a:pt x="1419733" y="45847"/>
                  </a:lnTo>
                  <a:lnTo>
                    <a:pt x="1422491" y="45847"/>
                  </a:lnTo>
                  <a:lnTo>
                    <a:pt x="1343787" y="0"/>
                  </a:lnTo>
                  <a:close/>
                </a:path>
              </a:pathLst>
            </a:custGeom>
            <a:solidFill>
              <a:srgbClr val="000000"/>
            </a:solidFill>
          </p:spPr>
          <p:txBody>
            <a:bodyPr wrap="square" lIns="0" tIns="0" rIns="0" bIns="0" rtlCol="0"/>
            <a:lstStyle/>
            <a:p>
              <a:endParaRPr/>
            </a:p>
          </p:txBody>
        </p:sp>
        <p:sp>
          <p:nvSpPr>
            <p:cNvPr id="30" name="object 30"/>
            <p:cNvSpPr/>
            <p:nvPr/>
          </p:nvSpPr>
          <p:spPr>
            <a:xfrm>
              <a:off x="3837940" y="3743959"/>
              <a:ext cx="325120" cy="322580"/>
            </a:xfrm>
            <a:custGeom>
              <a:avLst/>
              <a:gdLst/>
              <a:ahLst/>
              <a:cxnLst/>
              <a:rect l="l" t="t" r="r" b="b"/>
              <a:pathLst>
                <a:path w="325120" h="322579">
                  <a:moveTo>
                    <a:pt x="162560" y="0"/>
                  </a:moveTo>
                  <a:lnTo>
                    <a:pt x="119341" y="5764"/>
                  </a:lnTo>
                  <a:lnTo>
                    <a:pt x="80508" y="22032"/>
                  </a:lnTo>
                  <a:lnTo>
                    <a:pt x="47609" y="47259"/>
                  </a:lnTo>
                  <a:lnTo>
                    <a:pt x="22192" y="79906"/>
                  </a:lnTo>
                  <a:lnTo>
                    <a:pt x="5806" y="118430"/>
                  </a:lnTo>
                  <a:lnTo>
                    <a:pt x="0" y="161289"/>
                  </a:lnTo>
                  <a:lnTo>
                    <a:pt x="5806" y="204149"/>
                  </a:lnTo>
                  <a:lnTo>
                    <a:pt x="22192" y="242673"/>
                  </a:lnTo>
                  <a:lnTo>
                    <a:pt x="47609" y="275320"/>
                  </a:lnTo>
                  <a:lnTo>
                    <a:pt x="80508" y="300547"/>
                  </a:lnTo>
                  <a:lnTo>
                    <a:pt x="119341" y="316815"/>
                  </a:lnTo>
                  <a:lnTo>
                    <a:pt x="162560" y="322579"/>
                  </a:lnTo>
                  <a:lnTo>
                    <a:pt x="205778" y="316815"/>
                  </a:lnTo>
                  <a:lnTo>
                    <a:pt x="244611" y="300547"/>
                  </a:lnTo>
                  <a:lnTo>
                    <a:pt x="277510" y="275320"/>
                  </a:lnTo>
                  <a:lnTo>
                    <a:pt x="302927" y="242673"/>
                  </a:lnTo>
                  <a:lnTo>
                    <a:pt x="319313" y="204149"/>
                  </a:lnTo>
                  <a:lnTo>
                    <a:pt x="325120" y="161289"/>
                  </a:lnTo>
                  <a:lnTo>
                    <a:pt x="319313" y="118430"/>
                  </a:lnTo>
                  <a:lnTo>
                    <a:pt x="302927" y="79906"/>
                  </a:lnTo>
                  <a:lnTo>
                    <a:pt x="277510" y="47259"/>
                  </a:lnTo>
                  <a:lnTo>
                    <a:pt x="244611" y="22032"/>
                  </a:lnTo>
                  <a:lnTo>
                    <a:pt x="205778" y="5764"/>
                  </a:lnTo>
                  <a:lnTo>
                    <a:pt x="162560" y="0"/>
                  </a:lnTo>
                  <a:close/>
                </a:path>
              </a:pathLst>
            </a:custGeom>
            <a:solidFill>
              <a:srgbClr val="FFFFFF"/>
            </a:solidFill>
          </p:spPr>
          <p:txBody>
            <a:bodyPr wrap="square" lIns="0" tIns="0" rIns="0" bIns="0" rtlCol="0"/>
            <a:lstStyle/>
            <a:p>
              <a:endParaRPr/>
            </a:p>
          </p:txBody>
        </p:sp>
        <p:sp>
          <p:nvSpPr>
            <p:cNvPr id="31" name="object 31"/>
            <p:cNvSpPr/>
            <p:nvPr/>
          </p:nvSpPr>
          <p:spPr>
            <a:xfrm>
              <a:off x="3837940" y="3743959"/>
              <a:ext cx="325120" cy="322580"/>
            </a:xfrm>
            <a:custGeom>
              <a:avLst/>
              <a:gdLst/>
              <a:ahLst/>
              <a:cxnLst/>
              <a:rect l="l" t="t" r="r" b="b"/>
              <a:pathLst>
                <a:path w="325120" h="322579">
                  <a:moveTo>
                    <a:pt x="0" y="161289"/>
                  </a:moveTo>
                  <a:lnTo>
                    <a:pt x="5806" y="118430"/>
                  </a:lnTo>
                  <a:lnTo>
                    <a:pt x="22192" y="79906"/>
                  </a:lnTo>
                  <a:lnTo>
                    <a:pt x="47609" y="47259"/>
                  </a:lnTo>
                  <a:lnTo>
                    <a:pt x="80508" y="22032"/>
                  </a:lnTo>
                  <a:lnTo>
                    <a:pt x="119341" y="5764"/>
                  </a:lnTo>
                  <a:lnTo>
                    <a:pt x="162560" y="0"/>
                  </a:lnTo>
                  <a:lnTo>
                    <a:pt x="205778" y="5764"/>
                  </a:lnTo>
                  <a:lnTo>
                    <a:pt x="244611" y="22032"/>
                  </a:lnTo>
                  <a:lnTo>
                    <a:pt x="277510" y="47259"/>
                  </a:lnTo>
                  <a:lnTo>
                    <a:pt x="302927" y="79906"/>
                  </a:lnTo>
                  <a:lnTo>
                    <a:pt x="319313" y="118430"/>
                  </a:lnTo>
                  <a:lnTo>
                    <a:pt x="325120" y="161289"/>
                  </a:lnTo>
                  <a:lnTo>
                    <a:pt x="319313" y="204149"/>
                  </a:lnTo>
                  <a:lnTo>
                    <a:pt x="302927" y="242673"/>
                  </a:lnTo>
                  <a:lnTo>
                    <a:pt x="277510" y="275320"/>
                  </a:lnTo>
                  <a:lnTo>
                    <a:pt x="244611" y="300547"/>
                  </a:lnTo>
                  <a:lnTo>
                    <a:pt x="205778" y="316815"/>
                  </a:lnTo>
                  <a:lnTo>
                    <a:pt x="162560" y="322579"/>
                  </a:lnTo>
                  <a:lnTo>
                    <a:pt x="119341" y="316815"/>
                  </a:lnTo>
                  <a:lnTo>
                    <a:pt x="80508" y="300547"/>
                  </a:lnTo>
                  <a:lnTo>
                    <a:pt x="47609" y="275320"/>
                  </a:lnTo>
                  <a:lnTo>
                    <a:pt x="22192" y="242673"/>
                  </a:lnTo>
                  <a:lnTo>
                    <a:pt x="5806" y="204149"/>
                  </a:lnTo>
                  <a:lnTo>
                    <a:pt x="0" y="161289"/>
                  </a:lnTo>
                  <a:close/>
                </a:path>
              </a:pathLst>
            </a:custGeom>
            <a:ln w="25400">
              <a:solidFill>
                <a:srgbClr val="000000"/>
              </a:solidFill>
            </a:ln>
          </p:spPr>
          <p:txBody>
            <a:bodyPr wrap="square" lIns="0" tIns="0" rIns="0" bIns="0" rtlCol="0"/>
            <a:lstStyle/>
            <a:p>
              <a:endParaRPr/>
            </a:p>
          </p:txBody>
        </p:sp>
      </p:grpSp>
      <p:sp>
        <p:nvSpPr>
          <p:cNvPr id="32" name="object 32"/>
          <p:cNvSpPr txBox="1"/>
          <p:nvPr/>
        </p:nvSpPr>
        <p:spPr>
          <a:xfrm>
            <a:off x="3925315" y="3751833"/>
            <a:ext cx="153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4</a:t>
            </a:r>
            <a:endParaRPr sz="1800">
              <a:latin typeface="Arial"/>
              <a:cs typeface="Arial"/>
            </a:endParaRPr>
          </a:p>
        </p:txBody>
      </p:sp>
      <p:sp>
        <p:nvSpPr>
          <p:cNvPr id="33" name="object 33"/>
          <p:cNvSpPr txBox="1"/>
          <p:nvPr/>
        </p:nvSpPr>
        <p:spPr>
          <a:xfrm>
            <a:off x="3188716" y="3379723"/>
            <a:ext cx="1560830" cy="330200"/>
          </a:xfrm>
          <a:prstGeom prst="rect">
            <a:avLst/>
          </a:prstGeom>
        </p:spPr>
        <p:txBody>
          <a:bodyPr vert="horz" wrap="square" lIns="0" tIns="12700" rIns="0" bIns="0" rtlCol="0">
            <a:spAutoFit/>
          </a:bodyPr>
          <a:lstStyle/>
          <a:p>
            <a:pPr marL="12700">
              <a:lnSpc>
                <a:spcPct val="100000"/>
              </a:lnSpc>
              <a:spcBef>
                <a:spcPts val="100"/>
              </a:spcBef>
            </a:pPr>
            <a:r>
              <a:rPr sz="2000" dirty="0">
                <a:latin typeface="Arial"/>
                <a:cs typeface="Arial"/>
              </a:rPr>
              <a:t>Check</a:t>
            </a:r>
            <a:r>
              <a:rPr sz="2000" spc="-95" dirty="0">
                <a:latin typeface="Arial"/>
                <a:cs typeface="Arial"/>
              </a:rPr>
              <a:t> </a:t>
            </a:r>
            <a:r>
              <a:rPr sz="2000" spc="-5" dirty="0">
                <a:latin typeface="Arial"/>
                <a:cs typeface="Arial"/>
              </a:rPr>
              <a:t>DigSig</a:t>
            </a:r>
            <a:endParaRPr sz="2000">
              <a:latin typeface="Arial"/>
              <a:cs typeface="Arial"/>
            </a:endParaRPr>
          </a:p>
        </p:txBody>
      </p:sp>
      <p:pic>
        <p:nvPicPr>
          <p:cNvPr id="34" name="object 34"/>
          <p:cNvPicPr/>
          <p:nvPr/>
        </p:nvPicPr>
        <p:blipFill>
          <a:blip r:embed="rId2" cstate="print"/>
          <a:stretch>
            <a:fillRect/>
          </a:stretch>
        </p:blipFill>
        <p:spPr>
          <a:xfrm>
            <a:off x="8432800" y="0"/>
            <a:ext cx="703579" cy="1066800"/>
          </a:xfrm>
          <a:prstGeom prst="rect">
            <a:avLst/>
          </a:prstGeom>
        </p:spPr>
      </p:pic>
      <p:sp>
        <p:nvSpPr>
          <p:cNvPr id="35" name="object 35"/>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36" name="object 36"/>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37" name="object 37"/>
          <p:cNvSpPr txBox="1"/>
          <p:nvPr/>
        </p:nvSpPr>
        <p:spPr>
          <a:xfrm>
            <a:off x="6608444" y="6292547"/>
            <a:ext cx="274320" cy="224154"/>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55</a:t>
            </a:fld>
            <a:endParaRPr sz="1400">
              <a:latin typeface="Arial"/>
              <a:cs typeface="Arial"/>
            </a:endParaRP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6689" y="241998"/>
            <a:ext cx="6719570" cy="635635"/>
          </a:xfrm>
          <a:prstGeom prst="rect">
            <a:avLst/>
          </a:prstGeom>
        </p:spPr>
        <p:txBody>
          <a:bodyPr vert="horz" wrap="square" lIns="0" tIns="12700" rIns="0" bIns="0" rtlCol="0">
            <a:spAutoFit/>
          </a:bodyPr>
          <a:lstStyle/>
          <a:p>
            <a:pPr marL="12700">
              <a:lnSpc>
                <a:spcPct val="100000"/>
              </a:lnSpc>
              <a:spcBef>
                <a:spcPts val="100"/>
              </a:spcBef>
            </a:pPr>
            <a:r>
              <a:rPr sz="4000" spc="-5" dirty="0"/>
              <a:t>Two </a:t>
            </a:r>
            <a:r>
              <a:rPr sz="4000" dirty="0"/>
              <a:t>modes of boot</a:t>
            </a:r>
            <a:r>
              <a:rPr sz="4000" spc="-30" dirty="0"/>
              <a:t> </a:t>
            </a:r>
            <a:r>
              <a:rPr sz="4000" spc="-5" dirty="0"/>
              <a:t>protection</a:t>
            </a:r>
            <a:endParaRPr sz="4000"/>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p:nvPr/>
        </p:nvSpPr>
        <p:spPr>
          <a:xfrm>
            <a:off x="6608444" y="6292547"/>
            <a:ext cx="274320" cy="224154"/>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56</a:t>
            </a:fld>
            <a:endParaRPr sz="1400">
              <a:latin typeface="Arial"/>
              <a:cs typeface="Arial"/>
            </a:endParaRPr>
          </a:p>
        </p:txBody>
      </p:sp>
      <p:sp>
        <p:nvSpPr>
          <p:cNvPr id="3" name="object 3"/>
          <p:cNvSpPr txBox="1"/>
          <p:nvPr/>
        </p:nvSpPr>
        <p:spPr>
          <a:xfrm>
            <a:off x="258127" y="1086829"/>
            <a:ext cx="8350884" cy="4800032"/>
          </a:xfrm>
          <a:prstGeom prst="rect">
            <a:avLst/>
          </a:prstGeom>
        </p:spPr>
        <p:txBody>
          <a:bodyPr vert="horz" wrap="square" lIns="0" tIns="85090" rIns="0" bIns="0" rtlCol="0">
            <a:spAutoFit/>
          </a:bodyPr>
          <a:lstStyle/>
          <a:p>
            <a:pPr marL="355600" indent="-343535">
              <a:lnSpc>
                <a:spcPct val="100000"/>
              </a:lnSpc>
              <a:spcBef>
                <a:spcPts val="670"/>
              </a:spcBef>
              <a:buChar char="•"/>
              <a:tabLst>
                <a:tab pos="355600" algn="l"/>
                <a:tab pos="356235" algn="l"/>
              </a:tabLst>
            </a:pPr>
            <a:r>
              <a:rPr sz="2400" dirty="0">
                <a:solidFill>
                  <a:srgbClr val="2C2C89"/>
                </a:solidFill>
                <a:latin typeface="Arial"/>
                <a:cs typeface="Arial"/>
              </a:rPr>
              <a:t>Secure boot </a:t>
            </a:r>
            <a:r>
              <a:rPr sz="2400" spc="-10" dirty="0">
                <a:solidFill>
                  <a:srgbClr val="2C2C89"/>
                </a:solidFill>
                <a:latin typeface="Arial"/>
                <a:cs typeface="Arial"/>
              </a:rPr>
              <a:t>with </a:t>
            </a:r>
            <a:r>
              <a:rPr sz="2400" dirty="0">
                <a:solidFill>
                  <a:srgbClr val="2C2C89"/>
                </a:solidFill>
                <a:latin typeface="Arial"/>
                <a:cs typeface="Arial"/>
              </a:rPr>
              <a:t>UEFI (not </a:t>
            </a:r>
            <a:r>
              <a:rPr sz="2400" spc="-10" dirty="0">
                <a:solidFill>
                  <a:srgbClr val="2C2C89"/>
                </a:solidFill>
                <a:latin typeface="Arial"/>
                <a:cs typeface="Arial"/>
              </a:rPr>
              <a:t>with </a:t>
            </a:r>
            <a:r>
              <a:rPr sz="2400" spc="-5" dirty="0">
                <a:solidFill>
                  <a:srgbClr val="2C2C89"/>
                </a:solidFill>
                <a:latin typeface="Arial"/>
                <a:cs typeface="Arial"/>
              </a:rPr>
              <a:t>TPM, see UEFI</a:t>
            </a:r>
            <a:r>
              <a:rPr sz="2400" spc="10" dirty="0">
                <a:solidFill>
                  <a:srgbClr val="2C2C89"/>
                </a:solidFill>
                <a:latin typeface="Arial"/>
                <a:cs typeface="Arial"/>
              </a:rPr>
              <a:t> </a:t>
            </a:r>
            <a:r>
              <a:rPr sz="2400" spc="-5" dirty="0">
                <a:solidFill>
                  <a:srgbClr val="2C2C89"/>
                </a:solidFill>
                <a:latin typeface="Arial"/>
                <a:cs typeface="Arial"/>
              </a:rPr>
              <a:t>later)</a:t>
            </a:r>
            <a:endParaRPr sz="2400" dirty="0">
              <a:latin typeface="Arial"/>
              <a:cs typeface="Arial"/>
            </a:endParaRPr>
          </a:p>
          <a:p>
            <a:pPr marL="756920" lvl="1" indent="-287655">
              <a:lnSpc>
                <a:spcPct val="100000"/>
              </a:lnSpc>
              <a:spcBef>
                <a:spcPts val="480"/>
              </a:spcBef>
              <a:buChar char="–"/>
              <a:tabLst>
                <a:tab pos="756920" algn="l"/>
                <a:tab pos="757555" algn="l"/>
              </a:tabLst>
            </a:pPr>
            <a:r>
              <a:rPr sz="2000" dirty="0">
                <a:latin typeface="Arial"/>
                <a:cs typeface="Arial"/>
              </a:rPr>
              <a:t>The platform </a:t>
            </a:r>
            <a:r>
              <a:rPr sz="2000" spc="-5" dirty="0">
                <a:latin typeface="Arial"/>
                <a:cs typeface="Arial"/>
              </a:rPr>
              <a:t>owner </a:t>
            </a:r>
            <a:r>
              <a:rPr sz="2000" dirty="0">
                <a:latin typeface="Arial"/>
                <a:cs typeface="Arial"/>
              </a:rPr>
              <a:t>can define </a:t>
            </a:r>
            <a:r>
              <a:rPr sz="2000" spc="-5" dirty="0">
                <a:latin typeface="Arial"/>
                <a:cs typeface="Arial"/>
              </a:rPr>
              <a:t>expected </a:t>
            </a:r>
            <a:r>
              <a:rPr sz="2000" dirty="0">
                <a:latin typeface="Arial"/>
                <a:cs typeface="Arial"/>
              </a:rPr>
              <a:t>(trusted)</a:t>
            </a:r>
            <a:r>
              <a:rPr sz="2000" spc="-240" dirty="0">
                <a:latin typeface="Arial"/>
                <a:cs typeface="Arial"/>
              </a:rPr>
              <a:t> </a:t>
            </a:r>
            <a:r>
              <a:rPr sz="2000" dirty="0">
                <a:latin typeface="Arial"/>
                <a:cs typeface="Arial"/>
              </a:rPr>
              <a:t>measurements</a:t>
            </a:r>
          </a:p>
          <a:p>
            <a:pPr marL="756920">
              <a:lnSpc>
                <a:spcPct val="100000"/>
              </a:lnSpc>
              <a:spcBef>
                <a:spcPts val="5"/>
              </a:spcBef>
            </a:pPr>
            <a:r>
              <a:rPr sz="2000" dirty="0">
                <a:latin typeface="Arial"/>
                <a:cs typeface="Arial"/>
              </a:rPr>
              <a:t>(hash </a:t>
            </a:r>
            <a:r>
              <a:rPr sz="2000" spc="-5" dirty="0">
                <a:latin typeface="Arial"/>
                <a:cs typeface="Arial"/>
              </a:rPr>
              <a:t>values) </a:t>
            </a:r>
            <a:r>
              <a:rPr sz="2000" dirty="0">
                <a:latin typeface="Arial"/>
                <a:cs typeface="Arial"/>
              </a:rPr>
              <a:t>of OS software</a:t>
            </a:r>
            <a:r>
              <a:rPr sz="2000" spc="-90" dirty="0">
                <a:latin typeface="Arial"/>
                <a:cs typeface="Arial"/>
              </a:rPr>
              <a:t> </a:t>
            </a:r>
            <a:r>
              <a:rPr sz="2000" dirty="0">
                <a:latin typeface="Arial"/>
                <a:cs typeface="Arial"/>
              </a:rPr>
              <a:t>modules.</a:t>
            </a:r>
          </a:p>
          <a:p>
            <a:pPr marL="756920" lvl="1" indent="-287655">
              <a:lnSpc>
                <a:spcPct val="100000"/>
              </a:lnSpc>
              <a:spcBef>
                <a:spcPts val="480"/>
              </a:spcBef>
              <a:buChar char="–"/>
              <a:tabLst>
                <a:tab pos="756920" algn="l"/>
                <a:tab pos="757555" algn="l"/>
              </a:tabLst>
            </a:pPr>
            <a:r>
              <a:rPr sz="2000" spc="-5" dirty="0">
                <a:latin typeface="Arial"/>
                <a:cs typeface="Arial"/>
              </a:rPr>
              <a:t>Hash values </a:t>
            </a:r>
            <a:r>
              <a:rPr sz="2000" dirty="0">
                <a:latin typeface="Arial"/>
                <a:cs typeface="Arial"/>
              </a:rPr>
              <a:t>stored </a:t>
            </a:r>
            <a:r>
              <a:rPr sz="2000" spc="-5" dirty="0">
                <a:latin typeface="Arial"/>
                <a:cs typeface="Arial"/>
              </a:rPr>
              <a:t>in </a:t>
            </a:r>
            <a:r>
              <a:rPr sz="2000" dirty="0">
                <a:latin typeface="Arial"/>
                <a:cs typeface="Arial"/>
              </a:rPr>
              <a:t>memory </a:t>
            </a:r>
            <a:r>
              <a:rPr sz="2000" spc="-5" dirty="0">
                <a:latin typeface="Arial"/>
                <a:cs typeface="Arial"/>
              </a:rPr>
              <a:t>signed </a:t>
            </a:r>
            <a:r>
              <a:rPr sz="2000" dirty="0">
                <a:latin typeface="Arial"/>
                <a:cs typeface="Arial"/>
              </a:rPr>
              <a:t>by </a:t>
            </a:r>
            <a:r>
              <a:rPr sz="2000" spc="-5" dirty="0">
                <a:latin typeface="Arial"/>
                <a:cs typeface="Arial"/>
              </a:rPr>
              <a:t>private </a:t>
            </a:r>
            <a:r>
              <a:rPr sz="2000" dirty="0">
                <a:latin typeface="Arial"/>
                <a:cs typeface="Arial"/>
              </a:rPr>
              <a:t>PK (Platform</a:t>
            </a:r>
            <a:r>
              <a:rPr sz="2000" spc="-85" dirty="0">
                <a:latin typeface="Arial"/>
                <a:cs typeface="Arial"/>
              </a:rPr>
              <a:t> </a:t>
            </a:r>
            <a:r>
              <a:rPr sz="2000" spc="-5" dirty="0">
                <a:latin typeface="Arial"/>
                <a:cs typeface="Arial"/>
              </a:rPr>
              <a:t>Key).</a:t>
            </a:r>
            <a:endParaRPr sz="2000" dirty="0">
              <a:latin typeface="Arial"/>
              <a:cs typeface="Arial"/>
            </a:endParaRPr>
          </a:p>
          <a:p>
            <a:pPr marL="756920" lvl="1" indent="-287655">
              <a:lnSpc>
                <a:spcPct val="100000"/>
              </a:lnSpc>
              <a:spcBef>
                <a:spcPts val="480"/>
              </a:spcBef>
              <a:buChar char="–"/>
              <a:tabLst>
                <a:tab pos="756920" algn="l"/>
                <a:tab pos="757555" algn="l"/>
              </a:tabLst>
            </a:pPr>
            <a:r>
              <a:rPr sz="2000" dirty="0">
                <a:latin typeface="Arial"/>
                <a:cs typeface="Arial"/>
              </a:rPr>
              <a:t>Public PK stored </a:t>
            </a:r>
            <a:r>
              <a:rPr sz="2000" spc="-5" dirty="0">
                <a:latin typeface="Arial"/>
                <a:cs typeface="Arial"/>
              </a:rPr>
              <a:t>in </a:t>
            </a:r>
            <a:r>
              <a:rPr sz="2000" dirty="0">
                <a:latin typeface="Arial"/>
                <a:cs typeface="Arial"/>
              </a:rPr>
              <a:t>secure </a:t>
            </a:r>
            <a:r>
              <a:rPr sz="2000" spc="-5" dirty="0">
                <a:latin typeface="Arial"/>
                <a:cs typeface="Arial"/>
              </a:rPr>
              <a:t>firmware </a:t>
            </a:r>
            <a:r>
              <a:rPr sz="2000" dirty="0">
                <a:latin typeface="Arial"/>
                <a:cs typeface="Arial"/>
              </a:rPr>
              <a:t>on</a:t>
            </a:r>
            <a:r>
              <a:rPr sz="2000" spc="-105" dirty="0">
                <a:latin typeface="Arial"/>
                <a:cs typeface="Arial"/>
              </a:rPr>
              <a:t> </a:t>
            </a:r>
            <a:r>
              <a:rPr sz="2000" dirty="0">
                <a:latin typeface="Arial"/>
                <a:cs typeface="Arial"/>
              </a:rPr>
              <a:t>platform</a:t>
            </a:r>
          </a:p>
          <a:p>
            <a:pPr marL="756920" lvl="1" indent="-287655">
              <a:lnSpc>
                <a:spcPct val="100000"/>
              </a:lnSpc>
              <a:spcBef>
                <a:spcPts val="480"/>
              </a:spcBef>
              <a:buChar char="–"/>
              <a:tabLst>
                <a:tab pos="756920" algn="l"/>
                <a:tab pos="757555" algn="l"/>
              </a:tabLst>
            </a:pPr>
            <a:r>
              <a:rPr sz="2000">
                <a:latin typeface="Arial"/>
                <a:cs typeface="Arial"/>
              </a:rPr>
              <a:t>Measured </a:t>
            </a:r>
            <a:r>
              <a:rPr sz="2000" smtClean="0">
                <a:latin typeface="Arial"/>
                <a:cs typeface="Arial"/>
              </a:rPr>
              <a:t>has</a:t>
            </a:r>
            <a:r>
              <a:rPr lang="en-US" sz="2000" smtClean="0">
                <a:latin typeface="Arial"/>
                <a:cs typeface="Arial"/>
              </a:rPr>
              <a:t>h</a:t>
            </a:r>
            <a:r>
              <a:rPr sz="2000" smtClean="0">
                <a:latin typeface="Arial"/>
                <a:cs typeface="Arial"/>
              </a:rPr>
              <a:t> </a:t>
            </a:r>
            <a:r>
              <a:rPr sz="2000" spc="-5" dirty="0">
                <a:latin typeface="Arial"/>
                <a:cs typeface="Arial"/>
              </a:rPr>
              <a:t>values </a:t>
            </a:r>
            <a:r>
              <a:rPr sz="2000" dirty="0">
                <a:latin typeface="Arial"/>
                <a:cs typeface="Arial"/>
              </a:rPr>
              <a:t>can be compared </a:t>
            </a:r>
            <a:r>
              <a:rPr sz="2000" spc="-10" dirty="0">
                <a:latin typeface="Arial"/>
                <a:cs typeface="Arial"/>
              </a:rPr>
              <a:t>with </a:t>
            </a:r>
            <a:r>
              <a:rPr sz="2000" dirty="0">
                <a:latin typeface="Arial"/>
                <a:cs typeface="Arial"/>
              </a:rPr>
              <a:t>stored</a:t>
            </a:r>
            <a:r>
              <a:rPr sz="2000" spc="-120" dirty="0">
                <a:latin typeface="Arial"/>
                <a:cs typeface="Arial"/>
              </a:rPr>
              <a:t> </a:t>
            </a:r>
            <a:r>
              <a:rPr sz="2000" spc="-5" dirty="0">
                <a:latin typeface="Arial"/>
                <a:cs typeface="Arial"/>
              </a:rPr>
              <a:t>values.</a:t>
            </a:r>
            <a:endParaRPr sz="2000">
              <a:latin typeface="Arial"/>
              <a:cs typeface="Arial"/>
            </a:endParaRPr>
          </a:p>
          <a:p>
            <a:pPr marL="756920" lvl="1" indent="-287655">
              <a:lnSpc>
                <a:spcPct val="100000"/>
              </a:lnSpc>
              <a:spcBef>
                <a:spcPts val="480"/>
              </a:spcBef>
              <a:buChar char="–"/>
              <a:tabLst>
                <a:tab pos="756920" algn="l"/>
                <a:tab pos="757555" algn="l"/>
              </a:tabLst>
            </a:pPr>
            <a:r>
              <a:rPr sz="2000" dirty="0">
                <a:latin typeface="Arial"/>
                <a:cs typeface="Arial"/>
              </a:rPr>
              <a:t>Matching measurement </a:t>
            </a:r>
            <a:r>
              <a:rPr sz="2000" spc="-5" dirty="0">
                <a:latin typeface="Arial"/>
                <a:cs typeface="Arial"/>
              </a:rPr>
              <a:t>values guarantee </a:t>
            </a:r>
            <a:r>
              <a:rPr sz="2000" dirty="0">
                <a:latin typeface="Arial"/>
                <a:cs typeface="Arial"/>
              </a:rPr>
              <a:t>the </a:t>
            </a:r>
            <a:r>
              <a:rPr sz="2000" spc="-5" dirty="0">
                <a:latin typeface="Arial"/>
                <a:cs typeface="Arial"/>
              </a:rPr>
              <a:t>integrity </a:t>
            </a:r>
            <a:r>
              <a:rPr sz="2000" dirty="0">
                <a:latin typeface="Arial"/>
                <a:cs typeface="Arial"/>
              </a:rPr>
              <a:t>of</a:t>
            </a:r>
            <a:r>
              <a:rPr sz="2000" spc="-190" dirty="0">
                <a:latin typeface="Arial"/>
                <a:cs typeface="Arial"/>
              </a:rPr>
              <a:t> </a:t>
            </a:r>
            <a:r>
              <a:rPr sz="2000" dirty="0">
                <a:latin typeface="Arial"/>
                <a:cs typeface="Arial"/>
              </a:rPr>
              <a:t>the</a:t>
            </a:r>
          </a:p>
          <a:p>
            <a:pPr marL="756920">
              <a:lnSpc>
                <a:spcPct val="100000"/>
              </a:lnSpc>
              <a:spcBef>
                <a:spcPts val="5"/>
              </a:spcBef>
            </a:pPr>
            <a:r>
              <a:rPr sz="2000" dirty="0">
                <a:latin typeface="Arial"/>
                <a:cs typeface="Arial"/>
              </a:rPr>
              <a:t>corresponding software</a:t>
            </a:r>
            <a:r>
              <a:rPr sz="2000" spc="-85" dirty="0">
                <a:latin typeface="Arial"/>
                <a:cs typeface="Arial"/>
              </a:rPr>
              <a:t> </a:t>
            </a:r>
            <a:r>
              <a:rPr sz="2000" dirty="0">
                <a:latin typeface="Arial"/>
                <a:cs typeface="Arial"/>
              </a:rPr>
              <a:t>modules.</a:t>
            </a:r>
          </a:p>
          <a:p>
            <a:pPr marL="828040" lvl="1" indent="-358775">
              <a:lnSpc>
                <a:spcPct val="100000"/>
              </a:lnSpc>
              <a:spcBef>
                <a:spcPts val="480"/>
              </a:spcBef>
              <a:buChar char="–"/>
              <a:tabLst>
                <a:tab pos="828040" algn="l"/>
                <a:tab pos="828675" algn="l"/>
              </a:tabLst>
            </a:pPr>
            <a:r>
              <a:rPr sz="2000" dirty="0">
                <a:latin typeface="Arial"/>
                <a:cs typeface="Arial"/>
              </a:rPr>
              <a:t>Boot </a:t>
            </a:r>
            <a:r>
              <a:rPr sz="2000" spc="-5" dirty="0">
                <a:latin typeface="Arial"/>
                <a:cs typeface="Arial"/>
              </a:rPr>
              <a:t>process </a:t>
            </a:r>
            <a:r>
              <a:rPr sz="2000" dirty="0">
                <a:latin typeface="Arial"/>
                <a:cs typeface="Arial"/>
              </a:rPr>
              <a:t>terminates if a measurement does not match</a:t>
            </a:r>
            <a:r>
              <a:rPr sz="2000" spc="-305" dirty="0">
                <a:latin typeface="Arial"/>
                <a:cs typeface="Arial"/>
              </a:rPr>
              <a:t> </a:t>
            </a:r>
            <a:r>
              <a:rPr sz="2000" dirty="0">
                <a:latin typeface="Arial"/>
                <a:cs typeface="Arial"/>
              </a:rPr>
              <a:t>the</a:t>
            </a:r>
          </a:p>
          <a:p>
            <a:pPr marL="756920">
              <a:lnSpc>
                <a:spcPct val="100000"/>
              </a:lnSpc>
            </a:pPr>
            <a:r>
              <a:rPr sz="2000" dirty="0">
                <a:latin typeface="Arial"/>
                <a:cs typeface="Arial"/>
              </a:rPr>
              <a:t>stored </a:t>
            </a:r>
            <a:r>
              <a:rPr sz="2000" spc="-5" dirty="0">
                <a:latin typeface="Arial"/>
                <a:cs typeface="Arial"/>
              </a:rPr>
              <a:t>value </a:t>
            </a:r>
            <a:r>
              <a:rPr sz="2000" spc="10" dirty="0">
                <a:latin typeface="Arial"/>
                <a:cs typeface="Arial"/>
              </a:rPr>
              <a:t>for </a:t>
            </a:r>
            <a:r>
              <a:rPr sz="2000" dirty="0">
                <a:latin typeface="Arial"/>
                <a:cs typeface="Arial"/>
              </a:rPr>
              <a:t>that </a:t>
            </a:r>
            <a:r>
              <a:rPr sz="2000" spc="-5" dirty="0">
                <a:latin typeface="Arial"/>
                <a:cs typeface="Arial"/>
              </a:rPr>
              <a:t>stage </a:t>
            </a:r>
            <a:r>
              <a:rPr sz="2000" dirty="0">
                <a:latin typeface="Arial"/>
                <a:cs typeface="Arial"/>
              </a:rPr>
              <a:t>of the boot</a:t>
            </a:r>
            <a:r>
              <a:rPr sz="2000" spc="-215" dirty="0">
                <a:latin typeface="Arial"/>
                <a:cs typeface="Arial"/>
              </a:rPr>
              <a:t> </a:t>
            </a:r>
            <a:r>
              <a:rPr sz="2000" dirty="0">
                <a:latin typeface="Arial"/>
                <a:cs typeface="Arial"/>
              </a:rPr>
              <a:t>process.</a:t>
            </a:r>
          </a:p>
          <a:p>
            <a:pPr marL="355600" indent="-343535">
              <a:lnSpc>
                <a:spcPct val="100000"/>
              </a:lnSpc>
              <a:spcBef>
                <a:spcPts val="580"/>
              </a:spcBef>
              <a:buChar char="•"/>
              <a:tabLst>
                <a:tab pos="355600" algn="l"/>
                <a:tab pos="356235" algn="l"/>
              </a:tabLst>
            </a:pPr>
            <a:r>
              <a:rPr sz="2400" dirty="0">
                <a:solidFill>
                  <a:srgbClr val="2C2C89"/>
                </a:solidFill>
                <a:latin typeface="Arial"/>
                <a:cs typeface="Arial"/>
              </a:rPr>
              <a:t>Authenticated/Measured boot </a:t>
            </a:r>
            <a:r>
              <a:rPr sz="2400" spc="-10" dirty="0">
                <a:solidFill>
                  <a:srgbClr val="2C2C89"/>
                </a:solidFill>
                <a:latin typeface="Arial"/>
                <a:cs typeface="Arial"/>
              </a:rPr>
              <a:t>with</a:t>
            </a:r>
            <a:r>
              <a:rPr sz="2400" spc="-15" dirty="0">
                <a:solidFill>
                  <a:srgbClr val="2C2C89"/>
                </a:solidFill>
                <a:latin typeface="Arial"/>
                <a:cs typeface="Arial"/>
              </a:rPr>
              <a:t> </a:t>
            </a:r>
            <a:r>
              <a:rPr sz="2400" spc="-5" dirty="0">
                <a:solidFill>
                  <a:srgbClr val="2C2C89"/>
                </a:solidFill>
                <a:latin typeface="Arial"/>
                <a:cs typeface="Arial"/>
              </a:rPr>
              <a:t>TPM</a:t>
            </a:r>
            <a:endParaRPr sz="2400" dirty="0">
              <a:latin typeface="Arial"/>
              <a:cs typeface="Arial"/>
            </a:endParaRPr>
          </a:p>
          <a:p>
            <a:pPr marL="756920" lvl="1" indent="-287655">
              <a:lnSpc>
                <a:spcPct val="100000"/>
              </a:lnSpc>
              <a:spcBef>
                <a:spcPts val="484"/>
              </a:spcBef>
              <a:buChar char="–"/>
              <a:tabLst>
                <a:tab pos="756920" algn="l"/>
                <a:tab pos="757555" algn="l"/>
              </a:tabLst>
            </a:pPr>
            <a:r>
              <a:rPr sz="2000" dirty="0">
                <a:latin typeface="Arial"/>
                <a:cs typeface="Arial"/>
              </a:rPr>
              <a:t>Records measured </a:t>
            </a:r>
            <a:r>
              <a:rPr sz="2000" spc="-5" dirty="0">
                <a:latin typeface="Arial"/>
                <a:cs typeface="Arial"/>
              </a:rPr>
              <a:t>values in PCRs </a:t>
            </a:r>
            <a:r>
              <a:rPr sz="2000" dirty="0">
                <a:latin typeface="Arial"/>
                <a:cs typeface="Arial"/>
              </a:rPr>
              <a:t>and reports to remote</a:t>
            </a:r>
            <a:r>
              <a:rPr sz="2000" spc="-155" dirty="0">
                <a:latin typeface="Arial"/>
                <a:cs typeface="Arial"/>
              </a:rPr>
              <a:t> </a:t>
            </a:r>
            <a:r>
              <a:rPr sz="2000" dirty="0">
                <a:latin typeface="Arial"/>
                <a:cs typeface="Arial"/>
              </a:rPr>
              <a:t>party</a:t>
            </a:r>
          </a:p>
          <a:p>
            <a:pPr marL="756920" lvl="1" indent="-287655">
              <a:lnSpc>
                <a:spcPct val="100000"/>
              </a:lnSpc>
              <a:spcBef>
                <a:spcPts val="480"/>
              </a:spcBef>
              <a:buChar char="–"/>
              <a:tabLst>
                <a:tab pos="756920" algn="l"/>
                <a:tab pos="757555" algn="l"/>
              </a:tabLst>
            </a:pPr>
            <a:r>
              <a:rPr sz="2000" dirty="0">
                <a:latin typeface="Arial"/>
                <a:cs typeface="Arial"/>
              </a:rPr>
              <a:t>Does not terminate boot if measured </a:t>
            </a:r>
            <a:r>
              <a:rPr sz="2000" spc="-5" dirty="0">
                <a:latin typeface="Arial"/>
                <a:cs typeface="Arial"/>
              </a:rPr>
              <a:t>values </a:t>
            </a:r>
            <a:r>
              <a:rPr sz="2000" dirty="0">
                <a:latin typeface="Arial"/>
                <a:cs typeface="Arial"/>
              </a:rPr>
              <a:t>are</a:t>
            </a:r>
            <a:r>
              <a:rPr sz="2000" spc="-220" dirty="0">
                <a:latin typeface="Arial"/>
                <a:cs typeface="Arial"/>
              </a:rPr>
              <a:t> </a:t>
            </a:r>
            <a:r>
              <a:rPr sz="2000" spc="-5" dirty="0">
                <a:latin typeface="Arial"/>
                <a:cs typeface="Arial"/>
              </a:rPr>
              <a:t>wrong</a:t>
            </a:r>
            <a:endParaRPr sz="2000" dirty="0">
              <a:latin typeface="Arial"/>
              <a:cs typeface="Arial"/>
            </a:endParaRP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275209"/>
            <a:ext cx="5716905" cy="574040"/>
          </a:xfrm>
          <a:prstGeom prst="rect">
            <a:avLst/>
          </a:prstGeom>
        </p:spPr>
        <p:txBody>
          <a:bodyPr vert="horz" wrap="square" lIns="0" tIns="12700" rIns="0" bIns="0" rtlCol="0">
            <a:spAutoFit/>
          </a:bodyPr>
          <a:lstStyle/>
          <a:p>
            <a:pPr marL="12700">
              <a:lnSpc>
                <a:spcPct val="100000"/>
              </a:lnSpc>
              <a:spcBef>
                <a:spcPts val="100"/>
              </a:spcBef>
            </a:pPr>
            <a:r>
              <a:rPr spc="-5" dirty="0"/>
              <a:t>Sealed Storage </a:t>
            </a:r>
            <a:r>
              <a:rPr dirty="0"/>
              <a:t>/ </a:t>
            </a:r>
            <a:r>
              <a:rPr spc="-5" dirty="0"/>
              <a:t>Encryption</a:t>
            </a:r>
          </a:p>
        </p:txBody>
      </p:sp>
      <p:sp>
        <p:nvSpPr>
          <p:cNvPr id="3" name="object 3"/>
          <p:cNvSpPr txBox="1"/>
          <p:nvPr/>
        </p:nvSpPr>
        <p:spPr>
          <a:xfrm>
            <a:off x="536257" y="1226463"/>
            <a:ext cx="7932420" cy="3256279"/>
          </a:xfrm>
          <a:prstGeom prst="rect">
            <a:avLst/>
          </a:prstGeom>
        </p:spPr>
        <p:txBody>
          <a:bodyPr vert="horz" wrap="square" lIns="0" tIns="52069" rIns="0" bIns="0" rtlCol="0">
            <a:spAutoFit/>
          </a:bodyPr>
          <a:lstStyle/>
          <a:p>
            <a:pPr marL="355600" indent="-342900">
              <a:lnSpc>
                <a:spcPct val="100000"/>
              </a:lnSpc>
              <a:spcBef>
                <a:spcPts val="409"/>
              </a:spcBef>
              <a:buChar char="•"/>
              <a:tabLst>
                <a:tab pos="354965" algn="l"/>
                <a:tab pos="355600" algn="l"/>
              </a:tabLst>
            </a:pPr>
            <a:r>
              <a:rPr sz="2400" spc="-10" dirty="0">
                <a:latin typeface="Arial"/>
                <a:cs typeface="Arial"/>
              </a:rPr>
              <a:t>Encrypts </a:t>
            </a:r>
            <a:r>
              <a:rPr sz="2400" dirty="0">
                <a:latin typeface="Arial"/>
                <a:cs typeface="Arial"/>
              </a:rPr>
              <a:t>data </a:t>
            </a:r>
            <a:r>
              <a:rPr sz="2400" spc="-5" dirty="0">
                <a:latin typeface="Arial"/>
                <a:cs typeface="Arial"/>
              </a:rPr>
              <a:t>so </a:t>
            </a:r>
            <a:r>
              <a:rPr sz="2400" dirty="0">
                <a:latin typeface="Arial"/>
                <a:cs typeface="Arial"/>
              </a:rPr>
              <a:t>it </a:t>
            </a:r>
            <a:r>
              <a:rPr sz="2400" spc="-5" dirty="0">
                <a:latin typeface="Arial"/>
                <a:cs typeface="Arial"/>
              </a:rPr>
              <a:t>can be</a:t>
            </a:r>
            <a:r>
              <a:rPr sz="2400" spc="50" dirty="0">
                <a:latin typeface="Arial"/>
                <a:cs typeface="Arial"/>
              </a:rPr>
              <a:t> </a:t>
            </a:r>
            <a:r>
              <a:rPr sz="2400" spc="-10" dirty="0">
                <a:latin typeface="Arial"/>
                <a:cs typeface="Arial"/>
              </a:rPr>
              <a:t>decrypted</a:t>
            </a:r>
            <a:endParaRPr sz="2400" dirty="0">
              <a:latin typeface="Arial"/>
              <a:cs typeface="Arial"/>
            </a:endParaRPr>
          </a:p>
          <a:p>
            <a:pPr marL="756285" lvl="1" indent="-287655">
              <a:lnSpc>
                <a:spcPct val="100000"/>
              </a:lnSpc>
              <a:spcBef>
                <a:spcPts val="260"/>
              </a:spcBef>
              <a:buChar char="–"/>
              <a:tabLst>
                <a:tab pos="756285" algn="l"/>
                <a:tab pos="756920" algn="l"/>
              </a:tabLst>
            </a:pPr>
            <a:r>
              <a:rPr sz="2000" dirty="0">
                <a:latin typeface="Arial"/>
                <a:cs typeface="Arial"/>
              </a:rPr>
              <a:t>by a certain machine in </a:t>
            </a:r>
            <a:r>
              <a:rPr sz="2000" spc="-10" dirty="0">
                <a:latin typeface="Arial"/>
                <a:cs typeface="Arial"/>
              </a:rPr>
              <a:t>given</a:t>
            </a:r>
            <a:r>
              <a:rPr sz="2000" spc="-90" dirty="0">
                <a:latin typeface="Arial"/>
                <a:cs typeface="Arial"/>
              </a:rPr>
              <a:t> </a:t>
            </a:r>
            <a:r>
              <a:rPr sz="2000" dirty="0">
                <a:latin typeface="Arial"/>
                <a:cs typeface="Arial"/>
              </a:rPr>
              <a:t>configuration</a:t>
            </a:r>
          </a:p>
          <a:p>
            <a:pPr marL="355600" indent="-342900">
              <a:lnSpc>
                <a:spcPct val="100000"/>
              </a:lnSpc>
              <a:spcBef>
                <a:spcPts val="280"/>
              </a:spcBef>
              <a:buChar char="•"/>
              <a:tabLst>
                <a:tab pos="354965" algn="l"/>
                <a:tab pos="355600" algn="l"/>
              </a:tabLst>
            </a:pPr>
            <a:r>
              <a:rPr sz="2400" dirty="0">
                <a:latin typeface="Arial"/>
                <a:cs typeface="Arial"/>
              </a:rPr>
              <a:t>Depends</a:t>
            </a:r>
            <a:r>
              <a:rPr sz="2400" spc="-35" dirty="0">
                <a:latin typeface="Arial"/>
                <a:cs typeface="Arial"/>
              </a:rPr>
              <a:t> </a:t>
            </a:r>
            <a:r>
              <a:rPr sz="2400" spc="-5" dirty="0">
                <a:latin typeface="Arial"/>
                <a:cs typeface="Arial"/>
              </a:rPr>
              <a:t>on</a:t>
            </a:r>
            <a:endParaRPr sz="2400" dirty="0">
              <a:latin typeface="Arial"/>
              <a:cs typeface="Arial"/>
            </a:endParaRPr>
          </a:p>
          <a:p>
            <a:pPr marL="756285" lvl="1" indent="-287655">
              <a:lnSpc>
                <a:spcPct val="100000"/>
              </a:lnSpc>
              <a:spcBef>
                <a:spcPts val="240"/>
              </a:spcBef>
              <a:buChar char="–"/>
              <a:tabLst>
                <a:tab pos="756285" algn="l"/>
                <a:tab pos="756920" algn="l"/>
              </a:tabLst>
            </a:pPr>
            <a:r>
              <a:rPr sz="2000" spc="-5" dirty="0">
                <a:latin typeface="Arial"/>
                <a:cs typeface="Arial"/>
              </a:rPr>
              <a:t>Storage </a:t>
            </a:r>
            <a:r>
              <a:rPr sz="2000" dirty="0">
                <a:latin typeface="Arial"/>
                <a:cs typeface="Arial"/>
              </a:rPr>
              <a:t>Root Key (SRK) </a:t>
            </a:r>
            <a:r>
              <a:rPr sz="2000" spc="-5" dirty="0">
                <a:latin typeface="Arial"/>
                <a:cs typeface="Arial"/>
              </a:rPr>
              <a:t>unique </a:t>
            </a:r>
            <a:r>
              <a:rPr sz="2000" dirty="0">
                <a:latin typeface="Arial"/>
                <a:cs typeface="Arial"/>
              </a:rPr>
              <a:t>to</a:t>
            </a:r>
            <a:r>
              <a:rPr sz="2000" spc="-105" dirty="0">
                <a:latin typeface="Arial"/>
                <a:cs typeface="Arial"/>
              </a:rPr>
              <a:t> </a:t>
            </a:r>
            <a:r>
              <a:rPr sz="2000" dirty="0">
                <a:latin typeface="Arial"/>
                <a:cs typeface="Arial"/>
              </a:rPr>
              <a:t>machine</a:t>
            </a:r>
          </a:p>
          <a:p>
            <a:pPr marL="756285" lvl="1" indent="-287655">
              <a:lnSpc>
                <a:spcPct val="100000"/>
              </a:lnSpc>
              <a:spcBef>
                <a:spcPts val="244"/>
              </a:spcBef>
              <a:buChar char="–"/>
              <a:tabLst>
                <a:tab pos="756285" algn="l"/>
                <a:tab pos="756920" algn="l"/>
              </a:tabLst>
            </a:pPr>
            <a:r>
              <a:rPr sz="2000" spc="-5" dirty="0">
                <a:latin typeface="Arial"/>
                <a:cs typeface="Arial"/>
              </a:rPr>
              <a:t>Decryption </a:t>
            </a:r>
            <a:r>
              <a:rPr sz="2000" dirty="0">
                <a:latin typeface="Arial"/>
                <a:cs typeface="Arial"/>
              </a:rPr>
              <a:t>only possible on </a:t>
            </a:r>
            <a:r>
              <a:rPr sz="2000" spc="-5" dirty="0">
                <a:latin typeface="Arial"/>
                <a:cs typeface="Arial"/>
              </a:rPr>
              <a:t>unique</a:t>
            </a:r>
            <a:r>
              <a:rPr sz="2000" spc="-45" dirty="0">
                <a:latin typeface="Arial"/>
                <a:cs typeface="Arial"/>
              </a:rPr>
              <a:t> </a:t>
            </a:r>
            <a:r>
              <a:rPr sz="2000" dirty="0">
                <a:latin typeface="Arial"/>
                <a:cs typeface="Arial"/>
              </a:rPr>
              <a:t>machine</a:t>
            </a:r>
          </a:p>
          <a:p>
            <a:pPr marL="355600" indent="-342900">
              <a:lnSpc>
                <a:spcPct val="100000"/>
              </a:lnSpc>
              <a:spcBef>
                <a:spcPts val="280"/>
              </a:spcBef>
              <a:buChar char="•"/>
              <a:tabLst>
                <a:tab pos="354965" algn="l"/>
                <a:tab pos="355600" algn="l"/>
              </a:tabLst>
            </a:pPr>
            <a:r>
              <a:rPr sz="2400" dirty="0">
                <a:latin typeface="Arial"/>
                <a:cs typeface="Arial"/>
              </a:rPr>
              <a:t>Can also </a:t>
            </a:r>
            <a:r>
              <a:rPr sz="2400" spc="-5" dirty="0">
                <a:latin typeface="Arial"/>
                <a:cs typeface="Arial"/>
              </a:rPr>
              <a:t>extend this </a:t>
            </a:r>
            <a:r>
              <a:rPr sz="2400" dirty="0">
                <a:latin typeface="Arial"/>
                <a:cs typeface="Arial"/>
              </a:rPr>
              <a:t>scheme</a:t>
            </a:r>
            <a:r>
              <a:rPr sz="2400" spc="-10" dirty="0">
                <a:latin typeface="Arial"/>
                <a:cs typeface="Arial"/>
              </a:rPr>
              <a:t> </a:t>
            </a:r>
            <a:r>
              <a:rPr sz="2400" spc="-5" dirty="0">
                <a:latin typeface="Arial"/>
                <a:cs typeface="Arial"/>
              </a:rPr>
              <a:t>upward</a:t>
            </a:r>
            <a:endParaRPr sz="2400" dirty="0">
              <a:latin typeface="Arial"/>
              <a:cs typeface="Arial"/>
            </a:endParaRPr>
          </a:p>
          <a:p>
            <a:pPr marL="756285" marR="5080" lvl="1" indent="-287020">
              <a:lnSpc>
                <a:spcPts val="2160"/>
              </a:lnSpc>
              <a:spcBef>
                <a:spcPts val="535"/>
              </a:spcBef>
              <a:buChar char="–"/>
              <a:tabLst>
                <a:tab pos="756285" algn="l"/>
                <a:tab pos="756920" algn="l"/>
              </a:tabLst>
            </a:pPr>
            <a:r>
              <a:rPr sz="2000" dirty="0">
                <a:latin typeface="Arial"/>
                <a:cs typeface="Arial"/>
              </a:rPr>
              <a:t>create application key </a:t>
            </a:r>
            <a:r>
              <a:rPr sz="2000" spc="10" dirty="0">
                <a:latin typeface="Arial"/>
                <a:cs typeface="Arial"/>
              </a:rPr>
              <a:t>for </a:t>
            </a:r>
            <a:r>
              <a:rPr sz="2000" dirty="0">
                <a:latin typeface="Arial"/>
                <a:cs typeface="Arial"/>
              </a:rPr>
              <a:t>desired application </a:t>
            </a:r>
            <a:r>
              <a:rPr sz="2000" spc="-5" dirty="0">
                <a:latin typeface="Arial"/>
                <a:cs typeface="Arial"/>
              </a:rPr>
              <a:t>version </a:t>
            </a:r>
            <a:r>
              <a:rPr sz="2000" dirty="0">
                <a:latin typeface="Arial"/>
                <a:cs typeface="Arial"/>
              </a:rPr>
              <a:t>running</a:t>
            </a:r>
            <a:r>
              <a:rPr sz="2000" spc="-229" dirty="0">
                <a:latin typeface="Arial"/>
                <a:cs typeface="Arial"/>
              </a:rPr>
              <a:t> </a:t>
            </a:r>
            <a:r>
              <a:rPr sz="2000" dirty="0" smtClean="0">
                <a:latin typeface="Arial"/>
                <a:cs typeface="Arial"/>
              </a:rPr>
              <a:t>on</a:t>
            </a:r>
            <a:r>
              <a:rPr lang="tr-TR" sz="2000" dirty="0" smtClean="0">
                <a:latin typeface="Arial"/>
                <a:cs typeface="Arial"/>
              </a:rPr>
              <a:t> </a:t>
            </a:r>
            <a:r>
              <a:rPr sz="2000" dirty="0" smtClean="0">
                <a:latin typeface="Arial"/>
                <a:cs typeface="Arial"/>
              </a:rPr>
              <a:t>desired </a:t>
            </a:r>
            <a:r>
              <a:rPr sz="2000" spc="-5" dirty="0">
                <a:latin typeface="Arial"/>
                <a:cs typeface="Arial"/>
              </a:rPr>
              <a:t>system</a:t>
            </a:r>
            <a:r>
              <a:rPr sz="2000" spc="-40" dirty="0">
                <a:latin typeface="Arial"/>
                <a:cs typeface="Arial"/>
              </a:rPr>
              <a:t> </a:t>
            </a:r>
            <a:r>
              <a:rPr sz="2000" spc="-5" dirty="0">
                <a:latin typeface="Arial"/>
                <a:cs typeface="Arial"/>
              </a:rPr>
              <a:t>version</a:t>
            </a:r>
            <a:endParaRPr sz="2000" dirty="0">
              <a:latin typeface="Arial"/>
              <a:cs typeface="Arial"/>
            </a:endParaRPr>
          </a:p>
          <a:p>
            <a:pPr marL="355600" indent="-342900">
              <a:lnSpc>
                <a:spcPct val="100000"/>
              </a:lnSpc>
              <a:spcBef>
                <a:spcPts val="245"/>
              </a:spcBef>
              <a:buChar char="•"/>
              <a:tabLst>
                <a:tab pos="354965" algn="l"/>
                <a:tab pos="355600" algn="l"/>
              </a:tabLst>
            </a:pPr>
            <a:r>
              <a:rPr sz="2400" dirty="0">
                <a:latin typeface="Arial"/>
                <a:cs typeface="Arial"/>
              </a:rPr>
              <a:t>Supports disk</a:t>
            </a:r>
            <a:r>
              <a:rPr sz="2400" spc="-30" dirty="0">
                <a:latin typeface="Arial"/>
                <a:cs typeface="Arial"/>
              </a:rPr>
              <a:t> </a:t>
            </a:r>
            <a:r>
              <a:rPr sz="2400" spc="-5" dirty="0">
                <a:latin typeface="Arial"/>
                <a:cs typeface="Arial"/>
              </a:rPr>
              <a:t>encryption</a:t>
            </a:r>
            <a:endParaRPr sz="2400" dirty="0">
              <a:latin typeface="Arial"/>
              <a:cs typeface="Arial"/>
            </a:endParaRPr>
          </a:p>
        </p:txBody>
      </p:sp>
      <p:grpSp>
        <p:nvGrpSpPr>
          <p:cNvPr id="4" name="object 4"/>
          <p:cNvGrpSpPr/>
          <p:nvPr/>
        </p:nvGrpSpPr>
        <p:grpSpPr>
          <a:xfrm>
            <a:off x="3505200" y="3756659"/>
            <a:ext cx="4048760" cy="2392680"/>
            <a:chOff x="3505200" y="3756659"/>
            <a:chExt cx="4048760" cy="2392680"/>
          </a:xfrm>
        </p:grpSpPr>
        <p:pic>
          <p:nvPicPr>
            <p:cNvPr id="5" name="object 5"/>
            <p:cNvPicPr/>
            <p:nvPr/>
          </p:nvPicPr>
          <p:blipFill>
            <a:blip r:embed="rId2" cstate="print"/>
            <a:stretch>
              <a:fillRect/>
            </a:stretch>
          </p:blipFill>
          <p:spPr>
            <a:xfrm>
              <a:off x="5638800" y="3756659"/>
              <a:ext cx="1915159" cy="2392679"/>
            </a:xfrm>
            <a:prstGeom prst="rect">
              <a:avLst/>
            </a:prstGeom>
          </p:spPr>
        </p:pic>
        <p:pic>
          <p:nvPicPr>
            <p:cNvPr id="6" name="object 6"/>
            <p:cNvPicPr/>
            <p:nvPr/>
          </p:nvPicPr>
          <p:blipFill>
            <a:blip r:embed="rId3" cstate="print"/>
            <a:stretch>
              <a:fillRect/>
            </a:stretch>
          </p:blipFill>
          <p:spPr>
            <a:xfrm>
              <a:off x="3505200" y="5001259"/>
              <a:ext cx="1290320" cy="713739"/>
            </a:xfrm>
            <a:prstGeom prst="rect">
              <a:avLst/>
            </a:prstGeom>
          </p:spPr>
        </p:pic>
        <p:sp>
          <p:nvSpPr>
            <p:cNvPr id="7" name="object 7"/>
            <p:cNvSpPr/>
            <p:nvPr/>
          </p:nvSpPr>
          <p:spPr>
            <a:xfrm>
              <a:off x="4797806" y="4898008"/>
              <a:ext cx="1074420" cy="521970"/>
            </a:xfrm>
            <a:custGeom>
              <a:avLst/>
              <a:gdLst/>
              <a:ahLst/>
              <a:cxnLst/>
              <a:rect l="l" t="t" r="r" b="b"/>
              <a:pathLst>
                <a:path w="1074420" h="521970">
                  <a:moveTo>
                    <a:pt x="244602" y="357886"/>
                  </a:moveTo>
                  <a:lnTo>
                    <a:pt x="243459" y="336931"/>
                  </a:lnTo>
                  <a:lnTo>
                    <a:pt x="132969" y="366522"/>
                  </a:lnTo>
                  <a:lnTo>
                    <a:pt x="129286" y="302006"/>
                  </a:lnTo>
                  <a:lnTo>
                    <a:pt x="208038" y="280924"/>
                  </a:lnTo>
                  <a:lnTo>
                    <a:pt x="229870" y="275082"/>
                  </a:lnTo>
                  <a:lnTo>
                    <a:pt x="228727" y="254000"/>
                  </a:lnTo>
                  <a:lnTo>
                    <a:pt x="128016" y="280924"/>
                  </a:lnTo>
                  <a:lnTo>
                    <a:pt x="124968" y="223266"/>
                  </a:lnTo>
                  <a:lnTo>
                    <a:pt x="228219" y="195580"/>
                  </a:lnTo>
                  <a:lnTo>
                    <a:pt x="227076" y="174371"/>
                  </a:lnTo>
                  <a:lnTo>
                    <a:pt x="100330" y="208407"/>
                  </a:lnTo>
                  <a:lnTo>
                    <a:pt x="110617" y="393827"/>
                  </a:lnTo>
                  <a:lnTo>
                    <a:pt x="212407" y="366522"/>
                  </a:lnTo>
                  <a:lnTo>
                    <a:pt x="244602" y="357886"/>
                  </a:lnTo>
                  <a:close/>
                </a:path>
                <a:path w="1074420" h="521970">
                  <a:moveTo>
                    <a:pt x="374142" y="323215"/>
                  </a:moveTo>
                  <a:lnTo>
                    <a:pt x="369697" y="241808"/>
                  </a:lnTo>
                  <a:lnTo>
                    <a:pt x="369062" y="231140"/>
                  </a:lnTo>
                  <a:lnTo>
                    <a:pt x="368020" y="223316"/>
                  </a:lnTo>
                  <a:lnTo>
                    <a:pt x="366737" y="218567"/>
                  </a:lnTo>
                  <a:lnTo>
                    <a:pt x="365709" y="214630"/>
                  </a:lnTo>
                  <a:lnTo>
                    <a:pt x="339864" y="195224"/>
                  </a:lnTo>
                  <a:lnTo>
                    <a:pt x="332943" y="195402"/>
                  </a:lnTo>
                  <a:lnTo>
                    <a:pt x="299542" y="213868"/>
                  </a:lnTo>
                  <a:lnTo>
                    <a:pt x="285496" y="234315"/>
                  </a:lnTo>
                  <a:lnTo>
                    <a:pt x="284226" y="210947"/>
                  </a:lnTo>
                  <a:lnTo>
                    <a:pt x="264541" y="216154"/>
                  </a:lnTo>
                  <a:lnTo>
                    <a:pt x="272034" y="350520"/>
                  </a:lnTo>
                  <a:lnTo>
                    <a:pt x="293751" y="344805"/>
                  </a:lnTo>
                  <a:lnTo>
                    <a:pt x="290195" y="282321"/>
                  </a:lnTo>
                  <a:lnTo>
                    <a:pt x="290068" y="267868"/>
                  </a:lnTo>
                  <a:lnTo>
                    <a:pt x="303618" y="229006"/>
                  </a:lnTo>
                  <a:lnTo>
                    <a:pt x="330327" y="214630"/>
                  </a:lnTo>
                  <a:lnTo>
                    <a:pt x="334899" y="214884"/>
                  </a:lnTo>
                  <a:lnTo>
                    <a:pt x="347776" y="244767"/>
                  </a:lnTo>
                  <a:lnTo>
                    <a:pt x="352425" y="329069"/>
                  </a:lnTo>
                  <a:lnTo>
                    <a:pt x="374142" y="323215"/>
                  </a:lnTo>
                  <a:close/>
                </a:path>
                <a:path w="1074420" h="521970">
                  <a:moveTo>
                    <a:pt x="507111" y="240284"/>
                  </a:moveTo>
                  <a:lnTo>
                    <a:pt x="484886" y="243840"/>
                  </a:lnTo>
                  <a:lnTo>
                    <a:pt x="483958" y="251866"/>
                  </a:lnTo>
                  <a:lnTo>
                    <a:pt x="483831" y="252615"/>
                  </a:lnTo>
                  <a:lnTo>
                    <a:pt x="451231" y="287655"/>
                  </a:lnTo>
                  <a:lnTo>
                    <a:pt x="444500" y="286512"/>
                  </a:lnTo>
                  <a:lnTo>
                    <a:pt x="422795" y="251866"/>
                  </a:lnTo>
                  <a:lnTo>
                    <a:pt x="421220" y="234911"/>
                  </a:lnTo>
                  <a:lnTo>
                    <a:pt x="421386" y="225933"/>
                  </a:lnTo>
                  <a:lnTo>
                    <a:pt x="434594" y="189611"/>
                  </a:lnTo>
                  <a:lnTo>
                    <a:pt x="457581" y="180467"/>
                  </a:lnTo>
                  <a:lnTo>
                    <a:pt x="464185" y="181102"/>
                  </a:lnTo>
                  <a:lnTo>
                    <a:pt x="470027" y="184531"/>
                  </a:lnTo>
                  <a:lnTo>
                    <a:pt x="475869" y="187833"/>
                  </a:lnTo>
                  <a:lnTo>
                    <a:pt x="479933" y="193421"/>
                  </a:lnTo>
                  <a:lnTo>
                    <a:pt x="482092" y="201549"/>
                  </a:lnTo>
                  <a:lnTo>
                    <a:pt x="503047" y="194310"/>
                  </a:lnTo>
                  <a:lnTo>
                    <a:pt x="499846" y="185483"/>
                  </a:lnTo>
                  <a:lnTo>
                    <a:pt x="496887" y="180467"/>
                  </a:lnTo>
                  <a:lnTo>
                    <a:pt x="495427" y="177990"/>
                  </a:lnTo>
                  <a:lnTo>
                    <a:pt x="489750" y="171843"/>
                  </a:lnTo>
                  <a:lnTo>
                    <a:pt x="482854" y="167005"/>
                  </a:lnTo>
                  <a:lnTo>
                    <a:pt x="474992" y="163677"/>
                  </a:lnTo>
                  <a:lnTo>
                    <a:pt x="466445" y="162077"/>
                  </a:lnTo>
                  <a:lnTo>
                    <a:pt x="457225" y="162204"/>
                  </a:lnTo>
                  <a:lnTo>
                    <a:pt x="421640" y="177292"/>
                  </a:lnTo>
                  <a:lnTo>
                    <a:pt x="401561" y="210312"/>
                  </a:lnTo>
                  <a:lnTo>
                    <a:pt x="398627" y="232054"/>
                  </a:lnTo>
                  <a:lnTo>
                    <a:pt x="398780" y="242951"/>
                  </a:lnTo>
                  <a:lnTo>
                    <a:pt x="411175" y="284708"/>
                  </a:lnTo>
                  <a:lnTo>
                    <a:pt x="452285" y="304431"/>
                  </a:lnTo>
                  <a:lnTo>
                    <a:pt x="462407" y="302641"/>
                  </a:lnTo>
                  <a:lnTo>
                    <a:pt x="471500" y="299415"/>
                  </a:lnTo>
                  <a:lnTo>
                    <a:pt x="479717" y="294868"/>
                  </a:lnTo>
                  <a:lnTo>
                    <a:pt x="487070" y="289039"/>
                  </a:lnTo>
                  <a:lnTo>
                    <a:pt x="488315" y="287655"/>
                  </a:lnTo>
                  <a:lnTo>
                    <a:pt x="493522" y="281940"/>
                  </a:lnTo>
                  <a:lnTo>
                    <a:pt x="498805" y="273469"/>
                  </a:lnTo>
                  <a:lnTo>
                    <a:pt x="502831" y="263690"/>
                  </a:lnTo>
                  <a:lnTo>
                    <a:pt x="505612" y="252615"/>
                  </a:lnTo>
                  <a:lnTo>
                    <a:pt x="507111" y="240284"/>
                  </a:lnTo>
                  <a:close/>
                </a:path>
                <a:path w="1074420" h="521970">
                  <a:moveTo>
                    <a:pt x="593217" y="129921"/>
                  </a:moveTo>
                  <a:lnTo>
                    <a:pt x="586105" y="128524"/>
                  </a:lnTo>
                  <a:lnTo>
                    <a:pt x="580390" y="128397"/>
                  </a:lnTo>
                  <a:lnTo>
                    <a:pt x="569468" y="131318"/>
                  </a:lnTo>
                  <a:lnTo>
                    <a:pt x="545338" y="168783"/>
                  </a:lnTo>
                  <a:lnTo>
                    <a:pt x="543814" y="141351"/>
                  </a:lnTo>
                  <a:lnTo>
                    <a:pt x="524637" y="146431"/>
                  </a:lnTo>
                  <a:lnTo>
                    <a:pt x="532130" y="280797"/>
                  </a:lnTo>
                  <a:lnTo>
                    <a:pt x="552704" y="275336"/>
                  </a:lnTo>
                  <a:lnTo>
                    <a:pt x="549783" y="221361"/>
                  </a:lnTo>
                  <a:lnTo>
                    <a:pt x="549465" y="205181"/>
                  </a:lnTo>
                  <a:lnTo>
                    <a:pt x="560857" y="163525"/>
                  </a:lnTo>
                  <a:lnTo>
                    <a:pt x="580898" y="150495"/>
                  </a:lnTo>
                  <a:lnTo>
                    <a:pt x="585343" y="150749"/>
                  </a:lnTo>
                  <a:lnTo>
                    <a:pt x="589788" y="152527"/>
                  </a:lnTo>
                  <a:lnTo>
                    <a:pt x="590092" y="150495"/>
                  </a:lnTo>
                  <a:lnTo>
                    <a:pt x="593217" y="129921"/>
                  </a:lnTo>
                  <a:close/>
                </a:path>
                <a:path w="1074420" h="521970">
                  <a:moveTo>
                    <a:pt x="656717" y="289814"/>
                  </a:moveTo>
                  <a:lnTo>
                    <a:pt x="618744" y="289814"/>
                  </a:lnTo>
                  <a:lnTo>
                    <a:pt x="614057" y="289814"/>
                  </a:lnTo>
                  <a:lnTo>
                    <a:pt x="618109" y="310400"/>
                  </a:lnTo>
                  <a:lnTo>
                    <a:pt x="656196" y="290957"/>
                  </a:lnTo>
                  <a:lnTo>
                    <a:pt x="656717" y="289814"/>
                  </a:lnTo>
                  <a:close/>
                </a:path>
                <a:path w="1074420" h="521970">
                  <a:moveTo>
                    <a:pt x="708533" y="97155"/>
                  </a:moveTo>
                  <a:lnTo>
                    <a:pt x="685800" y="103251"/>
                  </a:lnTo>
                  <a:lnTo>
                    <a:pt x="656463" y="220853"/>
                  </a:lnTo>
                  <a:lnTo>
                    <a:pt x="652792" y="211645"/>
                  </a:lnTo>
                  <a:lnTo>
                    <a:pt x="649033" y="202463"/>
                  </a:lnTo>
                  <a:lnTo>
                    <a:pt x="645172" y="193306"/>
                  </a:lnTo>
                  <a:lnTo>
                    <a:pt x="641223" y="184150"/>
                  </a:lnTo>
                  <a:lnTo>
                    <a:pt x="614426" y="122428"/>
                  </a:lnTo>
                  <a:lnTo>
                    <a:pt x="593090" y="128143"/>
                  </a:lnTo>
                  <a:lnTo>
                    <a:pt x="648589" y="249936"/>
                  </a:lnTo>
                  <a:lnTo>
                    <a:pt x="642747" y="272669"/>
                  </a:lnTo>
                  <a:lnTo>
                    <a:pt x="640207" y="278638"/>
                  </a:lnTo>
                  <a:lnTo>
                    <a:pt x="637413" y="282194"/>
                  </a:lnTo>
                  <a:lnTo>
                    <a:pt x="635254" y="284988"/>
                  </a:lnTo>
                  <a:lnTo>
                    <a:pt x="631952" y="286893"/>
                  </a:lnTo>
                  <a:lnTo>
                    <a:pt x="627507" y="288036"/>
                  </a:lnTo>
                  <a:lnTo>
                    <a:pt x="623316" y="289179"/>
                  </a:lnTo>
                  <a:lnTo>
                    <a:pt x="619658" y="289687"/>
                  </a:lnTo>
                  <a:lnTo>
                    <a:pt x="656767" y="289687"/>
                  </a:lnTo>
                  <a:lnTo>
                    <a:pt x="659599" y="283502"/>
                  </a:lnTo>
                  <a:lnTo>
                    <a:pt x="662863" y="274193"/>
                  </a:lnTo>
                  <a:lnTo>
                    <a:pt x="665988" y="263017"/>
                  </a:lnTo>
                  <a:lnTo>
                    <a:pt x="676795" y="220853"/>
                  </a:lnTo>
                  <a:lnTo>
                    <a:pt x="708533" y="97155"/>
                  </a:lnTo>
                  <a:close/>
                </a:path>
                <a:path w="1074420" h="521970">
                  <a:moveTo>
                    <a:pt x="841502" y="143116"/>
                  </a:moveTo>
                  <a:lnTo>
                    <a:pt x="833882" y="102793"/>
                  </a:lnTo>
                  <a:lnTo>
                    <a:pt x="827620" y="91567"/>
                  </a:lnTo>
                  <a:lnTo>
                    <a:pt x="822833" y="85458"/>
                  </a:lnTo>
                  <a:lnTo>
                    <a:pt x="819175" y="82461"/>
                  </a:lnTo>
                  <a:lnTo>
                    <a:pt x="819175" y="142608"/>
                  </a:lnTo>
                  <a:lnTo>
                    <a:pt x="818438" y="154241"/>
                  </a:lnTo>
                  <a:lnTo>
                    <a:pt x="800239" y="191592"/>
                  </a:lnTo>
                  <a:lnTo>
                    <a:pt x="785749" y="196850"/>
                  </a:lnTo>
                  <a:lnTo>
                    <a:pt x="780034" y="196723"/>
                  </a:lnTo>
                  <a:lnTo>
                    <a:pt x="774573" y="194691"/>
                  </a:lnTo>
                  <a:lnTo>
                    <a:pt x="769112" y="192786"/>
                  </a:lnTo>
                  <a:lnTo>
                    <a:pt x="751713" y="151638"/>
                  </a:lnTo>
                  <a:lnTo>
                    <a:pt x="752475" y="133477"/>
                  </a:lnTo>
                  <a:lnTo>
                    <a:pt x="770001" y="97917"/>
                  </a:lnTo>
                  <a:lnTo>
                    <a:pt x="787908" y="91567"/>
                  </a:lnTo>
                  <a:lnTo>
                    <a:pt x="795020" y="92710"/>
                  </a:lnTo>
                  <a:lnTo>
                    <a:pt x="818438" y="131241"/>
                  </a:lnTo>
                  <a:lnTo>
                    <a:pt x="819175" y="142608"/>
                  </a:lnTo>
                  <a:lnTo>
                    <a:pt x="819175" y="82461"/>
                  </a:lnTo>
                  <a:lnTo>
                    <a:pt x="815594" y="79502"/>
                  </a:lnTo>
                  <a:lnTo>
                    <a:pt x="807631" y="75463"/>
                  </a:lnTo>
                  <a:lnTo>
                    <a:pt x="799363" y="73253"/>
                  </a:lnTo>
                  <a:lnTo>
                    <a:pt x="790765" y="72898"/>
                  </a:lnTo>
                  <a:lnTo>
                    <a:pt x="781812" y="74422"/>
                  </a:lnTo>
                  <a:lnTo>
                    <a:pt x="748792" y="105283"/>
                  </a:lnTo>
                  <a:lnTo>
                    <a:pt x="747776" y="86614"/>
                  </a:lnTo>
                  <a:lnTo>
                    <a:pt x="727710" y="91948"/>
                  </a:lnTo>
                  <a:lnTo>
                    <a:pt x="738124" y="277876"/>
                  </a:lnTo>
                  <a:lnTo>
                    <a:pt x="759841" y="272034"/>
                  </a:lnTo>
                  <a:lnTo>
                    <a:pt x="755650" y="199009"/>
                  </a:lnTo>
                  <a:lnTo>
                    <a:pt x="765327" y="207302"/>
                  </a:lnTo>
                  <a:lnTo>
                    <a:pt x="775538" y="212356"/>
                  </a:lnTo>
                  <a:lnTo>
                    <a:pt x="786231" y="214160"/>
                  </a:lnTo>
                  <a:lnTo>
                    <a:pt x="797433" y="212725"/>
                  </a:lnTo>
                  <a:lnTo>
                    <a:pt x="804291" y="210947"/>
                  </a:lnTo>
                  <a:lnTo>
                    <a:pt x="810514" y="207518"/>
                  </a:lnTo>
                  <a:lnTo>
                    <a:pt x="820585" y="199009"/>
                  </a:lnTo>
                  <a:lnTo>
                    <a:pt x="821944" y="197866"/>
                  </a:lnTo>
                  <a:lnTo>
                    <a:pt x="822744" y="196850"/>
                  </a:lnTo>
                  <a:lnTo>
                    <a:pt x="827151" y="191262"/>
                  </a:lnTo>
                  <a:lnTo>
                    <a:pt x="831723" y="182880"/>
                  </a:lnTo>
                  <a:lnTo>
                    <a:pt x="834910" y="176263"/>
                  </a:lnTo>
                  <a:lnTo>
                    <a:pt x="837476" y="168960"/>
                  </a:lnTo>
                  <a:lnTo>
                    <a:pt x="839444" y="160972"/>
                  </a:lnTo>
                  <a:lnTo>
                    <a:pt x="840867" y="152273"/>
                  </a:lnTo>
                  <a:lnTo>
                    <a:pt x="841502" y="143116"/>
                  </a:lnTo>
                  <a:close/>
                </a:path>
                <a:path w="1074420" h="521970">
                  <a:moveTo>
                    <a:pt x="920242" y="176911"/>
                  </a:moveTo>
                  <a:lnTo>
                    <a:pt x="919441" y="163957"/>
                  </a:lnTo>
                  <a:lnTo>
                    <a:pt x="919099" y="158115"/>
                  </a:lnTo>
                  <a:lnTo>
                    <a:pt x="915543" y="160147"/>
                  </a:lnTo>
                  <a:lnTo>
                    <a:pt x="911479" y="161798"/>
                  </a:lnTo>
                  <a:lnTo>
                    <a:pt x="903351" y="163957"/>
                  </a:lnTo>
                  <a:lnTo>
                    <a:pt x="900684" y="163957"/>
                  </a:lnTo>
                  <a:lnTo>
                    <a:pt x="898906" y="162941"/>
                  </a:lnTo>
                  <a:lnTo>
                    <a:pt x="897001" y="161925"/>
                  </a:lnTo>
                  <a:lnTo>
                    <a:pt x="895731" y="160274"/>
                  </a:lnTo>
                  <a:lnTo>
                    <a:pt x="895096" y="157607"/>
                  </a:lnTo>
                  <a:lnTo>
                    <a:pt x="894588" y="155956"/>
                  </a:lnTo>
                  <a:lnTo>
                    <a:pt x="894080" y="150368"/>
                  </a:lnTo>
                  <a:lnTo>
                    <a:pt x="893572" y="140843"/>
                  </a:lnTo>
                  <a:lnTo>
                    <a:pt x="889698" y="72390"/>
                  </a:lnTo>
                  <a:lnTo>
                    <a:pt x="889381" y="66548"/>
                  </a:lnTo>
                  <a:lnTo>
                    <a:pt x="910590" y="60960"/>
                  </a:lnTo>
                  <a:lnTo>
                    <a:pt x="909980" y="48895"/>
                  </a:lnTo>
                  <a:lnTo>
                    <a:pt x="909701" y="43180"/>
                  </a:lnTo>
                  <a:lnTo>
                    <a:pt x="888365" y="48895"/>
                  </a:lnTo>
                  <a:lnTo>
                    <a:pt x="885698" y="0"/>
                  </a:lnTo>
                  <a:lnTo>
                    <a:pt x="864870" y="21717"/>
                  </a:lnTo>
                  <a:lnTo>
                    <a:pt x="866648" y="54737"/>
                  </a:lnTo>
                  <a:lnTo>
                    <a:pt x="849630" y="59309"/>
                  </a:lnTo>
                  <a:lnTo>
                    <a:pt x="850646" y="76962"/>
                  </a:lnTo>
                  <a:lnTo>
                    <a:pt x="867791" y="72390"/>
                  </a:lnTo>
                  <a:lnTo>
                    <a:pt x="872109" y="150495"/>
                  </a:lnTo>
                  <a:lnTo>
                    <a:pt x="889635" y="184912"/>
                  </a:lnTo>
                  <a:lnTo>
                    <a:pt x="897128" y="185293"/>
                  </a:lnTo>
                  <a:lnTo>
                    <a:pt x="905764" y="182880"/>
                  </a:lnTo>
                  <a:lnTo>
                    <a:pt x="910590" y="181610"/>
                  </a:lnTo>
                  <a:lnTo>
                    <a:pt x="915416" y="179578"/>
                  </a:lnTo>
                  <a:lnTo>
                    <a:pt x="920242" y="176911"/>
                  </a:lnTo>
                  <a:close/>
                </a:path>
                <a:path w="1074420" h="521970">
                  <a:moveTo>
                    <a:pt x="1074420" y="207391"/>
                  </a:moveTo>
                  <a:lnTo>
                    <a:pt x="1057592" y="203073"/>
                  </a:lnTo>
                  <a:lnTo>
                    <a:pt x="966597" y="179705"/>
                  </a:lnTo>
                  <a:lnTo>
                    <a:pt x="961136" y="183007"/>
                  </a:lnTo>
                  <a:lnTo>
                    <a:pt x="958342" y="193929"/>
                  </a:lnTo>
                  <a:lnTo>
                    <a:pt x="961644" y="199390"/>
                  </a:lnTo>
                  <a:lnTo>
                    <a:pt x="1015961" y="213385"/>
                  </a:lnTo>
                  <a:lnTo>
                    <a:pt x="0" y="502412"/>
                  </a:lnTo>
                  <a:lnTo>
                    <a:pt x="5588" y="521970"/>
                  </a:lnTo>
                  <a:lnTo>
                    <a:pt x="1021651" y="232918"/>
                  </a:lnTo>
                  <a:lnTo>
                    <a:pt x="982599" y="273558"/>
                  </a:lnTo>
                  <a:lnTo>
                    <a:pt x="982726" y="279908"/>
                  </a:lnTo>
                  <a:lnTo>
                    <a:pt x="986790" y="283845"/>
                  </a:lnTo>
                  <a:lnTo>
                    <a:pt x="990854" y="287655"/>
                  </a:lnTo>
                  <a:lnTo>
                    <a:pt x="997331" y="287528"/>
                  </a:lnTo>
                  <a:lnTo>
                    <a:pt x="1074420" y="207391"/>
                  </a:lnTo>
                  <a:close/>
                </a:path>
              </a:pathLst>
            </a:custGeom>
            <a:solidFill>
              <a:srgbClr val="000000"/>
            </a:solidFill>
          </p:spPr>
          <p:txBody>
            <a:bodyPr wrap="square" lIns="0" tIns="0" rIns="0" bIns="0" rtlCol="0"/>
            <a:lstStyle/>
            <a:p>
              <a:endParaRPr/>
            </a:p>
          </p:txBody>
        </p:sp>
      </p:grpSp>
      <p:sp>
        <p:nvSpPr>
          <p:cNvPr id="8" name="object 8"/>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9" name="object 9"/>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10" name="object 10"/>
          <p:cNvSpPr txBox="1"/>
          <p:nvPr/>
        </p:nvSpPr>
        <p:spPr>
          <a:xfrm>
            <a:off x="6608444" y="6292547"/>
            <a:ext cx="274320" cy="224154"/>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57</a:t>
            </a:fld>
            <a:endParaRPr sz="1400">
              <a:latin typeface="Arial"/>
              <a:cs typeface="Arial"/>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275209"/>
            <a:ext cx="3912235" cy="574040"/>
          </a:xfrm>
          <a:prstGeom prst="rect">
            <a:avLst/>
          </a:prstGeom>
        </p:spPr>
        <p:txBody>
          <a:bodyPr vert="horz" wrap="square" lIns="0" tIns="12700" rIns="0" bIns="0" rtlCol="0">
            <a:spAutoFit/>
          </a:bodyPr>
          <a:lstStyle/>
          <a:p>
            <a:pPr marL="12700">
              <a:lnSpc>
                <a:spcPct val="100000"/>
              </a:lnSpc>
              <a:spcBef>
                <a:spcPts val="100"/>
              </a:spcBef>
            </a:pPr>
            <a:r>
              <a:rPr spc="-5" dirty="0"/>
              <a:t>Remote</a:t>
            </a:r>
            <a:r>
              <a:rPr spc="-30" dirty="0"/>
              <a:t> </a:t>
            </a:r>
            <a:r>
              <a:rPr spc="-5" dirty="0"/>
              <a:t>Attestation</a:t>
            </a:r>
          </a:p>
        </p:txBody>
      </p:sp>
      <p:grpSp>
        <p:nvGrpSpPr>
          <p:cNvPr id="3" name="object 3"/>
          <p:cNvGrpSpPr/>
          <p:nvPr/>
        </p:nvGrpSpPr>
        <p:grpSpPr>
          <a:xfrm>
            <a:off x="444500" y="4401820"/>
            <a:ext cx="7445375" cy="1325880"/>
            <a:chOff x="444500" y="4401820"/>
            <a:chExt cx="7445375" cy="1325880"/>
          </a:xfrm>
        </p:grpSpPr>
        <p:sp>
          <p:nvSpPr>
            <p:cNvPr id="4" name="object 4"/>
            <p:cNvSpPr/>
            <p:nvPr/>
          </p:nvSpPr>
          <p:spPr>
            <a:xfrm>
              <a:off x="457200" y="4414520"/>
              <a:ext cx="2186940" cy="1300480"/>
            </a:xfrm>
            <a:custGeom>
              <a:avLst/>
              <a:gdLst/>
              <a:ahLst/>
              <a:cxnLst/>
              <a:rect l="l" t="t" r="r" b="b"/>
              <a:pathLst>
                <a:path w="2186940" h="1300479">
                  <a:moveTo>
                    <a:pt x="0" y="216788"/>
                  </a:moveTo>
                  <a:lnTo>
                    <a:pt x="5724" y="167071"/>
                  </a:lnTo>
                  <a:lnTo>
                    <a:pt x="22030" y="121436"/>
                  </a:lnTo>
                  <a:lnTo>
                    <a:pt x="47617" y="81185"/>
                  </a:lnTo>
                  <a:lnTo>
                    <a:pt x="81183" y="47616"/>
                  </a:lnTo>
                  <a:lnTo>
                    <a:pt x="121428" y="22029"/>
                  </a:lnTo>
                  <a:lnTo>
                    <a:pt x="167051" y="5723"/>
                  </a:lnTo>
                  <a:lnTo>
                    <a:pt x="216750" y="0"/>
                  </a:lnTo>
                  <a:lnTo>
                    <a:pt x="1970151" y="0"/>
                  </a:lnTo>
                  <a:lnTo>
                    <a:pt x="2019868" y="5723"/>
                  </a:lnTo>
                  <a:lnTo>
                    <a:pt x="2065503" y="22029"/>
                  </a:lnTo>
                  <a:lnTo>
                    <a:pt x="2105754" y="47616"/>
                  </a:lnTo>
                  <a:lnTo>
                    <a:pt x="2139323" y="81185"/>
                  </a:lnTo>
                  <a:lnTo>
                    <a:pt x="2164910" y="121436"/>
                  </a:lnTo>
                  <a:lnTo>
                    <a:pt x="2181216" y="167071"/>
                  </a:lnTo>
                  <a:lnTo>
                    <a:pt x="2186940" y="216788"/>
                  </a:lnTo>
                  <a:lnTo>
                    <a:pt x="2186940" y="1083690"/>
                  </a:lnTo>
                  <a:lnTo>
                    <a:pt x="2181216" y="1133404"/>
                  </a:lnTo>
                  <a:lnTo>
                    <a:pt x="2164910" y="1179037"/>
                  </a:lnTo>
                  <a:lnTo>
                    <a:pt x="2139323" y="1219289"/>
                  </a:lnTo>
                  <a:lnTo>
                    <a:pt x="2105754" y="1252859"/>
                  </a:lnTo>
                  <a:lnTo>
                    <a:pt x="2065503" y="1278448"/>
                  </a:lnTo>
                  <a:lnTo>
                    <a:pt x="2019868" y="1294755"/>
                  </a:lnTo>
                  <a:lnTo>
                    <a:pt x="1970151" y="1300479"/>
                  </a:lnTo>
                  <a:lnTo>
                    <a:pt x="216750" y="1300479"/>
                  </a:lnTo>
                  <a:lnTo>
                    <a:pt x="167051" y="1294755"/>
                  </a:lnTo>
                  <a:lnTo>
                    <a:pt x="121428" y="1278448"/>
                  </a:lnTo>
                  <a:lnTo>
                    <a:pt x="81183" y="1252859"/>
                  </a:lnTo>
                  <a:lnTo>
                    <a:pt x="47617" y="1219289"/>
                  </a:lnTo>
                  <a:lnTo>
                    <a:pt x="22030" y="1179037"/>
                  </a:lnTo>
                  <a:lnTo>
                    <a:pt x="5724" y="1133404"/>
                  </a:lnTo>
                  <a:lnTo>
                    <a:pt x="0" y="1083690"/>
                  </a:lnTo>
                  <a:lnTo>
                    <a:pt x="0" y="216788"/>
                  </a:lnTo>
                  <a:close/>
                </a:path>
              </a:pathLst>
            </a:custGeom>
            <a:ln w="25400">
              <a:solidFill>
                <a:srgbClr val="88A3A7"/>
              </a:solidFill>
            </a:ln>
          </p:spPr>
          <p:txBody>
            <a:bodyPr wrap="square" lIns="0" tIns="0" rIns="0" bIns="0" rtlCol="0"/>
            <a:lstStyle/>
            <a:p>
              <a:endParaRPr/>
            </a:p>
          </p:txBody>
        </p:sp>
        <p:pic>
          <p:nvPicPr>
            <p:cNvPr id="5" name="object 5"/>
            <p:cNvPicPr/>
            <p:nvPr/>
          </p:nvPicPr>
          <p:blipFill>
            <a:blip r:embed="rId2" cstate="print"/>
            <a:stretch>
              <a:fillRect/>
            </a:stretch>
          </p:blipFill>
          <p:spPr>
            <a:xfrm>
              <a:off x="906780" y="4876800"/>
              <a:ext cx="1287780" cy="713740"/>
            </a:xfrm>
            <a:prstGeom prst="rect">
              <a:avLst/>
            </a:prstGeom>
          </p:spPr>
        </p:pic>
        <p:sp>
          <p:nvSpPr>
            <p:cNvPr id="6" name="object 6"/>
            <p:cNvSpPr/>
            <p:nvPr/>
          </p:nvSpPr>
          <p:spPr>
            <a:xfrm>
              <a:off x="2057400" y="5127117"/>
              <a:ext cx="4643755" cy="112395"/>
            </a:xfrm>
            <a:custGeom>
              <a:avLst/>
              <a:gdLst/>
              <a:ahLst/>
              <a:cxnLst/>
              <a:rect l="l" t="t" r="r" b="b"/>
              <a:pathLst>
                <a:path w="4643755" h="112395">
                  <a:moveTo>
                    <a:pt x="4547361" y="0"/>
                  </a:moveTo>
                  <a:lnTo>
                    <a:pt x="4541139" y="1650"/>
                  </a:lnTo>
                  <a:lnTo>
                    <a:pt x="4535551" y="11302"/>
                  </a:lnTo>
                  <a:lnTo>
                    <a:pt x="4537202" y="17525"/>
                  </a:lnTo>
                  <a:lnTo>
                    <a:pt x="4585642" y="45834"/>
                  </a:lnTo>
                  <a:lnTo>
                    <a:pt x="4623434" y="45846"/>
                  </a:lnTo>
                  <a:lnTo>
                    <a:pt x="4623434" y="66166"/>
                  </a:lnTo>
                  <a:lnTo>
                    <a:pt x="4585788" y="66166"/>
                  </a:lnTo>
                  <a:lnTo>
                    <a:pt x="4537202" y="94487"/>
                  </a:lnTo>
                  <a:lnTo>
                    <a:pt x="4535551" y="100710"/>
                  </a:lnTo>
                  <a:lnTo>
                    <a:pt x="4538345" y="105663"/>
                  </a:lnTo>
                  <a:lnTo>
                    <a:pt x="4541139" y="110489"/>
                  </a:lnTo>
                  <a:lnTo>
                    <a:pt x="4547361" y="112140"/>
                  </a:lnTo>
                  <a:lnTo>
                    <a:pt x="4552188" y="109219"/>
                  </a:lnTo>
                  <a:lnTo>
                    <a:pt x="4626066" y="66166"/>
                  </a:lnTo>
                  <a:lnTo>
                    <a:pt x="4623434" y="66166"/>
                  </a:lnTo>
                  <a:lnTo>
                    <a:pt x="4626087" y="66154"/>
                  </a:lnTo>
                  <a:lnTo>
                    <a:pt x="4643501" y="56006"/>
                  </a:lnTo>
                  <a:lnTo>
                    <a:pt x="4552315" y="2793"/>
                  </a:lnTo>
                  <a:lnTo>
                    <a:pt x="4547361" y="0"/>
                  </a:lnTo>
                  <a:close/>
                </a:path>
                <a:path w="4643755" h="112395">
                  <a:moveTo>
                    <a:pt x="4603118" y="56057"/>
                  </a:moveTo>
                  <a:lnTo>
                    <a:pt x="4585809" y="66154"/>
                  </a:lnTo>
                  <a:lnTo>
                    <a:pt x="4623434" y="66166"/>
                  </a:lnTo>
                  <a:lnTo>
                    <a:pt x="4623434" y="64896"/>
                  </a:lnTo>
                  <a:lnTo>
                    <a:pt x="4618228" y="64896"/>
                  </a:lnTo>
                  <a:lnTo>
                    <a:pt x="4603118" y="56057"/>
                  </a:lnTo>
                  <a:close/>
                </a:path>
                <a:path w="4643755" h="112395">
                  <a:moveTo>
                    <a:pt x="0" y="44322"/>
                  </a:moveTo>
                  <a:lnTo>
                    <a:pt x="0" y="64642"/>
                  </a:lnTo>
                  <a:lnTo>
                    <a:pt x="4585809" y="66154"/>
                  </a:lnTo>
                  <a:lnTo>
                    <a:pt x="4603118" y="56057"/>
                  </a:lnTo>
                  <a:lnTo>
                    <a:pt x="4585642" y="45834"/>
                  </a:lnTo>
                  <a:lnTo>
                    <a:pt x="0" y="44322"/>
                  </a:lnTo>
                  <a:close/>
                </a:path>
                <a:path w="4643755" h="112395">
                  <a:moveTo>
                    <a:pt x="4618228" y="47243"/>
                  </a:moveTo>
                  <a:lnTo>
                    <a:pt x="4603118" y="56057"/>
                  </a:lnTo>
                  <a:lnTo>
                    <a:pt x="4618228" y="64896"/>
                  </a:lnTo>
                  <a:lnTo>
                    <a:pt x="4618228" y="47243"/>
                  </a:lnTo>
                  <a:close/>
                </a:path>
                <a:path w="4643755" h="112395">
                  <a:moveTo>
                    <a:pt x="4623434" y="47243"/>
                  </a:moveTo>
                  <a:lnTo>
                    <a:pt x="4618228" y="47243"/>
                  </a:lnTo>
                  <a:lnTo>
                    <a:pt x="4618228" y="64896"/>
                  </a:lnTo>
                  <a:lnTo>
                    <a:pt x="4623434" y="64896"/>
                  </a:lnTo>
                  <a:lnTo>
                    <a:pt x="4623434" y="47243"/>
                  </a:lnTo>
                  <a:close/>
                </a:path>
                <a:path w="4643755" h="112395">
                  <a:moveTo>
                    <a:pt x="4585642" y="45834"/>
                  </a:moveTo>
                  <a:lnTo>
                    <a:pt x="4603118" y="56057"/>
                  </a:lnTo>
                  <a:lnTo>
                    <a:pt x="4618228" y="47243"/>
                  </a:lnTo>
                  <a:lnTo>
                    <a:pt x="4623434" y="47243"/>
                  </a:lnTo>
                  <a:lnTo>
                    <a:pt x="4623434" y="45846"/>
                  </a:lnTo>
                  <a:lnTo>
                    <a:pt x="4585642" y="45834"/>
                  </a:lnTo>
                  <a:close/>
                </a:path>
              </a:pathLst>
            </a:custGeom>
            <a:solidFill>
              <a:srgbClr val="000000"/>
            </a:solidFill>
          </p:spPr>
          <p:txBody>
            <a:bodyPr wrap="square" lIns="0" tIns="0" rIns="0" bIns="0" rtlCol="0"/>
            <a:lstStyle/>
            <a:p>
              <a:endParaRPr/>
            </a:p>
          </p:txBody>
        </p:sp>
        <p:pic>
          <p:nvPicPr>
            <p:cNvPr id="7" name="object 7"/>
            <p:cNvPicPr/>
            <p:nvPr/>
          </p:nvPicPr>
          <p:blipFill>
            <a:blip r:embed="rId3" cstate="print"/>
            <a:stretch>
              <a:fillRect/>
            </a:stretch>
          </p:blipFill>
          <p:spPr>
            <a:xfrm>
              <a:off x="6698894" y="5313926"/>
              <a:ext cx="1190611" cy="270401"/>
            </a:xfrm>
            <a:prstGeom prst="rect">
              <a:avLst/>
            </a:prstGeom>
          </p:spPr>
        </p:pic>
        <p:sp>
          <p:nvSpPr>
            <p:cNvPr id="8" name="object 8"/>
            <p:cNvSpPr/>
            <p:nvPr/>
          </p:nvSpPr>
          <p:spPr>
            <a:xfrm>
              <a:off x="6976421" y="5377354"/>
              <a:ext cx="401955" cy="127635"/>
            </a:xfrm>
            <a:custGeom>
              <a:avLst/>
              <a:gdLst/>
              <a:ahLst/>
              <a:cxnLst/>
              <a:rect l="l" t="t" r="r" b="b"/>
              <a:pathLst>
                <a:path w="401954" h="127635">
                  <a:moveTo>
                    <a:pt x="273478" y="0"/>
                  </a:moveTo>
                  <a:lnTo>
                    <a:pt x="127735" y="0"/>
                  </a:lnTo>
                  <a:lnTo>
                    <a:pt x="0" y="127026"/>
                  </a:lnTo>
                  <a:lnTo>
                    <a:pt x="401550" y="127026"/>
                  </a:lnTo>
                  <a:lnTo>
                    <a:pt x="273478" y="0"/>
                  </a:lnTo>
                  <a:close/>
                </a:path>
              </a:pathLst>
            </a:custGeom>
            <a:solidFill>
              <a:srgbClr val="B5B5B5"/>
            </a:solidFill>
          </p:spPr>
          <p:txBody>
            <a:bodyPr wrap="square" lIns="0" tIns="0" rIns="0" bIns="0" rtlCol="0"/>
            <a:lstStyle/>
            <a:p>
              <a:endParaRPr/>
            </a:p>
          </p:txBody>
        </p:sp>
        <p:sp>
          <p:nvSpPr>
            <p:cNvPr id="9" name="object 9"/>
            <p:cNvSpPr/>
            <p:nvPr/>
          </p:nvSpPr>
          <p:spPr>
            <a:xfrm>
              <a:off x="6763816" y="4940566"/>
              <a:ext cx="826769" cy="436880"/>
            </a:xfrm>
            <a:custGeom>
              <a:avLst/>
              <a:gdLst/>
              <a:ahLst/>
              <a:cxnLst/>
              <a:rect l="l" t="t" r="r" b="b"/>
              <a:pathLst>
                <a:path w="826770" h="436879">
                  <a:moveTo>
                    <a:pt x="250863" y="0"/>
                  </a:moveTo>
                  <a:lnTo>
                    <a:pt x="0" y="0"/>
                  </a:lnTo>
                  <a:lnTo>
                    <a:pt x="0" y="436791"/>
                  </a:lnTo>
                  <a:lnTo>
                    <a:pt x="250863" y="436791"/>
                  </a:lnTo>
                  <a:lnTo>
                    <a:pt x="250863" y="0"/>
                  </a:lnTo>
                  <a:close/>
                </a:path>
                <a:path w="826770" h="436879">
                  <a:moveTo>
                    <a:pt x="501700" y="0"/>
                  </a:moveTo>
                  <a:lnTo>
                    <a:pt x="328041" y="0"/>
                  </a:lnTo>
                  <a:lnTo>
                    <a:pt x="328041" y="436791"/>
                  </a:lnTo>
                  <a:lnTo>
                    <a:pt x="501700" y="436791"/>
                  </a:lnTo>
                  <a:lnTo>
                    <a:pt x="501700" y="0"/>
                  </a:lnTo>
                  <a:close/>
                </a:path>
                <a:path w="826770" h="436879">
                  <a:moveTo>
                    <a:pt x="826389" y="0"/>
                  </a:moveTo>
                  <a:lnTo>
                    <a:pt x="578878" y="0"/>
                  </a:lnTo>
                  <a:lnTo>
                    <a:pt x="578878" y="436791"/>
                  </a:lnTo>
                  <a:lnTo>
                    <a:pt x="826389" y="436791"/>
                  </a:lnTo>
                  <a:lnTo>
                    <a:pt x="826389" y="0"/>
                  </a:lnTo>
                  <a:close/>
                </a:path>
              </a:pathLst>
            </a:custGeom>
            <a:solidFill>
              <a:srgbClr val="FF9975"/>
            </a:solidFill>
          </p:spPr>
          <p:txBody>
            <a:bodyPr wrap="square" lIns="0" tIns="0" rIns="0" bIns="0" rtlCol="0"/>
            <a:lstStyle/>
            <a:p>
              <a:endParaRPr/>
            </a:p>
          </p:txBody>
        </p:sp>
        <p:sp>
          <p:nvSpPr>
            <p:cNvPr id="10" name="object 10"/>
            <p:cNvSpPr/>
            <p:nvPr/>
          </p:nvSpPr>
          <p:spPr>
            <a:xfrm>
              <a:off x="7098172" y="5213843"/>
              <a:ext cx="50165" cy="155575"/>
            </a:xfrm>
            <a:custGeom>
              <a:avLst/>
              <a:gdLst/>
              <a:ahLst/>
              <a:cxnLst/>
              <a:rect l="l" t="t" r="r" b="b"/>
              <a:pathLst>
                <a:path w="50165" h="155575">
                  <a:moveTo>
                    <a:pt x="0" y="155218"/>
                  </a:moveTo>
                  <a:lnTo>
                    <a:pt x="49582" y="155218"/>
                  </a:lnTo>
                  <a:lnTo>
                    <a:pt x="49582" y="0"/>
                  </a:lnTo>
                  <a:lnTo>
                    <a:pt x="0" y="0"/>
                  </a:lnTo>
                  <a:lnTo>
                    <a:pt x="0" y="155218"/>
                  </a:lnTo>
                  <a:close/>
                </a:path>
              </a:pathLst>
            </a:custGeom>
            <a:solidFill>
              <a:srgbClr val="82D2FF"/>
            </a:solidFill>
          </p:spPr>
          <p:txBody>
            <a:bodyPr wrap="square" lIns="0" tIns="0" rIns="0" bIns="0" rtlCol="0"/>
            <a:lstStyle/>
            <a:p>
              <a:endParaRPr/>
            </a:p>
          </p:txBody>
        </p:sp>
        <p:pic>
          <p:nvPicPr>
            <p:cNvPr id="11" name="object 11"/>
            <p:cNvPicPr/>
            <p:nvPr/>
          </p:nvPicPr>
          <p:blipFill>
            <a:blip r:embed="rId4" cstate="print"/>
            <a:stretch>
              <a:fillRect/>
            </a:stretch>
          </p:blipFill>
          <p:spPr>
            <a:xfrm>
              <a:off x="7086542" y="5131934"/>
              <a:ext cx="183976" cy="237126"/>
            </a:xfrm>
            <a:prstGeom prst="rect">
              <a:avLst/>
            </a:prstGeom>
          </p:spPr>
        </p:pic>
        <p:sp>
          <p:nvSpPr>
            <p:cNvPr id="12" name="object 12"/>
            <p:cNvSpPr/>
            <p:nvPr/>
          </p:nvSpPr>
          <p:spPr>
            <a:xfrm>
              <a:off x="7014680" y="4940566"/>
              <a:ext cx="328295" cy="436880"/>
            </a:xfrm>
            <a:custGeom>
              <a:avLst/>
              <a:gdLst/>
              <a:ahLst/>
              <a:cxnLst/>
              <a:rect l="l" t="t" r="r" b="b"/>
              <a:pathLst>
                <a:path w="328295" h="436879">
                  <a:moveTo>
                    <a:pt x="77177" y="0"/>
                  </a:moveTo>
                  <a:lnTo>
                    <a:pt x="0" y="0"/>
                  </a:lnTo>
                  <a:lnTo>
                    <a:pt x="0" y="436791"/>
                  </a:lnTo>
                  <a:lnTo>
                    <a:pt x="77177" y="436791"/>
                  </a:lnTo>
                  <a:lnTo>
                    <a:pt x="77177" y="0"/>
                  </a:lnTo>
                  <a:close/>
                </a:path>
                <a:path w="328295" h="436879">
                  <a:moveTo>
                    <a:pt x="328015" y="0"/>
                  </a:moveTo>
                  <a:lnTo>
                    <a:pt x="250837" y="0"/>
                  </a:lnTo>
                  <a:lnTo>
                    <a:pt x="250837" y="436791"/>
                  </a:lnTo>
                  <a:lnTo>
                    <a:pt x="328015" y="436791"/>
                  </a:lnTo>
                  <a:lnTo>
                    <a:pt x="328015" y="0"/>
                  </a:lnTo>
                  <a:close/>
                </a:path>
              </a:pathLst>
            </a:custGeom>
            <a:solidFill>
              <a:srgbClr val="FFFFFF"/>
            </a:solidFill>
          </p:spPr>
          <p:txBody>
            <a:bodyPr wrap="square" lIns="0" tIns="0" rIns="0" bIns="0" rtlCol="0"/>
            <a:lstStyle/>
            <a:p>
              <a:endParaRPr/>
            </a:p>
          </p:txBody>
        </p:sp>
        <p:sp>
          <p:nvSpPr>
            <p:cNvPr id="13" name="object 13"/>
            <p:cNvSpPr/>
            <p:nvPr/>
          </p:nvSpPr>
          <p:spPr>
            <a:xfrm>
              <a:off x="7024992" y="4940566"/>
              <a:ext cx="274955" cy="436880"/>
            </a:xfrm>
            <a:custGeom>
              <a:avLst/>
              <a:gdLst/>
              <a:ahLst/>
              <a:cxnLst/>
              <a:rect l="l" t="t" r="r" b="b"/>
              <a:pathLst>
                <a:path w="274954" h="436879">
                  <a:moveTo>
                    <a:pt x="23279" y="0"/>
                  </a:moveTo>
                  <a:lnTo>
                    <a:pt x="0" y="0"/>
                  </a:lnTo>
                  <a:lnTo>
                    <a:pt x="0" y="436791"/>
                  </a:lnTo>
                  <a:lnTo>
                    <a:pt x="23279" y="436791"/>
                  </a:lnTo>
                  <a:lnTo>
                    <a:pt x="23279" y="0"/>
                  </a:lnTo>
                  <a:close/>
                </a:path>
                <a:path w="274954" h="436879">
                  <a:moveTo>
                    <a:pt x="274459" y="0"/>
                  </a:moveTo>
                  <a:lnTo>
                    <a:pt x="251167" y="0"/>
                  </a:lnTo>
                  <a:lnTo>
                    <a:pt x="251167" y="436791"/>
                  </a:lnTo>
                  <a:lnTo>
                    <a:pt x="274459" y="436791"/>
                  </a:lnTo>
                  <a:lnTo>
                    <a:pt x="274459" y="0"/>
                  </a:lnTo>
                  <a:close/>
                </a:path>
              </a:pathLst>
            </a:custGeom>
            <a:solidFill>
              <a:srgbClr val="B5B5B5"/>
            </a:solidFill>
          </p:spPr>
          <p:txBody>
            <a:bodyPr wrap="square" lIns="0" tIns="0" rIns="0" bIns="0" rtlCol="0"/>
            <a:lstStyle/>
            <a:p>
              <a:endParaRPr/>
            </a:p>
          </p:txBody>
        </p:sp>
        <p:sp>
          <p:nvSpPr>
            <p:cNvPr id="14" name="object 14"/>
            <p:cNvSpPr/>
            <p:nvPr/>
          </p:nvSpPr>
          <p:spPr>
            <a:xfrm>
              <a:off x="6751517" y="4853998"/>
              <a:ext cx="851535" cy="84455"/>
            </a:xfrm>
            <a:custGeom>
              <a:avLst/>
              <a:gdLst/>
              <a:ahLst/>
              <a:cxnLst/>
              <a:rect l="l" t="t" r="r" b="b"/>
              <a:pathLst>
                <a:path w="851534" h="84454">
                  <a:moveTo>
                    <a:pt x="734244" y="0"/>
                  </a:moveTo>
                  <a:lnTo>
                    <a:pt x="117439" y="0"/>
                  </a:lnTo>
                  <a:lnTo>
                    <a:pt x="0" y="83913"/>
                  </a:lnTo>
                  <a:lnTo>
                    <a:pt x="851361" y="83913"/>
                  </a:lnTo>
                  <a:lnTo>
                    <a:pt x="734244" y="0"/>
                  </a:lnTo>
                  <a:close/>
                </a:path>
              </a:pathLst>
            </a:custGeom>
            <a:solidFill>
              <a:srgbClr val="0CC10C"/>
            </a:solidFill>
          </p:spPr>
          <p:txBody>
            <a:bodyPr wrap="square" lIns="0" tIns="0" rIns="0" bIns="0" rtlCol="0"/>
            <a:lstStyle/>
            <a:p>
              <a:endParaRPr/>
            </a:p>
          </p:txBody>
        </p:sp>
        <p:sp>
          <p:nvSpPr>
            <p:cNvPr id="15" name="object 15"/>
            <p:cNvSpPr/>
            <p:nvPr/>
          </p:nvSpPr>
          <p:spPr>
            <a:xfrm>
              <a:off x="6677660" y="4833442"/>
              <a:ext cx="1000125" cy="567055"/>
            </a:xfrm>
            <a:custGeom>
              <a:avLst/>
              <a:gdLst/>
              <a:ahLst/>
              <a:cxnLst/>
              <a:rect l="l" t="t" r="r" b="b"/>
              <a:pathLst>
                <a:path w="1000125" h="567054">
                  <a:moveTo>
                    <a:pt x="999744" y="129997"/>
                  </a:moveTo>
                  <a:lnTo>
                    <a:pt x="889279" y="47472"/>
                  </a:lnTo>
                  <a:lnTo>
                    <a:pt x="889279" y="129997"/>
                  </a:lnTo>
                  <a:lnTo>
                    <a:pt x="889279" y="520700"/>
                  </a:lnTo>
                  <a:lnTo>
                    <a:pt x="685342" y="520700"/>
                  </a:lnTo>
                  <a:lnTo>
                    <a:pt x="685342" y="129997"/>
                  </a:lnTo>
                  <a:lnTo>
                    <a:pt x="889279" y="129997"/>
                  </a:lnTo>
                  <a:lnTo>
                    <a:pt x="889279" y="47472"/>
                  </a:lnTo>
                  <a:lnTo>
                    <a:pt x="866406" y="30391"/>
                  </a:lnTo>
                  <a:lnTo>
                    <a:pt x="866406" y="86893"/>
                  </a:lnTo>
                  <a:lnTo>
                    <a:pt x="641756" y="86893"/>
                  </a:lnTo>
                  <a:lnTo>
                    <a:pt x="641756" y="129997"/>
                  </a:lnTo>
                  <a:lnTo>
                    <a:pt x="641756" y="520700"/>
                  </a:lnTo>
                  <a:lnTo>
                    <a:pt x="607809" y="520700"/>
                  </a:lnTo>
                  <a:lnTo>
                    <a:pt x="607809" y="129997"/>
                  </a:lnTo>
                  <a:lnTo>
                    <a:pt x="641756" y="129997"/>
                  </a:lnTo>
                  <a:lnTo>
                    <a:pt x="641756" y="86893"/>
                  </a:lnTo>
                  <a:lnTo>
                    <a:pt x="564222" y="86893"/>
                  </a:lnTo>
                  <a:lnTo>
                    <a:pt x="564222" y="129997"/>
                  </a:lnTo>
                  <a:lnTo>
                    <a:pt x="564222" y="520700"/>
                  </a:lnTo>
                  <a:lnTo>
                    <a:pt x="435152" y="520700"/>
                  </a:lnTo>
                  <a:lnTo>
                    <a:pt x="435152" y="129997"/>
                  </a:lnTo>
                  <a:lnTo>
                    <a:pt x="564222" y="129997"/>
                  </a:lnTo>
                  <a:lnTo>
                    <a:pt x="564222" y="86893"/>
                  </a:lnTo>
                  <a:lnTo>
                    <a:pt x="391566" y="86893"/>
                  </a:lnTo>
                  <a:lnTo>
                    <a:pt x="391566" y="129997"/>
                  </a:lnTo>
                  <a:lnTo>
                    <a:pt x="391566" y="520700"/>
                  </a:lnTo>
                  <a:lnTo>
                    <a:pt x="357644" y="520700"/>
                  </a:lnTo>
                  <a:lnTo>
                    <a:pt x="357644" y="129997"/>
                  </a:lnTo>
                  <a:lnTo>
                    <a:pt x="391566" y="129997"/>
                  </a:lnTo>
                  <a:lnTo>
                    <a:pt x="391566" y="86893"/>
                  </a:lnTo>
                  <a:lnTo>
                    <a:pt x="314071" y="86893"/>
                  </a:lnTo>
                  <a:lnTo>
                    <a:pt x="314071" y="129997"/>
                  </a:lnTo>
                  <a:lnTo>
                    <a:pt x="314071" y="520700"/>
                  </a:lnTo>
                  <a:lnTo>
                    <a:pt x="107454" y="520700"/>
                  </a:lnTo>
                  <a:lnTo>
                    <a:pt x="107454" y="129997"/>
                  </a:lnTo>
                  <a:lnTo>
                    <a:pt x="314071" y="129997"/>
                  </a:lnTo>
                  <a:lnTo>
                    <a:pt x="314071" y="86893"/>
                  </a:lnTo>
                  <a:lnTo>
                    <a:pt x="131749" y="86893"/>
                  </a:lnTo>
                  <a:lnTo>
                    <a:pt x="196608" y="43116"/>
                  </a:lnTo>
                  <a:lnTo>
                    <a:pt x="805421" y="43116"/>
                  </a:lnTo>
                  <a:lnTo>
                    <a:pt x="866406" y="86893"/>
                  </a:lnTo>
                  <a:lnTo>
                    <a:pt x="866406" y="30391"/>
                  </a:lnTo>
                  <a:lnTo>
                    <a:pt x="825741" y="0"/>
                  </a:lnTo>
                  <a:lnTo>
                    <a:pt x="173659" y="0"/>
                  </a:lnTo>
                  <a:lnTo>
                    <a:pt x="0" y="129997"/>
                  </a:lnTo>
                  <a:lnTo>
                    <a:pt x="63868" y="129997"/>
                  </a:lnTo>
                  <a:lnTo>
                    <a:pt x="63868" y="520700"/>
                  </a:lnTo>
                  <a:lnTo>
                    <a:pt x="0" y="520700"/>
                  </a:lnTo>
                  <a:lnTo>
                    <a:pt x="0" y="566470"/>
                  </a:lnTo>
                  <a:lnTo>
                    <a:pt x="999744" y="566470"/>
                  </a:lnTo>
                  <a:lnTo>
                    <a:pt x="999744" y="520700"/>
                  </a:lnTo>
                  <a:lnTo>
                    <a:pt x="932865" y="520700"/>
                  </a:lnTo>
                  <a:lnTo>
                    <a:pt x="932865" y="129997"/>
                  </a:lnTo>
                  <a:lnTo>
                    <a:pt x="999744" y="129997"/>
                  </a:lnTo>
                  <a:close/>
                </a:path>
              </a:pathLst>
            </a:custGeom>
            <a:solidFill>
              <a:srgbClr val="000000"/>
            </a:solidFill>
          </p:spPr>
          <p:txBody>
            <a:bodyPr wrap="square" lIns="0" tIns="0" rIns="0" bIns="0" rtlCol="0"/>
            <a:lstStyle/>
            <a:p>
              <a:endParaRPr/>
            </a:p>
          </p:txBody>
        </p:sp>
        <p:pic>
          <p:nvPicPr>
            <p:cNvPr id="16" name="object 16"/>
            <p:cNvPicPr/>
            <p:nvPr/>
          </p:nvPicPr>
          <p:blipFill>
            <a:blip r:embed="rId5" cstate="print"/>
            <a:stretch>
              <a:fillRect/>
            </a:stretch>
          </p:blipFill>
          <p:spPr>
            <a:xfrm>
              <a:off x="7070558" y="5103411"/>
              <a:ext cx="215580" cy="273942"/>
            </a:xfrm>
            <a:prstGeom prst="rect">
              <a:avLst/>
            </a:prstGeom>
          </p:spPr>
        </p:pic>
        <p:sp>
          <p:nvSpPr>
            <p:cNvPr id="17" name="object 17"/>
            <p:cNvSpPr/>
            <p:nvPr/>
          </p:nvSpPr>
          <p:spPr>
            <a:xfrm>
              <a:off x="6826364" y="5006886"/>
              <a:ext cx="700405" cy="523875"/>
            </a:xfrm>
            <a:custGeom>
              <a:avLst/>
              <a:gdLst/>
              <a:ahLst/>
              <a:cxnLst/>
              <a:rect l="l" t="t" r="r" b="b"/>
              <a:pathLst>
                <a:path w="700404" h="523875">
                  <a:moveTo>
                    <a:pt x="42583" y="182753"/>
                  </a:moveTo>
                  <a:lnTo>
                    <a:pt x="0" y="182753"/>
                  </a:lnTo>
                  <a:lnTo>
                    <a:pt x="0" y="269646"/>
                  </a:lnTo>
                  <a:lnTo>
                    <a:pt x="42583" y="269646"/>
                  </a:lnTo>
                  <a:lnTo>
                    <a:pt x="42583" y="182753"/>
                  </a:lnTo>
                  <a:close/>
                </a:path>
                <a:path w="700404" h="523875">
                  <a:moveTo>
                    <a:pt x="42583" y="12"/>
                  </a:moveTo>
                  <a:lnTo>
                    <a:pt x="0" y="12"/>
                  </a:lnTo>
                  <a:lnTo>
                    <a:pt x="0" y="86906"/>
                  </a:lnTo>
                  <a:lnTo>
                    <a:pt x="42583" y="86906"/>
                  </a:lnTo>
                  <a:lnTo>
                    <a:pt x="42583" y="12"/>
                  </a:lnTo>
                  <a:close/>
                </a:path>
                <a:path w="700404" h="523875">
                  <a:moveTo>
                    <a:pt x="124764" y="182753"/>
                  </a:moveTo>
                  <a:lnTo>
                    <a:pt x="81838" y="182753"/>
                  </a:lnTo>
                  <a:lnTo>
                    <a:pt x="81838" y="269646"/>
                  </a:lnTo>
                  <a:lnTo>
                    <a:pt x="124764" y="269646"/>
                  </a:lnTo>
                  <a:lnTo>
                    <a:pt x="124764" y="182753"/>
                  </a:lnTo>
                  <a:close/>
                </a:path>
                <a:path w="700404" h="523875">
                  <a:moveTo>
                    <a:pt x="124764" y="12"/>
                  </a:moveTo>
                  <a:lnTo>
                    <a:pt x="81838" y="12"/>
                  </a:lnTo>
                  <a:lnTo>
                    <a:pt x="81838" y="86906"/>
                  </a:lnTo>
                  <a:lnTo>
                    <a:pt x="124764" y="86906"/>
                  </a:lnTo>
                  <a:lnTo>
                    <a:pt x="124764" y="12"/>
                  </a:lnTo>
                  <a:close/>
                </a:path>
                <a:path w="700404" h="523875">
                  <a:moveTo>
                    <a:pt x="367639" y="0"/>
                  </a:moveTo>
                  <a:lnTo>
                    <a:pt x="334695" y="0"/>
                  </a:lnTo>
                  <a:lnTo>
                    <a:pt x="334695" y="73952"/>
                  </a:lnTo>
                  <a:lnTo>
                    <a:pt x="367639" y="73952"/>
                  </a:lnTo>
                  <a:lnTo>
                    <a:pt x="367639" y="0"/>
                  </a:lnTo>
                  <a:close/>
                </a:path>
                <a:path w="700404" h="523875">
                  <a:moveTo>
                    <a:pt x="608152" y="523367"/>
                  </a:moveTo>
                  <a:lnTo>
                    <a:pt x="452132" y="367817"/>
                  </a:lnTo>
                  <a:lnTo>
                    <a:pt x="418871" y="393026"/>
                  </a:lnTo>
                  <a:lnTo>
                    <a:pt x="506031" y="479590"/>
                  </a:lnTo>
                  <a:lnTo>
                    <a:pt x="198628" y="479590"/>
                  </a:lnTo>
                  <a:lnTo>
                    <a:pt x="285788" y="393026"/>
                  </a:lnTo>
                  <a:lnTo>
                    <a:pt x="252501" y="367817"/>
                  </a:lnTo>
                  <a:lnTo>
                    <a:pt x="96481" y="523367"/>
                  </a:lnTo>
                  <a:lnTo>
                    <a:pt x="608152" y="523367"/>
                  </a:lnTo>
                  <a:close/>
                </a:path>
                <a:path w="700404" h="523875">
                  <a:moveTo>
                    <a:pt x="617816" y="182753"/>
                  </a:moveTo>
                  <a:lnTo>
                    <a:pt x="575564" y="182753"/>
                  </a:lnTo>
                  <a:lnTo>
                    <a:pt x="575564" y="269646"/>
                  </a:lnTo>
                  <a:lnTo>
                    <a:pt x="617816" y="269646"/>
                  </a:lnTo>
                  <a:lnTo>
                    <a:pt x="617816" y="182753"/>
                  </a:lnTo>
                  <a:close/>
                </a:path>
                <a:path w="700404" h="523875">
                  <a:moveTo>
                    <a:pt x="617816" y="12"/>
                  </a:moveTo>
                  <a:lnTo>
                    <a:pt x="575564" y="12"/>
                  </a:lnTo>
                  <a:lnTo>
                    <a:pt x="575564" y="86906"/>
                  </a:lnTo>
                  <a:lnTo>
                    <a:pt x="617816" y="86906"/>
                  </a:lnTo>
                  <a:lnTo>
                    <a:pt x="617816" y="12"/>
                  </a:lnTo>
                  <a:close/>
                </a:path>
                <a:path w="700404" h="523875">
                  <a:moveTo>
                    <a:pt x="700316" y="182753"/>
                  </a:moveTo>
                  <a:lnTo>
                    <a:pt x="657059" y="182753"/>
                  </a:lnTo>
                  <a:lnTo>
                    <a:pt x="657059" y="269646"/>
                  </a:lnTo>
                  <a:lnTo>
                    <a:pt x="700316" y="269646"/>
                  </a:lnTo>
                  <a:lnTo>
                    <a:pt x="700316" y="182753"/>
                  </a:lnTo>
                  <a:close/>
                </a:path>
                <a:path w="700404" h="523875">
                  <a:moveTo>
                    <a:pt x="700316" y="12"/>
                  </a:moveTo>
                  <a:lnTo>
                    <a:pt x="657059" y="12"/>
                  </a:lnTo>
                  <a:lnTo>
                    <a:pt x="657059" y="86906"/>
                  </a:lnTo>
                  <a:lnTo>
                    <a:pt x="700316" y="86906"/>
                  </a:lnTo>
                  <a:lnTo>
                    <a:pt x="700316" y="12"/>
                  </a:lnTo>
                  <a:close/>
                </a:path>
              </a:pathLst>
            </a:custGeom>
            <a:solidFill>
              <a:srgbClr val="000000"/>
            </a:solidFill>
          </p:spPr>
          <p:txBody>
            <a:bodyPr wrap="square" lIns="0" tIns="0" rIns="0" bIns="0" rtlCol="0"/>
            <a:lstStyle/>
            <a:p>
              <a:endParaRPr/>
            </a:p>
          </p:txBody>
        </p:sp>
      </p:grpSp>
      <p:sp>
        <p:nvSpPr>
          <p:cNvPr id="18" name="object 18"/>
          <p:cNvSpPr txBox="1"/>
          <p:nvPr/>
        </p:nvSpPr>
        <p:spPr>
          <a:xfrm>
            <a:off x="536257" y="1231076"/>
            <a:ext cx="7656830" cy="4232275"/>
          </a:xfrm>
          <a:prstGeom prst="rect">
            <a:avLst/>
          </a:prstGeom>
        </p:spPr>
        <p:txBody>
          <a:bodyPr vert="horz" wrap="square" lIns="0" tIns="85090" rIns="0" bIns="0" rtlCol="0">
            <a:spAutoFit/>
          </a:bodyPr>
          <a:lstStyle/>
          <a:p>
            <a:pPr marL="342265" marR="2075180" indent="-342265" algn="r">
              <a:lnSpc>
                <a:spcPct val="100000"/>
              </a:lnSpc>
              <a:spcBef>
                <a:spcPts val="670"/>
              </a:spcBef>
              <a:buChar char="•"/>
              <a:tabLst>
                <a:tab pos="342265" algn="l"/>
                <a:tab pos="342900" algn="l"/>
              </a:tabLst>
            </a:pPr>
            <a:r>
              <a:rPr sz="2400" spc="-5" dirty="0">
                <a:latin typeface="Arial"/>
                <a:cs typeface="Arial"/>
              </a:rPr>
              <a:t>TPM can </a:t>
            </a:r>
            <a:r>
              <a:rPr sz="2400" dirty="0">
                <a:latin typeface="Arial"/>
                <a:cs typeface="Arial"/>
              </a:rPr>
              <a:t>certify configuration </a:t>
            </a:r>
            <a:r>
              <a:rPr sz="2400" spc="-5" dirty="0">
                <a:latin typeface="Arial"/>
                <a:cs typeface="Arial"/>
              </a:rPr>
              <a:t>to</a:t>
            </a:r>
            <a:r>
              <a:rPr sz="2400" spc="-45" dirty="0">
                <a:latin typeface="Arial"/>
                <a:cs typeface="Arial"/>
              </a:rPr>
              <a:t> </a:t>
            </a:r>
            <a:r>
              <a:rPr sz="2400" spc="-5" dirty="0">
                <a:latin typeface="Arial"/>
                <a:cs typeface="Arial"/>
              </a:rPr>
              <a:t>others</a:t>
            </a:r>
            <a:endParaRPr sz="2400">
              <a:latin typeface="Arial"/>
              <a:cs typeface="Arial"/>
            </a:endParaRPr>
          </a:p>
          <a:p>
            <a:pPr marL="286385" marR="2106295" lvl="1" indent="-286385" algn="r">
              <a:lnSpc>
                <a:spcPct val="100000"/>
              </a:lnSpc>
              <a:spcBef>
                <a:spcPts val="484"/>
              </a:spcBef>
              <a:buChar char="–"/>
              <a:tabLst>
                <a:tab pos="286385" algn="l"/>
                <a:tab pos="287020" algn="l"/>
              </a:tabLst>
            </a:pPr>
            <a:r>
              <a:rPr sz="2000" spc="-10" dirty="0">
                <a:latin typeface="Arial"/>
                <a:cs typeface="Arial"/>
              </a:rPr>
              <a:t>with </a:t>
            </a:r>
            <a:r>
              <a:rPr sz="2000" dirty="0">
                <a:latin typeface="Arial"/>
                <a:cs typeface="Arial"/>
              </a:rPr>
              <a:t>a </a:t>
            </a:r>
            <a:r>
              <a:rPr sz="2000" spc="-5" dirty="0">
                <a:latin typeface="Arial"/>
                <a:cs typeface="Arial"/>
              </a:rPr>
              <a:t>digital signature </a:t>
            </a:r>
            <a:r>
              <a:rPr sz="2000" dirty="0">
                <a:latin typeface="Arial"/>
                <a:cs typeface="Arial"/>
              </a:rPr>
              <a:t>in configuration</a:t>
            </a:r>
            <a:r>
              <a:rPr sz="2000" spc="-55" dirty="0">
                <a:latin typeface="Arial"/>
                <a:cs typeface="Arial"/>
              </a:rPr>
              <a:t> </a:t>
            </a:r>
            <a:r>
              <a:rPr sz="2000" spc="5" dirty="0">
                <a:latin typeface="Arial"/>
                <a:cs typeface="Arial"/>
              </a:rPr>
              <a:t>info</a:t>
            </a:r>
            <a:endParaRPr sz="2000">
              <a:latin typeface="Arial"/>
              <a:cs typeface="Arial"/>
            </a:endParaRPr>
          </a:p>
          <a:p>
            <a:pPr marL="756285" lvl="1" indent="-287655">
              <a:lnSpc>
                <a:spcPct val="100000"/>
              </a:lnSpc>
              <a:spcBef>
                <a:spcPts val="480"/>
              </a:spcBef>
              <a:buChar char="–"/>
              <a:tabLst>
                <a:tab pos="756285" algn="l"/>
                <a:tab pos="756920" algn="l"/>
              </a:tabLst>
            </a:pPr>
            <a:r>
              <a:rPr sz="2000" spc="-10" dirty="0">
                <a:latin typeface="Arial"/>
                <a:cs typeface="Arial"/>
              </a:rPr>
              <a:t>giving </a:t>
            </a:r>
            <a:r>
              <a:rPr sz="2000" dirty="0">
                <a:latin typeface="Arial"/>
                <a:cs typeface="Arial"/>
              </a:rPr>
              <a:t>another user confidence </a:t>
            </a:r>
            <a:r>
              <a:rPr sz="2000" spc="-5" dirty="0">
                <a:latin typeface="Arial"/>
                <a:cs typeface="Arial"/>
              </a:rPr>
              <a:t>in</a:t>
            </a:r>
            <a:r>
              <a:rPr sz="2000" spc="-114" dirty="0">
                <a:latin typeface="Arial"/>
                <a:cs typeface="Arial"/>
              </a:rPr>
              <a:t> </a:t>
            </a:r>
            <a:r>
              <a:rPr sz="2000" dirty="0">
                <a:latin typeface="Arial"/>
                <a:cs typeface="Arial"/>
              </a:rPr>
              <a:t>it</a:t>
            </a:r>
            <a:endParaRPr sz="2000">
              <a:latin typeface="Arial"/>
              <a:cs typeface="Arial"/>
            </a:endParaRPr>
          </a:p>
          <a:p>
            <a:pPr marL="756285" lvl="1" indent="-287655">
              <a:lnSpc>
                <a:spcPct val="100000"/>
              </a:lnSpc>
              <a:spcBef>
                <a:spcPts val="480"/>
              </a:spcBef>
              <a:buChar char="–"/>
              <a:tabLst>
                <a:tab pos="756285" algn="l"/>
                <a:tab pos="756920" algn="l"/>
              </a:tabLst>
            </a:pPr>
            <a:r>
              <a:rPr sz="2000" dirty="0">
                <a:latin typeface="Arial"/>
                <a:cs typeface="Arial"/>
              </a:rPr>
              <a:t>Based on Attestation Key</a:t>
            </a:r>
            <a:r>
              <a:rPr sz="2000" spc="-140" dirty="0">
                <a:latin typeface="Arial"/>
                <a:cs typeface="Arial"/>
              </a:rPr>
              <a:t> </a:t>
            </a:r>
            <a:r>
              <a:rPr sz="2000" dirty="0">
                <a:latin typeface="Arial"/>
                <a:cs typeface="Arial"/>
              </a:rPr>
              <a:t>(AK)</a:t>
            </a:r>
            <a:endParaRPr sz="2000">
              <a:latin typeface="Arial"/>
              <a:cs typeface="Arial"/>
            </a:endParaRPr>
          </a:p>
          <a:p>
            <a:pPr marL="355600" indent="-342900">
              <a:lnSpc>
                <a:spcPct val="100000"/>
              </a:lnSpc>
              <a:spcBef>
                <a:spcPts val="580"/>
              </a:spcBef>
              <a:buChar char="•"/>
              <a:tabLst>
                <a:tab pos="354965" algn="l"/>
                <a:tab pos="355600" algn="l"/>
              </a:tabLst>
            </a:pPr>
            <a:r>
              <a:rPr sz="2400" dirty="0">
                <a:latin typeface="Arial"/>
                <a:cs typeface="Arial"/>
              </a:rPr>
              <a:t>Remote parties </a:t>
            </a:r>
            <a:r>
              <a:rPr sz="2400" spc="-5" dirty="0">
                <a:latin typeface="Arial"/>
                <a:cs typeface="Arial"/>
              </a:rPr>
              <a:t>can validate </a:t>
            </a:r>
            <a:r>
              <a:rPr sz="2400" dirty="0">
                <a:latin typeface="Arial"/>
                <a:cs typeface="Arial"/>
              </a:rPr>
              <a:t>signature based </a:t>
            </a:r>
            <a:r>
              <a:rPr sz="2400" spc="-5" dirty="0">
                <a:latin typeface="Arial"/>
                <a:cs typeface="Arial"/>
              </a:rPr>
              <a:t>on a</a:t>
            </a:r>
            <a:r>
              <a:rPr sz="2400" spc="-35" dirty="0">
                <a:latin typeface="Arial"/>
                <a:cs typeface="Arial"/>
              </a:rPr>
              <a:t> </a:t>
            </a:r>
            <a:r>
              <a:rPr sz="2400" dirty="0">
                <a:latin typeface="Arial"/>
                <a:cs typeface="Arial"/>
              </a:rPr>
              <a:t>PKI</a:t>
            </a:r>
            <a:endParaRPr sz="2400">
              <a:latin typeface="Arial"/>
              <a:cs typeface="Arial"/>
            </a:endParaRPr>
          </a:p>
          <a:p>
            <a:pPr marL="355600" indent="-342900">
              <a:lnSpc>
                <a:spcPct val="100000"/>
              </a:lnSpc>
              <a:spcBef>
                <a:spcPts val="560"/>
              </a:spcBef>
              <a:buChar char="•"/>
              <a:tabLst>
                <a:tab pos="354965" algn="l"/>
                <a:tab pos="355600" algn="l"/>
              </a:tabLst>
            </a:pPr>
            <a:r>
              <a:rPr sz="2400" spc="-5" dirty="0">
                <a:latin typeface="Arial"/>
                <a:cs typeface="Arial"/>
              </a:rPr>
              <a:t>Provides </a:t>
            </a:r>
            <a:r>
              <a:rPr sz="2400" dirty="0">
                <a:latin typeface="Arial"/>
                <a:cs typeface="Arial"/>
              </a:rPr>
              <a:t>hierarchical certification</a:t>
            </a:r>
            <a:r>
              <a:rPr sz="2400" spc="-40" dirty="0">
                <a:latin typeface="Arial"/>
                <a:cs typeface="Arial"/>
              </a:rPr>
              <a:t> </a:t>
            </a:r>
            <a:r>
              <a:rPr sz="2400" dirty="0">
                <a:latin typeface="Arial"/>
                <a:cs typeface="Arial"/>
              </a:rPr>
              <a:t>approach</a:t>
            </a:r>
            <a:endParaRPr sz="2400">
              <a:latin typeface="Arial"/>
              <a:cs typeface="Arial"/>
            </a:endParaRPr>
          </a:p>
          <a:p>
            <a:pPr marL="756285" lvl="1" indent="-287655">
              <a:lnSpc>
                <a:spcPct val="100000"/>
              </a:lnSpc>
              <a:spcBef>
                <a:spcPts val="505"/>
              </a:spcBef>
              <a:buChar char="–"/>
              <a:tabLst>
                <a:tab pos="756285" algn="l"/>
                <a:tab pos="756920" algn="l"/>
              </a:tabLst>
            </a:pPr>
            <a:r>
              <a:rPr sz="2000" dirty="0">
                <a:latin typeface="Arial"/>
                <a:cs typeface="Arial"/>
              </a:rPr>
              <a:t>trust TPM, then trust the OS, then trust</a:t>
            </a:r>
            <a:r>
              <a:rPr sz="2000" spc="-254" dirty="0">
                <a:latin typeface="Arial"/>
                <a:cs typeface="Arial"/>
              </a:rPr>
              <a:t> </a:t>
            </a:r>
            <a:r>
              <a:rPr sz="2000" dirty="0">
                <a:latin typeface="Arial"/>
                <a:cs typeface="Arial"/>
              </a:rPr>
              <a:t>applications</a:t>
            </a:r>
            <a:endParaRPr sz="2000">
              <a:latin typeface="Arial"/>
              <a:cs typeface="Arial"/>
            </a:endParaRPr>
          </a:p>
          <a:p>
            <a:pPr>
              <a:lnSpc>
                <a:spcPct val="100000"/>
              </a:lnSpc>
              <a:spcBef>
                <a:spcPts val="25"/>
              </a:spcBef>
            </a:pPr>
            <a:endParaRPr sz="2950">
              <a:latin typeface="Arial"/>
              <a:cs typeface="Arial"/>
            </a:endParaRPr>
          </a:p>
          <a:p>
            <a:pPr marL="349885" algn="ctr">
              <a:lnSpc>
                <a:spcPct val="100000"/>
              </a:lnSpc>
              <a:spcBef>
                <a:spcPts val="5"/>
              </a:spcBef>
              <a:tabLst>
                <a:tab pos="5648325" algn="l"/>
              </a:tabLst>
            </a:pPr>
            <a:r>
              <a:rPr sz="3000" spc="-7" baseline="1388" dirty="0">
                <a:latin typeface="Arial"/>
                <a:cs typeface="Arial"/>
              </a:rPr>
              <a:t>System	</a:t>
            </a:r>
            <a:r>
              <a:rPr sz="2000" dirty="0">
                <a:latin typeface="Arial"/>
                <a:cs typeface="Arial"/>
              </a:rPr>
              <a:t>Remote</a:t>
            </a:r>
            <a:r>
              <a:rPr sz="2000" spc="-40" dirty="0">
                <a:latin typeface="Arial"/>
                <a:cs typeface="Arial"/>
              </a:rPr>
              <a:t> </a:t>
            </a:r>
            <a:r>
              <a:rPr sz="2000" dirty="0">
                <a:latin typeface="Arial"/>
                <a:cs typeface="Arial"/>
              </a:rPr>
              <a:t>party</a:t>
            </a:r>
            <a:endParaRPr sz="2000">
              <a:latin typeface="Arial"/>
              <a:cs typeface="Arial"/>
            </a:endParaRPr>
          </a:p>
          <a:p>
            <a:pPr marL="568325" algn="ctr">
              <a:lnSpc>
                <a:spcPct val="100000"/>
              </a:lnSpc>
              <a:spcBef>
                <a:spcPts val="600"/>
              </a:spcBef>
            </a:pPr>
            <a:r>
              <a:rPr sz="2000" dirty="0">
                <a:latin typeface="Arial"/>
                <a:cs typeface="Arial"/>
              </a:rPr>
              <a:t>Attestation about platform</a:t>
            </a:r>
            <a:r>
              <a:rPr sz="2000" spc="-180" dirty="0">
                <a:latin typeface="Arial"/>
                <a:cs typeface="Arial"/>
              </a:rPr>
              <a:t> </a:t>
            </a:r>
            <a:r>
              <a:rPr sz="2000" dirty="0">
                <a:latin typeface="Arial"/>
                <a:cs typeface="Arial"/>
              </a:rPr>
              <a:t>identity</a:t>
            </a:r>
            <a:endParaRPr sz="2000">
              <a:latin typeface="Arial"/>
              <a:cs typeface="Arial"/>
            </a:endParaRPr>
          </a:p>
          <a:p>
            <a:pPr marL="567690" algn="ctr">
              <a:lnSpc>
                <a:spcPct val="100000"/>
              </a:lnSpc>
            </a:pPr>
            <a:r>
              <a:rPr sz="2000" dirty="0">
                <a:latin typeface="Arial"/>
                <a:cs typeface="Arial"/>
              </a:rPr>
              <a:t>and SW</a:t>
            </a:r>
            <a:r>
              <a:rPr sz="2000" spc="-40" dirty="0">
                <a:latin typeface="Arial"/>
                <a:cs typeface="Arial"/>
              </a:rPr>
              <a:t> </a:t>
            </a:r>
            <a:r>
              <a:rPr sz="2000" dirty="0">
                <a:latin typeface="Arial"/>
                <a:cs typeface="Arial"/>
              </a:rPr>
              <a:t>status</a:t>
            </a:r>
            <a:endParaRPr sz="2000">
              <a:latin typeface="Arial"/>
              <a:cs typeface="Arial"/>
            </a:endParaRPr>
          </a:p>
        </p:txBody>
      </p:sp>
      <p:sp>
        <p:nvSpPr>
          <p:cNvPr id="19" name="object 19"/>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20" name="object 20"/>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21" name="object 21"/>
          <p:cNvSpPr txBox="1"/>
          <p:nvPr/>
        </p:nvSpPr>
        <p:spPr>
          <a:xfrm>
            <a:off x="6608444" y="6292547"/>
            <a:ext cx="274320" cy="224154"/>
          </a:xfrm>
          <a:prstGeom prst="rect">
            <a:avLst/>
          </a:prstGeom>
        </p:spPr>
        <p:txBody>
          <a:bodyPr vert="horz" wrap="square" lIns="0" tIns="0" rIns="0" bIns="0" rtlCol="0">
            <a:spAutoFit/>
          </a:bodyPr>
          <a:lstStyle/>
          <a:p>
            <a:pPr marL="38100">
              <a:lnSpc>
                <a:spcPts val="1645"/>
              </a:lnSpc>
            </a:pPr>
            <a:fld id="{81D60167-4931-47E6-BA6A-407CBD079E47}" type="slidenum">
              <a:rPr sz="1400" spc="-5" dirty="0">
                <a:latin typeface="Arial"/>
                <a:cs typeface="Arial"/>
              </a:rPr>
              <a:t>58</a:t>
            </a:fld>
            <a:endParaRPr sz="1400">
              <a:latin typeface="Arial"/>
              <a:cs typeface="Arial"/>
            </a:endParaRP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444" y="3229229"/>
            <a:ext cx="2844800" cy="574040"/>
          </a:xfrm>
          <a:prstGeom prst="rect">
            <a:avLst/>
          </a:prstGeom>
        </p:spPr>
        <p:txBody>
          <a:bodyPr vert="horz" wrap="square" lIns="0" tIns="12700" rIns="0" bIns="0" rtlCol="0">
            <a:spAutoFit/>
          </a:bodyPr>
          <a:lstStyle/>
          <a:p>
            <a:pPr marL="12700">
              <a:lnSpc>
                <a:spcPct val="100000"/>
              </a:lnSpc>
              <a:spcBef>
                <a:spcPts val="100"/>
              </a:spcBef>
            </a:pPr>
            <a:r>
              <a:rPr spc="-5" dirty="0"/>
              <a:t>End of</a:t>
            </a:r>
            <a:r>
              <a:rPr spc="-60" dirty="0"/>
              <a:t> </a:t>
            </a:r>
            <a:r>
              <a:rPr spc="-10" dirty="0"/>
              <a:t>lecture</a:t>
            </a:r>
          </a:p>
        </p:txBody>
      </p:sp>
      <p:sp>
        <p:nvSpPr>
          <p:cNvPr id="3" name="object 3"/>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4" name="object 4"/>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p:nvPr/>
        </p:nvSpPr>
        <p:spPr>
          <a:xfrm>
            <a:off x="8386826" y="6292547"/>
            <a:ext cx="223520" cy="224154"/>
          </a:xfrm>
          <a:prstGeom prst="rect">
            <a:avLst/>
          </a:prstGeom>
        </p:spPr>
        <p:txBody>
          <a:bodyPr vert="horz" wrap="square" lIns="0" tIns="0" rIns="0" bIns="0" rtlCol="0">
            <a:spAutoFit/>
          </a:bodyPr>
          <a:lstStyle/>
          <a:p>
            <a:pPr marL="12700">
              <a:lnSpc>
                <a:spcPts val="1645"/>
              </a:lnSpc>
            </a:pPr>
            <a:r>
              <a:rPr sz="1400" spc="-5" dirty="0">
                <a:latin typeface="Arial"/>
                <a:cs typeface="Arial"/>
              </a:rPr>
              <a:t>57</a:t>
            </a:r>
            <a:endParaRPr sz="1400">
              <a:latin typeface="Arial"/>
              <a:cs typeface="Aria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8456" y="0"/>
            <a:ext cx="8303259" cy="513715"/>
          </a:xfrm>
          <a:prstGeom prst="rect">
            <a:avLst/>
          </a:prstGeom>
        </p:spPr>
        <p:txBody>
          <a:bodyPr vert="horz" wrap="square" lIns="0" tIns="12700" rIns="0" bIns="0" rtlCol="0">
            <a:spAutoFit/>
          </a:bodyPr>
          <a:lstStyle/>
          <a:p>
            <a:pPr marL="12700">
              <a:lnSpc>
                <a:spcPct val="100000"/>
              </a:lnSpc>
              <a:spcBef>
                <a:spcPts val="100"/>
              </a:spcBef>
            </a:pPr>
            <a:r>
              <a:rPr sz="3200" dirty="0"/>
              <a:t>Approaches </a:t>
            </a:r>
            <a:r>
              <a:rPr sz="3200" spc="-5" dirty="0"/>
              <a:t>to strengthening platform</a:t>
            </a:r>
            <a:r>
              <a:rPr sz="3200" spc="-55" dirty="0"/>
              <a:t> </a:t>
            </a:r>
            <a:r>
              <a:rPr sz="3200" spc="-5" dirty="0"/>
              <a:t>security</a:t>
            </a:r>
            <a:endParaRPr sz="3200" dirty="0"/>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6</a:t>
            </a:fld>
            <a:endParaRPr spc="-5" dirty="0"/>
          </a:p>
        </p:txBody>
      </p:sp>
      <p:sp>
        <p:nvSpPr>
          <p:cNvPr id="3" name="object 3"/>
          <p:cNvSpPr txBox="1"/>
          <p:nvPr/>
        </p:nvSpPr>
        <p:spPr>
          <a:xfrm>
            <a:off x="54411" y="593474"/>
            <a:ext cx="9116961" cy="5643853"/>
          </a:xfrm>
          <a:prstGeom prst="rect">
            <a:avLst/>
          </a:prstGeom>
        </p:spPr>
        <p:txBody>
          <a:bodyPr vert="horz" wrap="square" lIns="0" tIns="85090" rIns="0" bIns="0" rtlCol="0">
            <a:spAutoFit/>
          </a:bodyPr>
          <a:lstStyle/>
          <a:p>
            <a:pPr marL="355600" indent="-342900">
              <a:lnSpc>
                <a:spcPct val="100000"/>
              </a:lnSpc>
              <a:spcBef>
                <a:spcPts val="670"/>
              </a:spcBef>
              <a:buChar char="•"/>
              <a:tabLst>
                <a:tab pos="354965" algn="l"/>
                <a:tab pos="355600" algn="l"/>
              </a:tabLst>
            </a:pPr>
            <a:r>
              <a:rPr sz="2400" dirty="0">
                <a:latin typeface="Arial"/>
                <a:cs typeface="Arial"/>
              </a:rPr>
              <a:t>Harden </a:t>
            </a:r>
            <a:r>
              <a:rPr sz="2400" spc="-5" dirty="0">
                <a:latin typeface="Arial"/>
                <a:cs typeface="Arial"/>
              </a:rPr>
              <a:t>the </a:t>
            </a:r>
            <a:r>
              <a:rPr sz="2400" dirty="0">
                <a:latin typeface="Arial"/>
                <a:cs typeface="Arial"/>
              </a:rPr>
              <a:t>operating</a:t>
            </a:r>
            <a:r>
              <a:rPr sz="2400" spc="-15" dirty="0">
                <a:latin typeface="Arial"/>
                <a:cs typeface="Arial"/>
              </a:rPr>
              <a:t> system</a:t>
            </a:r>
            <a:endParaRPr sz="2400" dirty="0">
              <a:latin typeface="Arial"/>
              <a:cs typeface="Arial"/>
            </a:endParaRPr>
          </a:p>
          <a:p>
            <a:pPr marL="756285" lvl="1" indent="-287655">
              <a:lnSpc>
                <a:spcPct val="100000"/>
              </a:lnSpc>
              <a:spcBef>
                <a:spcPts val="484"/>
              </a:spcBef>
              <a:buChar char="–"/>
              <a:tabLst>
                <a:tab pos="756285" algn="l"/>
                <a:tab pos="756920" algn="l"/>
              </a:tabLst>
            </a:pPr>
            <a:r>
              <a:rPr sz="2400" dirty="0">
                <a:latin typeface="Arial"/>
                <a:cs typeface="Arial"/>
              </a:rPr>
              <a:t>SE </a:t>
            </a:r>
            <a:r>
              <a:rPr sz="2400" spc="-5" dirty="0">
                <a:latin typeface="Arial"/>
                <a:cs typeface="Arial"/>
              </a:rPr>
              <a:t>(Security </a:t>
            </a:r>
            <a:r>
              <a:rPr sz="2400" dirty="0">
                <a:latin typeface="Arial"/>
                <a:cs typeface="Arial"/>
              </a:rPr>
              <a:t>Enhanced) </a:t>
            </a:r>
            <a:r>
              <a:rPr sz="2400" spc="-5" dirty="0">
                <a:latin typeface="Arial"/>
                <a:cs typeface="Arial"/>
              </a:rPr>
              <a:t>Linux, </a:t>
            </a:r>
            <a:r>
              <a:rPr sz="2400" dirty="0">
                <a:latin typeface="Arial"/>
                <a:cs typeface="Arial"/>
              </a:rPr>
              <a:t>Trusted Solaris, Windows</a:t>
            </a:r>
            <a:r>
              <a:rPr sz="2400" spc="-155" dirty="0">
                <a:latin typeface="Arial"/>
                <a:cs typeface="Arial"/>
              </a:rPr>
              <a:t> </a:t>
            </a:r>
            <a:r>
              <a:rPr sz="2400" dirty="0">
                <a:latin typeface="Arial"/>
                <a:cs typeface="Arial"/>
              </a:rPr>
              <a:t>7/8/10</a:t>
            </a:r>
          </a:p>
          <a:p>
            <a:pPr marL="355600" indent="-342900">
              <a:lnSpc>
                <a:spcPct val="100000"/>
              </a:lnSpc>
              <a:spcBef>
                <a:spcPts val="580"/>
              </a:spcBef>
              <a:buChar char="•"/>
              <a:tabLst>
                <a:tab pos="354965" algn="l"/>
                <a:tab pos="355600" algn="l"/>
              </a:tabLst>
            </a:pPr>
            <a:r>
              <a:rPr sz="2400" spc="-5" dirty="0">
                <a:latin typeface="Arial"/>
                <a:cs typeface="Arial"/>
              </a:rPr>
              <a:t>Add security </a:t>
            </a:r>
            <a:r>
              <a:rPr sz="2400" dirty="0">
                <a:latin typeface="Arial"/>
                <a:cs typeface="Arial"/>
              </a:rPr>
              <a:t>features to the</a:t>
            </a:r>
            <a:r>
              <a:rPr sz="2400" spc="-30" dirty="0">
                <a:latin typeface="Arial"/>
                <a:cs typeface="Arial"/>
              </a:rPr>
              <a:t> </a:t>
            </a:r>
            <a:r>
              <a:rPr sz="2400" spc="-5" dirty="0">
                <a:latin typeface="Arial"/>
                <a:cs typeface="Arial"/>
              </a:rPr>
              <a:t>CPU</a:t>
            </a:r>
            <a:endParaRPr sz="2400" dirty="0">
              <a:latin typeface="Arial"/>
              <a:cs typeface="Arial"/>
            </a:endParaRPr>
          </a:p>
          <a:p>
            <a:pPr marL="756285" lvl="1" indent="-287655">
              <a:lnSpc>
                <a:spcPct val="100000"/>
              </a:lnSpc>
              <a:spcBef>
                <a:spcPts val="480"/>
              </a:spcBef>
              <a:buChar char="–"/>
              <a:tabLst>
                <a:tab pos="756285" algn="l"/>
                <a:tab pos="756920" algn="l"/>
              </a:tabLst>
            </a:pPr>
            <a:r>
              <a:rPr sz="2400" dirty="0">
                <a:latin typeface="Arial"/>
                <a:cs typeface="Arial"/>
              </a:rPr>
              <a:t>Protection </a:t>
            </a:r>
            <a:r>
              <a:rPr sz="2400" spc="-5" dirty="0">
                <a:latin typeface="Arial"/>
                <a:cs typeface="Arial"/>
              </a:rPr>
              <a:t>Layers, NoExecute,</a:t>
            </a:r>
            <a:r>
              <a:rPr sz="2400" spc="-80" dirty="0">
                <a:latin typeface="Arial"/>
                <a:cs typeface="Arial"/>
              </a:rPr>
              <a:t> </a:t>
            </a:r>
            <a:r>
              <a:rPr sz="2400" dirty="0">
                <a:latin typeface="Arial"/>
                <a:cs typeface="Arial"/>
              </a:rPr>
              <a:t>ASLR</a:t>
            </a:r>
          </a:p>
          <a:p>
            <a:pPr marL="355600" indent="-342900">
              <a:lnSpc>
                <a:spcPct val="100000"/>
              </a:lnSpc>
              <a:spcBef>
                <a:spcPts val="565"/>
              </a:spcBef>
              <a:buChar char="•"/>
              <a:tabLst>
                <a:tab pos="354965" algn="l"/>
                <a:tab pos="355600" algn="l"/>
              </a:tabLst>
            </a:pPr>
            <a:r>
              <a:rPr sz="2400" dirty="0">
                <a:latin typeface="Arial"/>
                <a:cs typeface="Arial"/>
              </a:rPr>
              <a:t>Virtualisation</a:t>
            </a:r>
            <a:r>
              <a:rPr sz="2400" spc="-30" dirty="0">
                <a:latin typeface="Arial"/>
                <a:cs typeface="Arial"/>
              </a:rPr>
              <a:t> </a:t>
            </a:r>
            <a:r>
              <a:rPr sz="2400" dirty="0">
                <a:latin typeface="Arial"/>
                <a:cs typeface="Arial"/>
              </a:rPr>
              <a:t>technology</a:t>
            </a:r>
          </a:p>
          <a:p>
            <a:pPr marL="756285" lvl="1" indent="-287655">
              <a:lnSpc>
                <a:spcPct val="100000"/>
              </a:lnSpc>
              <a:spcBef>
                <a:spcPts val="495"/>
              </a:spcBef>
              <a:buChar char="–"/>
              <a:tabLst>
                <a:tab pos="756285" algn="l"/>
                <a:tab pos="756920" algn="l"/>
              </a:tabLst>
            </a:pPr>
            <a:r>
              <a:rPr sz="2400" dirty="0">
                <a:latin typeface="Arial"/>
                <a:cs typeface="Arial"/>
              </a:rPr>
              <a:t>Separates processes by separating </a:t>
            </a:r>
            <a:r>
              <a:rPr sz="2400" spc="-5" dirty="0">
                <a:latin typeface="Arial"/>
                <a:cs typeface="Arial"/>
              </a:rPr>
              <a:t>virtual</a:t>
            </a:r>
            <a:r>
              <a:rPr sz="2400" spc="-160" dirty="0">
                <a:latin typeface="Arial"/>
                <a:cs typeface="Arial"/>
              </a:rPr>
              <a:t> </a:t>
            </a:r>
            <a:r>
              <a:rPr sz="2400" spc="-5" dirty="0">
                <a:latin typeface="Arial"/>
                <a:cs typeface="Arial"/>
              </a:rPr>
              <a:t>systems</a:t>
            </a:r>
            <a:endParaRPr sz="2400" dirty="0">
              <a:latin typeface="Arial"/>
              <a:cs typeface="Arial"/>
            </a:endParaRPr>
          </a:p>
          <a:p>
            <a:pPr marL="355600" indent="-342900">
              <a:lnSpc>
                <a:spcPct val="100000"/>
              </a:lnSpc>
              <a:spcBef>
                <a:spcPts val="565"/>
              </a:spcBef>
              <a:buChar char="•"/>
              <a:tabLst>
                <a:tab pos="354965" algn="l"/>
                <a:tab pos="355600" algn="l"/>
              </a:tabLst>
            </a:pPr>
            <a:r>
              <a:rPr sz="2400" dirty="0">
                <a:latin typeface="Arial"/>
                <a:cs typeface="Arial"/>
              </a:rPr>
              <a:t>Trusted</a:t>
            </a:r>
            <a:r>
              <a:rPr sz="2400" spc="-5" dirty="0">
                <a:latin typeface="Arial"/>
                <a:cs typeface="Arial"/>
              </a:rPr>
              <a:t> </a:t>
            </a:r>
            <a:r>
              <a:rPr sz="2400" dirty="0">
                <a:latin typeface="Arial"/>
                <a:cs typeface="Arial"/>
              </a:rPr>
              <a:t>Computing</a:t>
            </a:r>
          </a:p>
          <a:p>
            <a:pPr marL="756285" lvl="1" indent="-287655">
              <a:lnSpc>
                <a:spcPct val="100000"/>
              </a:lnSpc>
              <a:spcBef>
                <a:spcPts val="500"/>
              </a:spcBef>
              <a:buChar char="–"/>
              <a:tabLst>
                <a:tab pos="756285" algn="l"/>
                <a:tab pos="756920" algn="l"/>
              </a:tabLst>
            </a:pPr>
            <a:r>
              <a:rPr sz="2400" dirty="0">
                <a:latin typeface="Arial"/>
                <a:cs typeface="Arial"/>
              </a:rPr>
              <a:t>Add secure </a:t>
            </a:r>
            <a:r>
              <a:rPr sz="2400" spc="-10" dirty="0">
                <a:latin typeface="Arial"/>
                <a:cs typeface="Arial"/>
              </a:rPr>
              <a:t>hardware </a:t>
            </a:r>
            <a:r>
              <a:rPr sz="2400" dirty="0">
                <a:latin typeface="Arial"/>
                <a:cs typeface="Arial"/>
              </a:rPr>
              <a:t>to the commodity</a:t>
            </a:r>
            <a:r>
              <a:rPr sz="2400" spc="-165" dirty="0">
                <a:latin typeface="Arial"/>
                <a:cs typeface="Arial"/>
              </a:rPr>
              <a:t> </a:t>
            </a:r>
            <a:r>
              <a:rPr sz="2400" dirty="0">
                <a:latin typeface="Arial"/>
                <a:cs typeface="Arial"/>
              </a:rPr>
              <a:t>platform</a:t>
            </a:r>
          </a:p>
          <a:p>
            <a:pPr marL="756285" lvl="1" indent="-287655">
              <a:lnSpc>
                <a:spcPct val="100000"/>
              </a:lnSpc>
              <a:spcBef>
                <a:spcPts val="480"/>
              </a:spcBef>
              <a:buChar char="–"/>
              <a:tabLst>
                <a:tab pos="756285" algn="l"/>
                <a:tab pos="756920" algn="l"/>
              </a:tabLst>
            </a:pPr>
            <a:r>
              <a:rPr sz="2400" spc="-5" dirty="0">
                <a:latin typeface="Arial"/>
                <a:cs typeface="Arial"/>
              </a:rPr>
              <a:t>E.g. </a:t>
            </a:r>
            <a:r>
              <a:rPr sz="2400" spc="5" dirty="0">
                <a:latin typeface="Arial"/>
                <a:cs typeface="Arial"/>
              </a:rPr>
              <a:t>TPM </a:t>
            </a:r>
            <a:r>
              <a:rPr sz="2400" dirty="0">
                <a:latin typeface="Arial"/>
                <a:cs typeface="Arial"/>
              </a:rPr>
              <a:t>(Trusted Platform</a:t>
            </a:r>
            <a:r>
              <a:rPr sz="2400" spc="-140" dirty="0">
                <a:latin typeface="Arial"/>
                <a:cs typeface="Arial"/>
              </a:rPr>
              <a:t> </a:t>
            </a:r>
            <a:r>
              <a:rPr sz="2400" dirty="0">
                <a:latin typeface="Arial"/>
                <a:cs typeface="Arial"/>
              </a:rPr>
              <a:t>Module)</a:t>
            </a:r>
          </a:p>
          <a:p>
            <a:pPr marL="355600" indent="-342900">
              <a:lnSpc>
                <a:spcPct val="100000"/>
              </a:lnSpc>
              <a:spcBef>
                <a:spcPts val="560"/>
              </a:spcBef>
              <a:buChar char="•"/>
              <a:tabLst>
                <a:tab pos="354965" algn="l"/>
                <a:tab pos="355600" algn="l"/>
              </a:tabLst>
            </a:pPr>
            <a:r>
              <a:rPr sz="2400" dirty="0">
                <a:latin typeface="Arial"/>
                <a:cs typeface="Arial"/>
              </a:rPr>
              <a:t>Rely on secure </a:t>
            </a:r>
            <a:r>
              <a:rPr sz="2400" spc="-5" dirty="0">
                <a:latin typeface="Arial"/>
                <a:cs typeface="Arial"/>
              </a:rPr>
              <a:t>hardware external to </a:t>
            </a:r>
            <a:r>
              <a:rPr sz="2400" dirty="0">
                <a:latin typeface="Arial"/>
                <a:cs typeface="Arial"/>
              </a:rPr>
              <a:t>commodity </a:t>
            </a:r>
            <a:r>
              <a:rPr sz="2400" spc="-5" dirty="0">
                <a:latin typeface="Arial"/>
                <a:cs typeface="Arial"/>
              </a:rPr>
              <a:t>platform</a:t>
            </a:r>
            <a:endParaRPr sz="2400" dirty="0">
              <a:latin typeface="Arial"/>
              <a:cs typeface="Arial"/>
            </a:endParaRPr>
          </a:p>
          <a:p>
            <a:pPr marL="756285" lvl="1" indent="-287655">
              <a:lnSpc>
                <a:spcPct val="100000"/>
              </a:lnSpc>
              <a:spcBef>
                <a:spcPts val="484"/>
              </a:spcBef>
              <a:buChar char="–"/>
              <a:tabLst>
                <a:tab pos="756285" algn="l"/>
                <a:tab pos="756920" algn="l"/>
              </a:tabLst>
            </a:pPr>
            <a:r>
              <a:rPr sz="2400" dirty="0">
                <a:latin typeface="Arial"/>
                <a:cs typeface="Arial"/>
              </a:rPr>
              <a:t>Smart</a:t>
            </a:r>
            <a:r>
              <a:rPr sz="2400" spc="-45" dirty="0">
                <a:latin typeface="Arial"/>
                <a:cs typeface="Arial"/>
              </a:rPr>
              <a:t> </a:t>
            </a:r>
            <a:r>
              <a:rPr sz="2400" dirty="0">
                <a:latin typeface="Arial"/>
                <a:cs typeface="Arial"/>
              </a:rPr>
              <a:t>cards</a:t>
            </a:r>
          </a:p>
          <a:p>
            <a:pPr marL="756285" lvl="1" indent="-287655">
              <a:lnSpc>
                <a:spcPct val="100000"/>
              </a:lnSpc>
              <a:spcBef>
                <a:spcPts val="480"/>
              </a:spcBef>
              <a:buChar char="–"/>
              <a:tabLst>
                <a:tab pos="756285" algn="l"/>
                <a:tab pos="756920" algn="l"/>
              </a:tabLst>
            </a:pPr>
            <a:r>
              <a:rPr sz="2400" spc="-10" dirty="0">
                <a:latin typeface="Arial"/>
                <a:cs typeface="Arial"/>
              </a:rPr>
              <a:t>Hardware</a:t>
            </a:r>
            <a:r>
              <a:rPr sz="2400" dirty="0">
                <a:latin typeface="Arial"/>
                <a:cs typeface="Arial"/>
              </a:rPr>
              <a:t> tokens</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257" y="167874"/>
            <a:ext cx="7774940" cy="574675"/>
          </a:xfrm>
          <a:prstGeom prst="rect">
            <a:avLst/>
          </a:prstGeom>
        </p:spPr>
        <p:txBody>
          <a:bodyPr vert="horz" wrap="square" lIns="0" tIns="12700" rIns="0" bIns="0" rtlCol="0">
            <a:spAutoFit/>
          </a:bodyPr>
          <a:lstStyle/>
          <a:p>
            <a:pPr marL="12700">
              <a:lnSpc>
                <a:spcPct val="100000"/>
              </a:lnSpc>
              <a:spcBef>
                <a:spcPts val="100"/>
              </a:spcBef>
            </a:pPr>
            <a:r>
              <a:rPr dirty="0"/>
              <a:t>OS </a:t>
            </a:r>
            <a:r>
              <a:rPr spc="-5" dirty="0"/>
              <a:t>protections </a:t>
            </a:r>
            <a:r>
              <a:rPr dirty="0"/>
              <a:t>– </a:t>
            </a:r>
            <a:r>
              <a:rPr spc="-5" dirty="0"/>
              <a:t>Launching </a:t>
            </a:r>
            <a:r>
              <a:rPr dirty="0"/>
              <a:t>a</a:t>
            </a:r>
            <a:r>
              <a:rPr spc="5" dirty="0"/>
              <a:t> </a:t>
            </a:r>
            <a:r>
              <a:rPr spc="-5" dirty="0"/>
              <a:t>process</a:t>
            </a:r>
          </a:p>
        </p:txBody>
      </p:sp>
      <p:grpSp>
        <p:nvGrpSpPr>
          <p:cNvPr id="3" name="object 3"/>
          <p:cNvGrpSpPr/>
          <p:nvPr/>
        </p:nvGrpSpPr>
        <p:grpSpPr>
          <a:xfrm>
            <a:off x="3792380" y="1624876"/>
            <a:ext cx="5351620" cy="3785344"/>
            <a:chOff x="4157438" y="1396257"/>
            <a:chExt cx="4832985" cy="3120390"/>
          </a:xfrm>
        </p:grpSpPr>
        <p:pic>
          <p:nvPicPr>
            <p:cNvPr id="4" name="object 4"/>
            <p:cNvPicPr/>
            <p:nvPr/>
          </p:nvPicPr>
          <p:blipFill>
            <a:blip r:embed="rId2" cstate="print"/>
            <a:stretch>
              <a:fillRect/>
            </a:stretch>
          </p:blipFill>
          <p:spPr>
            <a:xfrm>
              <a:off x="4157438" y="1396257"/>
              <a:ext cx="4832768" cy="3119862"/>
            </a:xfrm>
            <a:prstGeom prst="rect">
              <a:avLst/>
            </a:prstGeom>
          </p:spPr>
        </p:pic>
        <p:sp>
          <p:nvSpPr>
            <p:cNvPr id="5" name="object 5"/>
            <p:cNvSpPr/>
            <p:nvPr/>
          </p:nvSpPr>
          <p:spPr>
            <a:xfrm>
              <a:off x="7239000" y="2819400"/>
              <a:ext cx="533400" cy="914400"/>
            </a:xfrm>
            <a:custGeom>
              <a:avLst/>
              <a:gdLst/>
              <a:ahLst/>
              <a:cxnLst/>
              <a:rect l="l" t="t" r="r" b="b"/>
              <a:pathLst>
                <a:path w="533400" h="914400">
                  <a:moveTo>
                    <a:pt x="400050" y="0"/>
                  </a:moveTo>
                  <a:lnTo>
                    <a:pt x="400050" y="66675"/>
                  </a:lnTo>
                  <a:lnTo>
                    <a:pt x="233425" y="66675"/>
                  </a:lnTo>
                  <a:lnTo>
                    <a:pt x="186386" y="71417"/>
                  </a:lnTo>
                  <a:lnTo>
                    <a:pt x="142571" y="85020"/>
                  </a:lnTo>
                  <a:lnTo>
                    <a:pt x="102920" y="106543"/>
                  </a:lnTo>
                  <a:lnTo>
                    <a:pt x="68373" y="135048"/>
                  </a:lnTo>
                  <a:lnTo>
                    <a:pt x="39868" y="169595"/>
                  </a:lnTo>
                  <a:lnTo>
                    <a:pt x="18345" y="209246"/>
                  </a:lnTo>
                  <a:lnTo>
                    <a:pt x="4742" y="253061"/>
                  </a:lnTo>
                  <a:lnTo>
                    <a:pt x="0" y="300100"/>
                  </a:lnTo>
                  <a:lnTo>
                    <a:pt x="0" y="914400"/>
                  </a:lnTo>
                  <a:lnTo>
                    <a:pt x="133350" y="914400"/>
                  </a:lnTo>
                  <a:lnTo>
                    <a:pt x="133350" y="300100"/>
                  </a:lnTo>
                  <a:lnTo>
                    <a:pt x="141218" y="261157"/>
                  </a:lnTo>
                  <a:lnTo>
                    <a:pt x="162671" y="229346"/>
                  </a:lnTo>
                  <a:lnTo>
                    <a:pt x="194482" y="207893"/>
                  </a:lnTo>
                  <a:lnTo>
                    <a:pt x="233425" y="200025"/>
                  </a:lnTo>
                  <a:lnTo>
                    <a:pt x="400050" y="200025"/>
                  </a:lnTo>
                  <a:lnTo>
                    <a:pt x="400050" y="266700"/>
                  </a:lnTo>
                  <a:lnTo>
                    <a:pt x="533400" y="133350"/>
                  </a:lnTo>
                  <a:lnTo>
                    <a:pt x="400050" y="0"/>
                  </a:lnTo>
                  <a:close/>
                </a:path>
              </a:pathLst>
            </a:custGeom>
            <a:solidFill>
              <a:srgbClr val="FF0000"/>
            </a:solidFill>
          </p:spPr>
          <p:txBody>
            <a:bodyPr wrap="square" lIns="0" tIns="0" rIns="0" bIns="0" rtlCol="0"/>
            <a:lstStyle/>
            <a:p>
              <a:endParaRPr/>
            </a:p>
          </p:txBody>
        </p:sp>
        <p:sp>
          <p:nvSpPr>
            <p:cNvPr id="6" name="object 6"/>
            <p:cNvSpPr/>
            <p:nvPr/>
          </p:nvSpPr>
          <p:spPr>
            <a:xfrm>
              <a:off x="7239000" y="2819400"/>
              <a:ext cx="533400" cy="914400"/>
            </a:xfrm>
            <a:custGeom>
              <a:avLst/>
              <a:gdLst/>
              <a:ahLst/>
              <a:cxnLst/>
              <a:rect l="l" t="t" r="r" b="b"/>
              <a:pathLst>
                <a:path w="533400" h="914400">
                  <a:moveTo>
                    <a:pt x="0" y="914400"/>
                  </a:moveTo>
                  <a:lnTo>
                    <a:pt x="0" y="300100"/>
                  </a:lnTo>
                  <a:lnTo>
                    <a:pt x="4742" y="253061"/>
                  </a:lnTo>
                  <a:lnTo>
                    <a:pt x="18345" y="209246"/>
                  </a:lnTo>
                  <a:lnTo>
                    <a:pt x="39868" y="169595"/>
                  </a:lnTo>
                  <a:lnTo>
                    <a:pt x="68373" y="135048"/>
                  </a:lnTo>
                  <a:lnTo>
                    <a:pt x="102920" y="106543"/>
                  </a:lnTo>
                  <a:lnTo>
                    <a:pt x="142571" y="85020"/>
                  </a:lnTo>
                  <a:lnTo>
                    <a:pt x="186386" y="71417"/>
                  </a:lnTo>
                  <a:lnTo>
                    <a:pt x="233425" y="66675"/>
                  </a:lnTo>
                  <a:lnTo>
                    <a:pt x="400050" y="66675"/>
                  </a:lnTo>
                  <a:lnTo>
                    <a:pt x="400050" y="0"/>
                  </a:lnTo>
                  <a:lnTo>
                    <a:pt x="533400" y="133350"/>
                  </a:lnTo>
                  <a:lnTo>
                    <a:pt x="400050" y="266700"/>
                  </a:lnTo>
                  <a:lnTo>
                    <a:pt x="400050" y="200025"/>
                  </a:lnTo>
                  <a:lnTo>
                    <a:pt x="233425" y="200025"/>
                  </a:lnTo>
                  <a:lnTo>
                    <a:pt x="194482" y="207893"/>
                  </a:lnTo>
                  <a:lnTo>
                    <a:pt x="162671" y="229346"/>
                  </a:lnTo>
                  <a:lnTo>
                    <a:pt x="141218" y="261157"/>
                  </a:lnTo>
                  <a:lnTo>
                    <a:pt x="133350" y="300100"/>
                  </a:lnTo>
                  <a:lnTo>
                    <a:pt x="133350" y="914400"/>
                  </a:lnTo>
                  <a:lnTo>
                    <a:pt x="0" y="914400"/>
                  </a:lnTo>
                  <a:close/>
                </a:path>
              </a:pathLst>
            </a:custGeom>
            <a:ln w="25400">
              <a:solidFill>
                <a:srgbClr val="FF0000"/>
              </a:solidFill>
            </a:ln>
          </p:spPr>
          <p:txBody>
            <a:bodyPr wrap="square" lIns="0" tIns="0" rIns="0" bIns="0" rtlCol="0"/>
            <a:lstStyle/>
            <a:p>
              <a:endParaRPr/>
            </a:p>
          </p:txBody>
        </p:sp>
        <p:sp>
          <p:nvSpPr>
            <p:cNvPr id="7" name="object 7"/>
            <p:cNvSpPr/>
            <p:nvPr/>
          </p:nvSpPr>
          <p:spPr>
            <a:xfrm>
              <a:off x="6195059" y="2697480"/>
              <a:ext cx="1676400" cy="45720"/>
            </a:xfrm>
            <a:custGeom>
              <a:avLst/>
              <a:gdLst/>
              <a:ahLst/>
              <a:cxnLst/>
              <a:rect l="l" t="t" r="r" b="b"/>
              <a:pathLst>
                <a:path w="1676400" h="45719">
                  <a:moveTo>
                    <a:pt x="1653539" y="0"/>
                  </a:moveTo>
                  <a:lnTo>
                    <a:pt x="1653539" y="11430"/>
                  </a:lnTo>
                  <a:lnTo>
                    <a:pt x="0" y="11430"/>
                  </a:lnTo>
                  <a:lnTo>
                    <a:pt x="0" y="34290"/>
                  </a:lnTo>
                  <a:lnTo>
                    <a:pt x="1653539" y="34290"/>
                  </a:lnTo>
                  <a:lnTo>
                    <a:pt x="1653539" y="45720"/>
                  </a:lnTo>
                  <a:lnTo>
                    <a:pt x="1676399" y="22860"/>
                  </a:lnTo>
                  <a:lnTo>
                    <a:pt x="1653539" y="0"/>
                  </a:lnTo>
                  <a:close/>
                </a:path>
              </a:pathLst>
            </a:custGeom>
            <a:solidFill>
              <a:srgbClr val="FF0000"/>
            </a:solidFill>
          </p:spPr>
          <p:txBody>
            <a:bodyPr wrap="square" lIns="0" tIns="0" rIns="0" bIns="0" rtlCol="0"/>
            <a:lstStyle/>
            <a:p>
              <a:endParaRPr/>
            </a:p>
          </p:txBody>
        </p:sp>
        <p:sp>
          <p:nvSpPr>
            <p:cNvPr id="8" name="object 8"/>
            <p:cNvSpPr/>
            <p:nvPr/>
          </p:nvSpPr>
          <p:spPr>
            <a:xfrm>
              <a:off x="6195059" y="2697480"/>
              <a:ext cx="1676400" cy="45720"/>
            </a:xfrm>
            <a:custGeom>
              <a:avLst/>
              <a:gdLst/>
              <a:ahLst/>
              <a:cxnLst/>
              <a:rect l="l" t="t" r="r" b="b"/>
              <a:pathLst>
                <a:path w="1676400" h="45719">
                  <a:moveTo>
                    <a:pt x="0" y="11430"/>
                  </a:moveTo>
                  <a:lnTo>
                    <a:pt x="1653539" y="11430"/>
                  </a:lnTo>
                  <a:lnTo>
                    <a:pt x="1653539" y="0"/>
                  </a:lnTo>
                  <a:lnTo>
                    <a:pt x="1676399" y="22860"/>
                  </a:lnTo>
                  <a:lnTo>
                    <a:pt x="1653539" y="45720"/>
                  </a:lnTo>
                  <a:lnTo>
                    <a:pt x="1653539" y="34290"/>
                  </a:lnTo>
                  <a:lnTo>
                    <a:pt x="0" y="34290"/>
                  </a:lnTo>
                  <a:lnTo>
                    <a:pt x="0" y="11430"/>
                  </a:lnTo>
                  <a:close/>
                </a:path>
              </a:pathLst>
            </a:custGeom>
            <a:ln w="25400">
              <a:solidFill>
                <a:srgbClr val="FF0000"/>
              </a:solidFill>
            </a:ln>
          </p:spPr>
          <p:txBody>
            <a:bodyPr wrap="square" lIns="0" tIns="0" rIns="0" bIns="0" rtlCol="0"/>
            <a:lstStyle/>
            <a:p>
              <a:endParaRPr/>
            </a:p>
          </p:txBody>
        </p:sp>
        <p:sp>
          <p:nvSpPr>
            <p:cNvPr id="9" name="object 9"/>
            <p:cNvSpPr/>
            <p:nvPr/>
          </p:nvSpPr>
          <p:spPr>
            <a:xfrm>
              <a:off x="6172200" y="2773680"/>
              <a:ext cx="1676400" cy="45720"/>
            </a:xfrm>
            <a:custGeom>
              <a:avLst/>
              <a:gdLst/>
              <a:ahLst/>
              <a:cxnLst/>
              <a:rect l="l" t="t" r="r" b="b"/>
              <a:pathLst>
                <a:path w="1676400" h="45719">
                  <a:moveTo>
                    <a:pt x="22860" y="0"/>
                  </a:moveTo>
                  <a:lnTo>
                    <a:pt x="0" y="22860"/>
                  </a:lnTo>
                  <a:lnTo>
                    <a:pt x="22860" y="45720"/>
                  </a:lnTo>
                  <a:lnTo>
                    <a:pt x="22860" y="34290"/>
                  </a:lnTo>
                  <a:lnTo>
                    <a:pt x="1676400" y="34290"/>
                  </a:lnTo>
                  <a:lnTo>
                    <a:pt x="1676400" y="11430"/>
                  </a:lnTo>
                  <a:lnTo>
                    <a:pt x="22860" y="11430"/>
                  </a:lnTo>
                  <a:lnTo>
                    <a:pt x="22860" y="0"/>
                  </a:lnTo>
                  <a:close/>
                </a:path>
              </a:pathLst>
            </a:custGeom>
            <a:solidFill>
              <a:srgbClr val="FF0000"/>
            </a:solidFill>
          </p:spPr>
          <p:txBody>
            <a:bodyPr wrap="square" lIns="0" tIns="0" rIns="0" bIns="0" rtlCol="0"/>
            <a:lstStyle/>
            <a:p>
              <a:endParaRPr/>
            </a:p>
          </p:txBody>
        </p:sp>
        <p:sp>
          <p:nvSpPr>
            <p:cNvPr id="10" name="object 10"/>
            <p:cNvSpPr/>
            <p:nvPr/>
          </p:nvSpPr>
          <p:spPr>
            <a:xfrm>
              <a:off x="6172200" y="2773680"/>
              <a:ext cx="1676400" cy="45720"/>
            </a:xfrm>
            <a:custGeom>
              <a:avLst/>
              <a:gdLst/>
              <a:ahLst/>
              <a:cxnLst/>
              <a:rect l="l" t="t" r="r" b="b"/>
              <a:pathLst>
                <a:path w="1676400" h="45719">
                  <a:moveTo>
                    <a:pt x="1676400" y="34290"/>
                  </a:moveTo>
                  <a:lnTo>
                    <a:pt x="22860" y="34290"/>
                  </a:lnTo>
                  <a:lnTo>
                    <a:pt x="22860" y="45720"/>
                  </a:lnTo>
                  <a:lnTo>
                    <a:pt x="0" y="22860"/>
                  </a:lnTo>
                  <a:lnTo>
                    <a:pt x="22860" y="0"/>
                  </a:lnTo>
                  <a:lnTo>
                    <a:pt x="22860" y="11430"/>
                  </a:lnTo>
                  <a:lnTo>
                    <a:pt x="1676400" y="11430"/>
                  </a:lnTo>
                  <a:lnTo>
                    <a:pt x="1676400" y="34290"/>
                  </a:lnTo>
                  <a:close/>
                </a:path>
              </a:pathLst>
            </a:custGeom>
            <a:ln w="25400">
              <a:solidFill>
                <a:srgbClr val="FF0000"/>
              </a:solidFill>
            </a:ln>
          </p:spPr>
          <p:txBody>
            <a:bodyPr wrap="square" lIns="0" tIns="0" rIns="0" bIns="0" rtlCol="0"/>
            <a:lstStyle/>
            <a:p>
              <a:endParaRPr/>
            </a:p>
          </p:txBody>
        </p:sp>
      </p:grpSp>
      <p:sp>
        <p:nvSpPr>
          <p:cNvPr id="11" name="object 11"/>
          <p:cNvSpPr txBox="1"/>
          <p:nvPr/>
        </p:nvSpPr>
        <p:spPr>
          <a:xfrm>
            <a:off x="103043" y="771375"/>
            <a:ext cx="4288729" cy="5257850"/>
          </a:xfrm>
          <a:prstGeom prst="rect">
            <a:avLst/>
          </a:prstGeom>
        </p:spPr>
        <p:txBody>
          <a:bodyPr vert="horz" wrap="square" lIns="0" tIns="12700" rIns="0" bIns="0" rtlCol="0">
            <a:spAutoFit/>
          </a:bodyPr>
          <a:lstStyle/>
          <a:p>
            <a:pPr marL="12065" marR="114300" algn="just">
              <a:lnSpc>
                <a:spcPct val="100000"/>
              </a:lnSpc>
              <a:spcBef>
                <a:spcPts val="100"/>
              </a:spcBef>
              <a:tabLst>
                <a:tab pos="299720" algn="l"/>
                <a:tab pos="300355" algn="l"/>
              </a:tabLst>
            </a:pPr>
            <a:r>
              <a:rPr sz="2000" spc="10" dirty="0">
                <a:latin typeface="Arial"/>
                <a:cs typeface="Arial"/>
              </a:rPr>
              <a:t>When </a:t>
            </a:r>
            <a:r>
              <a:rPr sz="2000" dirty="0">
                <a:latin typeface="Arial"/>
                <a:cs typeface="Arial"/>
              </a:rPr>
              <a:t>the </a:t>
            </a:r>
            <a:r>
              <a:rPr sz="2000" spc="-10" dirty="0">
                <a:latin typeface="Arial"/>
                <a:cs typeface="Arial"/>
              </a:rPr>
              <a:t>system </a:t>
            </a:r>
            <a:r>
              <a:rPr sz="2000" spc="-5" dirty="0">
                <a:latin typeface="Arial"/>
                <a:cs typeface="Arial"/>
              </a:rPr>
              <a:t>runs </a:t>
            </a:r>
            <a:r>
              <a:rPr sz="2000" spc="-5" dirty="0" smtClean="0">
                <a:latin typeface="Arial"/>
                <a:cs typeface="Arial"/>
              </a:rPr>
              <a:t>an</a:t>
            </a:r>
            <a:r>
              <a:rPr lang="en-US" sz="2000" spc="-5" dirty="0" smtClean="0">
                <a:latin typeface="Arial"/>
                <a:cs typeface="Arial"/>
              </a:rPr>
              <a:t> </a:t>
            </a:r>
            <a:r>
              <a:rPr sz="2000" spc="-5" dirty="0" smtClean="0">
                <a:latin typeface="Arial"/>
                <a:cs typeface="Arial"/>
              </a:rPr>
              <a:t>executable</a:t>
            </a:r>
            <a:r>
              <a:rPr sz="2000" spc="-5" dirty="0">
                <a:latin typeface="Arial"/>
                <a:cs typeface="Arial"/>
              </a:rPr>
              <a:t>, </a:t>
            </a:r>
            <a:r>
              <a:rPr sz="2000" dirty="0">
                <a:latin typeface="Arial"/>
                <a:cs typeface="Arial"/>
              </a:rPr>
              <a:t>the </a:t>
            </a:r>
            <a:r>
              <a:rPr sz="2000" spc="-5" dirty="0">
                <a:latin typeface="Arial"/>
                <a:cs typeface="Arial"/>
              </a:rPr>
              <a:t>code and </a:t>
            </a:r>
            <a:r>
              <a:rPr sz="2000" dirty="0" smtClean="0">
                <a:latin typeface="Arial"/>
                <a:cs typeface="Arial"/>
              </a:rPr>
              <a:t>the</a:t>
            </a:r>
            <a:r>
              <a:rPr lang="tr-TR" sz="2000" dirty="0" smtClean="0">
                <a:latin typeface="Arial"/>
                <a:cs typeface="Arial"/>
              </a:rPr>
              <a:t> </a:t>
            </a:r>
            <a:r>
              <a:rPr sz="2000" spc="-5" dirty="0" smtClean="0">
                <a:latin typeface="Arial"/>
                <a:cs typeface="Arial"/>
              </a:rPr>
              <a:t>data </a:t>
            </a:r>
            <a:r>
              <a:rPr sz="2000" dirty="0">
                <a:latin typeface="Arial"/>
                <a:cs typeface="Arial"/>
              </a:rPr>
              <a:t>of the </a:t>
            </a:r>
            <a:r>
              <a:rPr sz="2000" spc="-5" dirty="0">
                <a:latin typeface="Arial"/>
                <a:cs typeface="Arial"/>
              </a:rPr>
              <a:t>executable </a:t>
            </a:r>
            <a:r>
              <a:rPr sz="2000" spc="-5" dirty="0" smtClean="0">
                <a:latin typeface="Arial"/>
                <a:cs typeface="Arial"/>
              </a:rPr>
              <a:t>are</a:t>
            </a:r>
            <a:r>
              <a:rPr lang="tr-TR" sz="2000" spc="-5" dirty="0" smtClean="0">
                <a:latin typeface="Arial"/>
                <a:cs typeface="Arial"/>
              </a:rPr>
              <a:t> </a:t>
            </a:r>
            <a:r>
              <a:rPr sz="2000" spc="-5" dirty="0" smtClean="0">
                <a:latin typeface="Arial"/>
                <a:cs typeface="Arial"/>
              </a:rPr>
              <a:t>loaded </a:t>
            </a:r>
            <a:r>
              <a:rPr sz="2000" spc="-5" dirty="0">
                <a:latin typeface="Arial"/>
                <a:cs typeface="Arial"/>
              </a:rPr>
              <a:t>into </a:t>
            </a:r>
            <a:r>
              <a:rPr sz="2000" dirty="0">
                <a:latin typeface="Arial"/>
                <a:cs typeface="Arial"/>
              </a:rPr>
              <a:t>the </a:t>
            </a:r>
            <a:r>
              <a:rPr sz="2000" spc="-5" dirty="0">
                <a:latin typeface="Arial"/>
                <a:cs typeface="Arial"/>
              </a:rPr>
              <a:t>Random</a:t>
            </a:r>
            <a:r>
              <a:rPr sz="2000" spc="-140" dirty="0">
                <a:latin typeface="Arial"/>
                <a:cs typeface="Arial"/>
              </a:rPr>
              <a:t> </a:t>
            </a:r>
            <a:r>
              <a:rPr sz="2000" dirty="0" smtClean="0">
                <a:latin typeface="Arial"/>
                <a:cs typeface="Arial"/>
              </a:rPr>
              <a:t>Access</a:t>
            </a:r>
            <a:r>
              <a:rPr lang="tr-TR" sz="2000" dirty="0" smtClean="0">
                <a:latin typeface="Arial"/>
                <a:cs typeface="Arial"/>
              </a:rPr>
              <a:t> </a:t>
            </a:r>
            <a:r>
              <a:rPr sz="2000" dirty="0" smtClean="0">
                <a:latin typeface="Arial"/>
                <a:cs typeface="Arial"/>
              </a:rPr>
              <a:t>Memory</a:t>
            </a:r>
            <a:endParaRPr lang="en-US" sz="2000" dirty="0" smtClean="0">
              <a:latin typeface="Arial"/>
              <a:cs typeface="Arial"/>
            </a:endParaRPr>
          </a:p>
          <a:p>
            <a:pPr marL="12065" marR="114300">
              <a:lnSpc>
                <a:spcPct val="100000"/>
              </a:lnSpc>
              <a:spcBef>
                <a:spcPts val="100"/>
              </a:spcBef>
              <a:tabLst>
                <a:tab pos="299720" algn="l"/>
                <a:tab pos="300355" algn="l"/>
              </a:tabLst>
            </a:pPr>
            <a:endParaRPr sz="2000" dirty="0">
              <a:latin typeface="Arial"/>
              <a:cs typeface="Arial"/>
            </a:endParaRPr>
          </a:p>
          <a:p>
            <a:pPr marL="12065" marR="191135">
              <a:lnSpc>
                <a:spcPct val="100000"/>
              </a:lnSpc>
              <a:spcBef>
                <a:spcPts val="5"/>
              </a:spcBef>
              <a:tabLst>
                <a:tab pos="299720" algn="l"/>
                <a:tab pos="300355" algn="l"/>
              </a:tabLst>
            </a:pPr>
            <a:r>
              <a:rPr sz="2000" dirty="0">
                <a:latin typeface="Arial"/>
                <a:cs typeface="Arial"/>
              </a:rPr>
              <a:t>The OS </a:t>
            </a:r>
            <a:r>
              <a:rPr sz="2000" spc="-15" dirty="0">
                <a:latin typeface="Arial"/>
                <a:cs typeface="Arial"/>
              </a:rPr>
              <a:t>analyze </a:t>
            </a:r>
            <a:r>
              <a:rPr sz="2000" dirty="0">
                <a:latin typeface="Arial"/>
                <a:cs typeface="Arial"/>
              </a:rPr>
              <a:t>the </a:t>
            </a:r>
            <a:r>
              <a:rPr sz="2000" spc="-5" dirty="0">
                <a:latin typeface="Arial"/>
                <a:cs typeface="Arial"/>
              </a:rPr>
              <a:t>code </a:t>
            </a:r>
            <a:r>
              <a:rPr sz="2000" spc="-5" dirty="0" smtClean="0">
                <a:latin typeface="Arial"/>
                <a:cs typeface="Arial"/>
              </a:rPr>
              <a:t>and</a:t>
            </a:r>
            <a:r>
              <a:rPr lang="tr-TR" sz="2000" spc="-5" dirty="0" smtClean="0">
                <a:latin typeface="Arial"/>
                <a:cs typeface="Arial"/>
              </a:rPr>
              <a:t> </a:t>
            </a:r>
            <a:r>
              <a:rPr sz="2000" spc="-5" dirty="0" smtClean="0">
                <a:latin typeface="Arial"/>
                <a:cs typeface="Arial"/>
              </a:rPr>
              <a:t>also </a:t>
            </a:r>
            <a:r>
              <a:rPr sz="2000" spc="-5" dirty="0">
                <a:latin typeface="Arial"/>
                <a:cs typeface="Arial"/>
              </a:rPr>
              <a:t>copies </a:t>
            </a:r>
            <a:r>
              <a:rPr sz="2000" dirty="0">
                <a:latin typeface="Arial"/>
                <a:cs typeface="Arial"/>
              </a:rPr>
              <a:t>the </a:t>
            </a:r>
            <a:r>
              <a:rPr sz="2000" spc="-5" dirty="0" smtClean="0">
                <a:latin typeface="Arial"/>
                <a:cs typeface="Arial"/>
              </a:rPr>
              <a:t>required</a:t>
            </a:r>
            <a:r>
              <a:rPr lang="tr-TR" sz="2000" spc="-5" dirty="0" smtClean="0">
                <a:latin typeface="Arial"/>
                <a:cs typeface="Arial"/>
              </a:rPr>
              <a:t> </a:t>
            </a:r>
            <a:r>
              <a:rPr sz="2000" spc="-5" dirty="0" smtClean="0">
                <a:latin typeface="Arial"/>
                <a:cs typeface="Arial"/>
              </a:rPr>
              <a:t>dependencies</a:t>
            </a:r>
            <a:r>
              <a:rPr lang="en-US" sz="2000" spc="-5" dirty="0" smtClean="0">
                <a:latin typeface="Arial"/>
                <a:cs typeface="Arial"/>
              </a:rPr>
              <a:t> </a:t>
            </a:r>
            <a:r>
              <a:rPr sz="2000" spc="-5" dirty="0" smtClean="0">
                <a:latin typeface="Arial"/>
                <a:cs typeface="Arial"/>
              </a:rPr>
              <a:t>and the</a:t>
            </a:r>
            <a:r>
              <a:rPr lang="tr-TR" sz="2000" spc="-5" dirty="0" smtClean="0">
                <a:latin typeface="Arial"/>
                <a:cs typeface="Arial"/>
              </a:rPr>
              <a:t> </a:t>
            </a:r>
            <a:r>
              <a:rPr sz="2000" spc="-5" dirty="0" smtClean="0">
                <a:latin typeface="Arial"/>
                <a:cs typeface="Arial"/>
              </a:rPr>
              <a:t>necessary </a:t>
            </a:r>
            <a:r>
              <a:rPr sz="2000" spc="-5" dirty="0">
                <a:latin typeface="Arial"/>
                <a:cs typeface="Arial"/>
              </a:rPr>
              <a:t>OS API files into</a:t>
            </a:r>
            <a:r>
              <a:rPr sz="2000" spc="-170" dirty="0">
                <a:latin typeface="Arial"/>
                <a:cs typeface="Arial"/>
              </a:rPr>
              <a:t> </a:t>
            </a:r>
            <a:r>
              <a:rPr sz="2000" spc="-5" dirty="0" smtClean="0">
                <a:latin typeface="Arial"/>
                <a:cs typeface="Arial"/>
              </a:rPr>
              <a:t>the</a:t>
            </a:r>
            <a:r>
              <a:rPr lang="tr-TR" sz="2000" spc="-5" dirty="0" smtClean="0">
                <a:latin typeface="Arial"/>
                <a:cs typeface="Arial"/>
              </a:rPr>
              <a:t> </a:t>
            </a:r>
            <a:r>
              <a:rPr sz="2000" dirty="0" smtClean="0">
                <a:latin typeface="Arial"/>
                <a:cs typeface="Arial"/>
              </a:rPr>
              <a:t>memory</a:t>
            </a:r>
            <a:endParaRPr lang="en-US" sz="2000" dirty="0" smtClean="0">
              <a:latin typeface="Arial"/>
              <a:cs typeface="Arial"/>
            </a:endParaRPr>
          </a:p>
          <a:p>
            <a:pPr marL="12065" marR="191135">
              <a:lnSpc>
                <a:spcPct val="100000"/>
              </a:lnSpc>
              <a:spcBef>
                <a:spcPts val="5"/>
              </a:spcBef>
              <a:tabLst>
                <a:tab pos="299720" algn="l"/>
                <a:tab pos="300355" algn="l"/>
              </a:tabLst>
            </a:pPr>
            <a:endParaRPr sz="2000" dirty="0">
              <a:latin typeface="Arial"/>
              <a:cs typeface="Arial"/>
            </a:endParaRPr>
          </a:p>
          <a:p>
            <a:pPr marL="12065" marR="5080">
              <a:lnSpc>
                <a:spcPct val="100000"/>
              </a:lnSpc>
              <a:tabLst>
                <a:tab pos="299720" algn="l"/>
                <a:tab pos="300355" algn="l"/>
              </a:tabLst>
            </a:pPr>
            <a:r>
              <a:rPr sz="2000" spc="-5" dirty="0">
                <a:latin typeface="Arial"/>
                <a:cs typeface="Arial"/>
              </a:rPr>
              <a:t>Each process has an </a:t>
            </a:r>
            <a:r>
              <a:rPr sz="2000" spc="-20" dirty="0">
                <a:latin typeface="Arial"/>
                <a:cs typeface="Arial"/>
              </a:rPr>
              <a:t>own </a:t>
            </a:r>
            <a:r>
              <a:rPr sz="2000" spc="-10" dirty="0" smtClean="0">
                <a:latin typeface="Arial"/>
                <a:cs typeface="Arial"/>
              </a:rPr>
              <a:t>Virtual</a:t>
            </a:r>
            <a:r>
              <a:rPr lang="tr-TR" sz="2000" spc="-10" dirty="0" smtClean="0">
                <a:latin typeface="Arial"/>
                <a:cs typeface="Arial"/>
              </a:rPr>
              <a:t> </a:t>
            </a:r>
            <a:r>
              <a:rPr sz="2000" spc="-5" dirty="0" smtClean="0">
                <a:latin typeface="Arial"/>
                <a:cs typeface="Arial"/>
              </a:rPr>
              <a:t>Address </a:t>
            </a:r>
            <a:r>
              <a:rPr sz="2000" spc="-5" dirty="0">
                <a:latin typeface="Arial"/>
                <a:cs typeface="Arial"/>
              </a:rPr>
              <a:t>Space, </a:t>
            </a:r>
            <a:r>
              <a:rPr sz="2000" spc="-10" dirty="0">
                <a:latin typeface="Arial"/>
                <a:cs typeface="Arial"/>
              </a:rPr>
              <a:t>where </a:t>
            </a:r>
            <a:r>
              <a:rPr sz="2000" spc="-5" dirty="0" smtClean="0">
                <a:latin typeface="Arial"/>
                <a:cs typeface="Arial"/>
              </a:rPr>
              <a:t>all</a:t>
            </a:r>
            <a:r>
              <a:rPr lang="tr-TR" sz="2000" spc="-5" dirty="0" smtClean="0">
                <a:latin typeface="Arial"/>
                <a:cs typeface="Arial"/>
              </a:rPr>
              <a:t> </a:t>
            </a:r>
            <a:r>
              <a:rPr sz="2000" spc="-5" dirty="0" smtClean="0">
                <a:latin typeface="Arial"/>
                <a:cs typeface="Arial"/>
              </a:rPr>
              <a:t>necessary </a:t>
            </a:r>
            <a:r>
              <a:rPr sz="2000" spc="-5" dirty="0">
                <a:latin typeface="Arial"/>
                <a:cs typeface="Arial"/>
              </a:rPr>
              <a:t>code and data </a:t>
            </a:r>
            <a:r>
              <a:rPr sz="2000" spc="-10" dirty="0" smtClean="0">
                <a:latin typeface="Arial"/>
                <a:cs typeface="Arial"/>
              </a:rPr>
              <a:t>are</a:t>
            </a:r>
            <a:r>
              <a:rPr lang="tr-TR" sz="2000" spc="-10" dirty="0" smtClean="0">
                <a:latin typeface="Arial"/>
                <a:cs typeface="Arial"/>
              </a:rPr>
              <a:t> </a:t>
            </a:r>
            <a:r>
              <a:rPr sz="2000" spc="-5" dirty="0" smtClean="0">
                <a:latin typeface="Arial"/>
                <a:cs typeface="Arial"/>
              </a:rPr>
              <a:t>loaded</a:t>
            </a:r>
            <a:endParaRPr lang="en-US" sz="2000" spc="-5" dirty="0" smtClean="0">
              <a:latin typeface="Arial"/>
              <a:cs typeface="Arial"/>
            </a:endParaRPr>
          </a:p>
          <a:p>
            <a:pPr marL="12065" marR="5080">
              <a:lnSpc>
                <a:spcPct val="100000"/>
              </a:lnSpc>
              <a:tabLst>
                <a:tab pos="299720" algn="l"/>
                <a:tab pos="300355" algn="l"/>
              </a:tabLst>
            </a:pPr>
            <a:endParaRPr sz="2000" dirty="0">
              <a:latin typeface="Arial"/>
              <a:cs typeface="Arial"/>
            </a:endParaRPr>
          </a:p>
          <a:p>
            <a:pPr marL="12065" marR="88900">
              <a:lnSpc>
                <a:spcPct val="100000"/>
              </a:lnSpc>
              <a:spcBef>
                <a:spcPts val="5"/>
              </a:spcBef>
              <a:tabLst>
                <a:tab pos="299720" algn="l"/>
                <a:tab pos="300355" algn="l"/>
              </a:tabLst>
            </a:pPr>
            <a:r>
              <a:rPr sz="2000" dirty="0">
                <a:latin typeface="Arial"/>
                <a:cs typeface="Arial"/>
              </a:rPr>
              <a:t>The </a:t>
            </a:r>
            <a:r>
              <a:rPr sz="2000" spc="-5" dirty="0">
                <a:latin typeface="Arial"/>
                <a:cs typeface="Arial"/>
              </a:rPr>
              <a:t>process can </a:t>
            </a:r>
            <a:r>
              <a:rPr sz="2000" dirty="0">
                <a:latin typeface="Arial"/>
                <a:cs typeface="Arial"/>
              </a:rPr>
              <a:t>access </a:t>
            </a:r>
            <a:r>
              <a:rPr sz="2000" spc="-5" dirty="0">
                <a:latin typeface="Arial"/>
                <a:cs typeface="Arial"/>
              </a:rPr>
              <a:t>only</a:t>
            </a:r>
            <a:r>
              <a:rPr sz="2000" spc="-45" dirty="0">
                <a:latin typeface="Arial"/>
                <a:cs typeface="Arial"/>
              </a:rPr>
              <a:t> </a:t>
            </a:r>
            <a:r>
              <a:rPr sz="2000" dirty="0" smtClean="0">
                <a:latin typeface="Arial"/>
                <a:cs typeface="Arial"/>
              </a:rPr>
              <a:t>its</a:t>
            </a:r>
            <a:r>
              <a:rPr lang="tr-TR" sz="2000" dirty="0" smtClean="0">
                <a:latin typeface="Arial"/>
                <a:cs typeface="Arial"/>
              </a:rPr>
              <a:t> </a:t>
            </a:r>
            <a:r>
              <a:rPr sz="2000" spc="-15" dirty="0" smtClean="0">
                <a:latin typeface="Arial"/>
                <a:cs typeface="Arial"/>
              </a:rPr>
              <a:t>own </a:t>
            </a:r>
            <a:r>
              <a:rPr sz="2000" spc="-10" dirty="0">
                <a:latin typeface="Arial"/>
                <a:cs typeface="Arial"/>
              </a:rPr>
              <a:t>Virtual </a:t>
            </a:r>
            <a:r>
              <a:rPr sz="2000" spc="-5" dirty="0">
                <a:latin typeface="Arial"/>
                <a:cs typeface="Arial"/>
              </a:rPr>
              <a:t>Address Space </a:t>
            </a:r>
            <a:r>
              <a:rPr sz="2000" spc="-5" dirty="0" smtClean="0">
                <a:latin typeface="Arial"/>
                <a:cs typeface="Arial"/>
              </a:rPr>
              <a:t>by</a:t>
            </a:r>
            <a:r>
              <a:rPr lang="tr-TR" sz="2000" spc="-5" dirty="0" smtClean="0">
                <a:latin typeface="Arial"/>
                <a:cs typeface="Arial"/>
              </a:rPr>
              <a:t> </a:t>
            </a:r>
            <a:r>
              <a:rPr sz="2000" dirty="0" smtClean="0">
                <a:latin typeface="Arial"/>
                <a:cs typeface="Arial"/>
              </a:rPr>
              <a:t>CPU</a:t>
            </a:r>
            <a:r>
              <a:rPr sz="2000" spc="-10" dirty="0" smtClean="0">
                <a:latin typeface="Arial"/>
                <a:cs typeface="Arial"/>
              </a:rPr>
              <a:t> </a:t>
            </a:r>
            <a:r>
              <a:rPr sz="2000" spc="-5" dirty="0">
                <a:latin typeface="Arial"/>
                <a:cs typeface="Arial"/>
              </a:rPr>
              <a:t>instructions</a:t>
            </a:r>
            <a:endParaRPr sz="2000" dirty="0">
              <a:latin typeface="Arial"/>
              <a:cs typeface="Arial"/>
            </a:endParaRPr>
          </a:p>
        </p:txBody>
      </p:sp>
      <p:sp>
        <p:nvSpPr>
          <p:cNvPr id="12" name="object 12"/>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13" name="object 13"/>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14" name="object 14"/>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7</a:t>
            </a:fld>
            <a:endParaRPr spc="-5"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2065" y="141005"/>
            <a:ext cx="8743335" cy="1123315"/>
          </a:xfrm>
          <a:prstGeom prst="rect">
            <a:avLst/>
          </a:prstGeom>
        </p:spPr>
        <p:txBody>
          <a:bodyPr vert="horz" wrap="square" lIns="0" tIns="12700" rIns="0" bIns="0" rtlCol="0">
            <a:spAutoFit/>
          </a:bodyPr>
          <a:lstStyle/>
          <a:p>
            <a:pPr marL="12700" marR="5080">
              <a:lnSpc>
                <a:spcPct val="100000"/>
              </a:lnSpc>
              <a:spcBef>
                <a:spcPts val="100"/>
              </a:spcBef>
            </a:pPr>
            <a:r>
              <a:rPr dirty="0"/>
              <a:t>OS </a:t>
            </a:r>
            <a:r>
              <a:rPr spc="-5" dirty="0"/>
              <a:t>protections </a:t>
            </a:r>
            <a:r>
              <a:rPr dirty="0"/>
              <a:t>– Process</a:t>
            </a:r>
            <a:r>
              <a:rPr spc="-20" dirty="0"/>
              <a:t> </a:t>
            </a:r>
            <a:r>
              <a:rPr spc="-5" dirty="0" smtClean="0"/>
              <a:t>Virtual</a:t>
            </a:r>
            <a:r>
              <a:rPr lang="tr-TR" spc="-5" dirty="0" smtClean="0"/>
              <a:t> </a:t>
            </a:r>
            <a:r>
              <a:rPr spc="-5" dirty="0" smtClean="0"/>
              <a:t>Address </a:t>
            </a:r>
            <a:r>
              <a:rPr spc="-5" dirty="0"/>
              <a:t>Space</a:t>
            </a:r>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8</a:t>
            </a:fld>
            <a:endParaRPr spc="-5" dirty="0"/>
          </a:p>
        </p:txBody>
      </p:sp>
      <p:sp>
        <p:nvSpPr>
          <p:cNvPr id="3" name="object 3"/>
          <p:cNvSpPr txBox="1"/>
          <p:nvPr/>
        </p:nvSpPr>
        <p:spPr>
          <a:xfrm>
            <a:off x="86032" y="1447800"/>
            <a:ext cx="8915400" cy="4334520"/>
          </a:xfrm>
          <a:prstGeom prst="rect">
            <a:avLst/>
          </a:prstGeom>
        </p:spPr>
        <p:txBody>
          <a:bodyPr vert="horz" wrap="square" lIns="0" tIns="12700" rIns="0" bIns="0" rtlCol="0">
            <a:spAutoFit/>
          </a:bodyPr>
          <a:lstStyle/>
          <a:p>
            <a:pPr marL="299720" marR="91440" indent="-287655" algn="just">
              <a:lnSpc>
                <a:spcPct val="100000"/>
              </a:lnSpc>
              <a:spcBef>
                <a:spcPts val="100"/>
              </a:spcBef>
              <a:buChar char="-"/>
              <a:tabLst>
                <a:tab pos="299720" algn="l"/>
                <a:tab pos="300355" algn="l"/>
              </a:tabLst>
            </a:pPr>
            <a:r>
              <a:rPr sz="2800" dirty="0">
                <a:latin typeface="Arial"/>
                <a:cs typeface="Arial"/>
              </a:rPr>
              <a:t>The </a:t>
            </a:r>
            <a:r>
              <a:rPr sz="2800" spc="-5" dirty="0">
                <a:latin typeface="Arial"/>
                <a:cs typeface="Arial"/>
              </a:rPr>
              <a:t>process code can access </a:t>
            </a:r>
            <a:r>
              <a:rPr sz="2800" dirty="0">
                <a:latin typeface="Arial"/>
                <a:cs typeface="Arial"/>
              </a:rPr>
              <a:t>its </a:t>
            </a:r>
            <a:r>
              <a:rPr sz="2800" spc="-15" dirty="0">
                <a:latin typeface="Arial"/>
                <a:cs typeface="Arial"/>
              </a:rPr>
              <a:t>own </a:t>
            </a:r>
            <a:r>
              <a:rPr sz="2800" spc="-5" dirty="0">
                <a:latin typeface="Arial"/>
                <a:cs typeface="Arial"/>
              </a:rPr>
              <a:t>address space, </a:t>
            </a:r>
            <a:r>
              <a:rPr sz="2800" dirty="0">
                <a:latin typeface="Arial"/>
                <a:cs typeface="Arial"/>
              </a:rPr>
              <a:t>but this </a:t>
            </a:r>
            <a:r>
              <a:rPr sz="2800" spc="-5" dirty="0" smtClean="0">
                <a:latin typeface="Arial"/>
                <a:cs typeface="Arial"/>
              </a:rPr>
              <a:t>addressing</a:t>
            </a:r>
            <a:r>
              <a:rPr lang="tr-TR" sz="2800" spc="-5" dirty="0" smtClean="0">
                <a:latin typeface="Arial"/>
                <a:cs typeface="Arial"/>
              </a:rPr>
              <a:t> </a:t>
            </a:r>
            <a:r>
              <a:rPr sz="2800" spc="-5" dirty="0" smtClean="0">
                <a:latin typeface="Arial"/>
                <a:cs typeface="Arial"/>
              </a:rPr>
              <a:t>is </a:t>
            </a:r>
            <a:r>
              <a:rPr sz="2800" spc="-5" dirty="0">
                <a:latin typeface="Arial"/>
                <a:cs typeface="Arial"/>
              </a:rPr>
              <a:t>different </a:t>
            </a:r>
            <a:r>
              <a:rPr sz="2800" dirty="0">
                <a:latin typeface="Arial"/>
                <a:cs typeface="Arial"/>
              </a:rPr>
              <a:t>from the </a:t>
            </a:r>
            <a:r>
              <a:rPr sz="2800" spc="-5" dirty="0">
                <a:latin typeface="Arial"/>
                <a:cs typeface="Arial"/>
              </a:rPr>
              <a:t>global </a:t>
            </a:r>
            <a:r>
              <a:rPr sz="2800" spc="-10" dirty="0">
                <a:latin typeface="Arial"/>
                <a:cs typeface="Arial"/>
              </a:rPr>
              <a:t>physical </a:t>
            </a:r>
            <a:r>
              <a:rPr sz="2800" spc="-5" dirty="0">
                <a:latin typeface="Arial"/>
                <a:cs typeface="Arial"/>
              </a:rPr>
              <a:t>addressing. Each process has </a:t>
            </a:r>
            <a:r>
              <a:rPr sz="2800" spc="-5" dirty="0" smtClean="0">
                <a:latin typeface="Arial"/>
                <a:cs typeface="Arial"/>
              </a:rPr>
              <a:t>the</a:t>
            </a:r>
            <a:r>
              <a:rPr lang="tr-TR" sz="2800" spc="-5" dirty="0" smtClean="0">
                <a:latin typeface="Arial"/>
                <a:cs typeface="Arial"/>
              </a:rPr>
              <a:t> </a:t>
            </a:r>
            <a:r>
              <a:rPr sz="2800" dirty="0" smtClean="0">
                <a:latin typeface="Arial"/>
                <a:cs typeface="Arial"/>
              </a:rPr>
              <a:t>maximum </a:t>
            </a:r>
            <a:r>
              <a:rPr sz="2800" spc="-5" dirty="0">
                <a:latin typeface="Arial"/>
                <a:cs typeface="Arial"/>
              </a:rPr>
              <a:t>addressable </a:t>
            </a:r>
            <a:r>
              <a:rPr sz="2800" dirty="0">
                <a:latin typeface="Arial"/>
                <a:cs typeface="Arial"/>
              </a:rPr>
              <a:t>memory </a:t>
            </a:r>
            <a:r>
              <a:rPr sz="2800" spc="-5" dirty="0">
                <a:latin typeface="Arial"/>
                <a:cs typeface="Arial"/>
              </a:rPr>
              <a:t>range: a virtual </a:t>
            </a:r>
            <a:r>
              <a:rPr sz="2800" dirty="0">
                <a:latin typeface="Arial"/>
                <a:cs typeface="Arial"/>
              </a:rPr>
              <a:t>memory </a:t>
            </a:r>
            <a:r>
              <a:rPr sz="2800" spc="-5" dirty="0">
                <a:latin typeface="Arial"/>
                <a:cs typeface="Arial"/>
              </a:rPr>
              <a:t>in a </a:t>
            </a:r>
            <a:r>
              <a:rPr sz="2800" spc="-5" dirty="0" smtClean="0">
                <a:latin typeface="Arial"/>
                <a:cs typeface="Arial"/>
              </a:rPr>
              <a:t>virtual</a:t>
            </a:r>
            <a:r>
              <a:rPr lang="tr-TR" sz="2800" spc="-5" dirty="0" smtClean="0">
                <a:latin typeface="Arial"/>
                <a:cs typeface="Arial"/>
              </a:rPr>
              <a:t> </a:t>
            </a:r>
            <a:r>
              <a:rPr sz="2800" spc="-5" dirty="0" smtClean="0">
                <a:latin typeface="Arial"/>
                <a:cs typeface="Arial"/>
              </a:rPr>
              <a:t>address </a:t>
            </a:r>
            <a:r>
              <a:rPr sz="2800" spc="-5" dirty="0">
                <a:latin typeface="Arial"/>
                <a:cs typeface="Arial"/>
              </a:rPr>
              <a:t>space (this </a:t>
            </a:r>
            <a:r>
              <a:rPr sz="2800" dirty="0">
                <a:latin typeface="Arial"/>
                <a:cs typeface="Arial"/>
              </a:rPr>
              <a:t>is </a:t>
            </a:r>
            <a:r>
              <a:rPr sz="2800" spc="-5" dirty="0">
                <a:latin typeface="Arial"/>
                <a:cs typeface="Arial"/>
              </a:rPr>
              <a:t>232 (4GB) </a:t>
            </a:r>
            <a:r>
              <a:rPr sz="2800" dirty="0">
                <a:latin typeface="Arial"/>
                <a:cs typeface="Arial"/>
              </a:rPr>
              <a:t>i.e. in </a:t>
            </a:r>
            <a:r>
              <a:rPr sz="2800" spc="-5" dirty="0">
                <a:latin typeface="Arial"/>
                <a:cs typeface="Arial"/>
              </a:rPr>
              <a:t>32bit systems 0x00000000 </a:t>
            </a:r>
            <a:r>
              <a:rPr sz="2800" dirty="0" smtClean="0">
                <a:latin typeface="Arial"/>
                <a:cs typeface="Arial"/>
              </a:rPr>
              <a:t>–</a:t>
            </a:r>
            <a:r>
              <a:rPr lang="tr-TR" sz="2800" dirty="0" smtClean="0">
                <a:latin typeface="Arial"/>
                <a:cs typeface="Arial"/>
              </a:rPr>
              <a:t> </a:t>
            </a:r>
            <a:r>
              <a:rPr sz="2800" spc="-15" dirty="0" smtClean="0">
                <a:latin typeface="Arial"/>
                <a:cs typeface="Arial"/>
              </a:rPr>
              <a:t>0xffffffff)</a:t>
            </a:r>
            <a:endParaRPr lang="en-US" sz="2800" spc="-15" dirty="0" smtClean="0">
              <a:latin typeface="Arial"/>
              <a:cs typeface="Arial"/>
            </a:endParaRPr>
          </a:p>
          <a:p>
            <a:pPr marL="299720" marR="91440" indent="-287655">
              <a:lnSpc>
                <a:spcPct val="100000"/>
              </a:lnSpc>
              <a:spcBef>
                <a:spcPts val="100"/>
              </a:spcBef>
              <a:buChar char="-"/>
              <a:tabLst>
                <a:tab pos="299720" algn="l"/>
                <a:tab pos="300355" algn="l"/>
              </a:tabLst>
            </a:pPr>
            <a:endParaRPr sz="2800" dirty="0">
              <a:latin typeface="Arial"/>
              <a:cs typeface="Arial"/>
            </a:endParaRPr>
          </a:p>
          <a:p>
            <a:pPr marL="299720" indent="-287655">
              <a:lnSpc>
                <a:spcPct val="100000"/>
              </a:lnSpc>
              <a:spcBef>
                <a:spcPts val="5"/>
              </a:spcBef>
              <a:buChar char="-"/>
              <a:tabLst>
                <a:tab pos="299720" algn="l"/>
                <a:tab pos="300355" algn="l"/>
              </a:tabLst>
            </a:pPr>
            <a:r>
              <a:rPr sz="2800" spc="-100" dirty="0">
                <a:latin typeface="Arial"/>
                <a:cs typeface="Arial"/>
              </a:rPr>
              <a:t>To </a:t>
            </a:r>
            <a:r>
              <a:rPr sz="2800" spc="-5" dirty="0">
                <a:latin typeface="Arial"/>
                <a:cs typeface="Arial"/>
              </a:rPr>
              <a:t>ensure the </a:t>
            </a:r>
            <a:r>
              <a:rPr sz="2800" dirty="0">
                <a:latin typeface="Arial"/>
                <a:cs typeface="Arial"/>
              </a:rPr>
              <a:t>correct memory </a:t>
            </a:r>
            <a:r>
              <a:rPr sz="2800" spc="-5" dirty="0">
                <a:latin typeface="Arial"/>
                <a:cs typeface="Arial"/>
              </a:rPr>
              <a:t>operations the </a:t>
            </a:r>
            <a:r>
              <a:rPr sz="2800" dirty="0">
                <a:latin typeface="Arial"/>
                <a:cs typeface="Arial"/>
              </a:rPr>
              <a:t>OS </a:t>
            </a:r>
            <a:r>
              <a:rPr sz="2800" spc="-5" dirty="0">
                <a:latin typeface="Arial"/>
                <a:cs typeface="Arial"/>
              </a:rPr>
              <a:t>has </a:t>
            </a:r>
            <a:r>
              <a:rPr sz="2800" dirty="0">
                <a:latin typeface="Arial"/>
                <a:cs typeface="Arial"/>
              </a:rPr>
              <a:t>to </a:t>
            </a:r>
            <a:r>
              <a:rPr sz="2800" spc="-5" dirty="0">
                <a:latin typeface="Arial"/>
                <a:cs typeface="Arial"/>
              </a:rPr>
              <a:t>provide a</a:t>
            </a:r>
            <a:r>
              <a:rPr sz="2800" spc="145" dirty="0">
                <a:latin typeface="Arial"/>
                <a:cs typeface="Arial"/>
              </a:rPr>
              <a:t> </a:t>
            </a:r>
            <a:r>
              <a:rPr sz="2800" dirty="0" smtClean="0">
                <a:latin typeface="Arial"/>
                <a:cs typeface="Arial"/>
              </a:rPr>
              <a:t>runtime</a:t>
            </a:r>
            <a:r>
              <a:rPr lang="en-US" sz="2800" dirty="0" smtClean="0">
                <a:latin typeface="Arial"/>
                <a:cs typeface="Arial"/>
              </a:rPr>
              <a:t> </a:t>
            </a:r>
            <a:r>
              <a:rPr sz="2800" spc="-5" dirty="0" smtClean="0">
                <a:latin typeface="Arial"/>
                <a:cs typeface="Arial"/>
              </a:rPr>
              <a:t>address </a:t>
            </a:r>
            <a:r>
              <a:rPr sz="2800" spc="-5" dirty="0">
                <a:latin typeface="Arial"/>
                <a:cs typeface="Arial"/>
              </a:rPr>
              <a:t>translation </a:t>
            </a:r>
            <a:r>
              <a:rPr sz="2800" spc="-10" dirty="0">
                <a:latin typeface="Arial"/>
                <a:cs typeface="Arial"/>
              </a:rPr>
              <a:t>between </a:t>
            </a:r>
            <a:r>
              <a:rPr sz="2800" spc="-5" dirty="0">
                <a:latin typeface="Arial"/>
                <a:cs typeface="Arial"/>
              </a:rPr>
              <a:t>virtual </a:t>
            </a:r>
            <a:r>
              <a:rPr sz="2800" spc="5" dirty="0">
                <a:latin typeface="Arial"/>
                <a:cs typeface="Arial"/>
              </a:rPr>
              <a:t>memory </a:t>
            </a:r>
            <a:r>
              <a:rPr sz="2800" dirty="0">
                <a:latin typeface="Arial"/>
                <a:cs typeface="Arial"/>
              </a:rPr>
              <a:t>to the </a:t>
            </a:r>
            <a:r>
              <a:rPr sz="2800" spc="-10" dirty="0">
                <a:latin typeface="Arial"/>
                <a:cs typeface="Arial"/>
              </a:rPr>
              <a:t>physical</a:t>
            </a:r>
            <a:r>
              <a:rPr sz="2800" spc="50" dirty="0">
                <a:latin typeface="Arial"/>
                <a:cs typeface="Arial"/>
              </a:rPr>
              <a:t> </a:t>
            </a:r>
            <a:r>
              <a:rPr sz="2800" spc="5" dirty="0" smtClean="0">
                <a:latin typeface="Arial"/>
                <a:cs typeface="Arial"/>
              </a:rPr>
              <a:t>memory</a:t>
            </a:r>
            <a:endParaRPr sz="2800" dirty="0">
              <a:latin typeface="Arial"/>
              <a:cs typeface="Aria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0339" y="152400"/>
            <a:ext cx="8887461" cy="1123315"/>
          </a:xfrm>
          <a:prstGeom prst="rect">
            <a:avLst/>
          </a:prstGeom>
        </p:spPr>
        <p:txBody>
          <a:bodyPr vert="horz" wrap="square" lIns="0" tIns="12700" rIns="0" bIns="0" rtlCol="0">
            <a:spAutoFit/>
          </a:bodyPr>
          <a:lstStyle/>
          <a:p>
            <a:pPr marL="12700" marR="5080">
              <a:lnSpc>
                <a:spcPct val="100000"/>
              </a:lnSpc>
              <a:spcBef>
                <a:spcPts val="100"/>
              </a:spcBef>
            </a:pPr>
            <a:r>
              <a:rPr dirty="0"/>
              <a:t>OS </a:t>
            </a:r>
            <a:r>
              <a:rPr spc="-5" dirty="0"/>
              <a:t>protections </a:t>
            </a:r>
            <a:r>
              <a:rPr dirty="0"/>
              <a:t>– Process</a:t>
            </a:r>
            <a:r>
              <a:rPr spc="-20" dirty="0"/>
              <a:t> </a:t>
            </a:r>
            <a:r>
              <a:rPr spc="-5" dirty="0" smtClean="0"/>
              <a:t>Virtual</a:t>
            </a:r>
            <a:r>
              <a:rPr lang="tr-TR" spc="-5" dirty="0" smtClean="0"/>
              <a:t> </a:t>
            </a:r>
            <a:r>
              <a:rPr spc="-5" dirty="0" smtClean="0"/>
              <a:t>Address </a:t>
            </a:r>
            <a:r>
              <a:rPr spc="-5" dirty="0"/>
              <a:t>Space</a:t>
            </a:r>
          </a:p>
        </p:txBody>
      </p:sp>
      <p:sp>
        <p:nvSpPr>
          <p:cNvPr id="4" name="object 4"/>
          <p:cNvSpPr txBox="1">
            <a:spLocks noGrp="1"/>
          </p:cNvSpPr>
          <p:nvPr>
            <p:ph type="ftr" sz="quarter" idx="4294967295"/>
          </p:nvPr>
        </p:nvSpPr>
        <p:spPr>
          <a:xfrm>
            <a:off x="536257" y="6292547"/>
            <a:ext cx="1149985" cy="205184"/>
          </a:xfrm>
          <a:prstGeom prst="rect">
            <a:avLst/>
          </a:prstGeom>
        </p:spPr>
        <p:txBody>
          <a:bodyPr vert="horz" wrap="square" lIns="0" tIns="0" rIns="0" bIns="0" rtlCol="0">
            <a:spAutoFit/>
          </a:bodyPr>
          <a:lstStyle/>
          <a:p>
            <a:pPr marL="12700">
              <a:lnSpc>
                <a:spcPts val="1645"/>
              </a:lnSpc>
            </a:pPr>
            <a:endParaRPr spc="-5" dirty="0"/>
          </a:p>
        </p:txBody>
      </p:sp>
      <p:sp>
        <p:nvSpPr>
          <p:cNvPr id="5" name="object 5"/>
          <p:cNvSpPr txBox="1">
            <a:spLocks noGrp="1"/>
          </p:cNvSpPr>
          <p:nvPr>
            <p:ph type="dt" sz="half" idx="4294967295"/>
          </p:nvPr>
        </p:nvSpPr>
        <p:spPr>
          <a:xfrm>
            <a:off x="3638803" y="6292547"/>
            <a:ext cx="1948179" cy="205184"/>
          </a:xfrm>
          <a:prstGeom prst="rect">
            <a:avLst/>
          </a:prstGeom>
        </p:spPr>
        <p:txBody>
          <a:bodyPr vert="horz" wrap="square" lIns="0" tIns="0" rIns="0" bIns="0" rtlCol="0">
            <a:spAutoFit/>
          </a:bodyPr>
          <a:lstStyle/>
          <a:p>
            <a:pPr marL="12700">
              <a:lnSpc>
                <a:spcPts val="1645"/>
              </a:lnSpc>
            </a:pPr>
            <a:endParaRPr spc="-5" dirty="0"/>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45"/>
              </a:lnSpc>
            </a:pPr>
            <a:fld id="{81D60167-4931-47E6-BA6A-407CBD079E47}" type="slidenum">
              <a:rPr spc="-5" dirty="0"/>
              <a:t>9</a:t>
            </a:fld>
            <a:endParaRPr spc="-5" dirty="0"/>
          </a:p>
        </p:txBody>
      </p:sp>
      <p:sp>
        <p:nvSpPr>
          <p:cNvPr id="3" name="object 3"/>
          <p:cNvSpPr txBox="1"/>
          <p:nvPr/>
        </p:nvSpPr>
        <p:spPr>
          <a:xfrm>
            <a:off x="166703" y="1447800"/>
            <a:ext cx="8469043" cy="4414029"/>
          </a:xfrm>
          <a:prstGeom prst="rect">
            <a:avLst/>
          </a:prstGeom>
        </p:spPr>
        <p:txBody>
          <a:bodyPr vert="horz" wrap="square" lIns="0" tIns="12700" rIns="0" bIns="0" rtlCol="0">
            <a:spAutoFit/>
          </a:bodyPr>
          <a:lstStyle/>
          <a:p>
            <a:pPr marL="299720" marR="5080" indent="-287655" algn="just">
              <a:lnSpc>
                <a:spcPct val="100000"/>
              </a:lnSpc>
              <a:spcBef>
                <a:spcPts val="5"/>
              </a:spcBef>
              <a:buChar char="-"/>
              <a:tabLst>
                <a:tab pos="299720" algn="l"/>
                <a:tab pos="300355" algn="l"/>
              </a:tabLst>
            </a:pPr>
            <a:r>
              <a:rPr sz="2600" spc="-5" dirty="0" smtClean="0">
                <a:latin typeface="Arial"/>
                <a:cs typeface="Arial"/>
              </a:rPr>
              <a:t>Because </a:t>
            </a:r>
            <a:r>
              <a:rPr sz="2600" spc="-5" dirty="0">
                <a:latin typeface="Arial"/>
                <a:cs typeface="Arial"/>
              </a:rPr>
              <a:t>of this </a:t>
            </a:r>
            <a:r>
              <a:rPr sz="2600" spc="-20" dirty="0">
                <a:latin typeface="Arial"/>
                <a:cs typeface="Arial"/>
              </a:rPr>
              <a:t>way </a:t>
            </a:r>
            <a:r>
              <a:rPr sz="2600" spc="-5" dirty="0">
                <a:latin typeface="Arial"/>
                <a:cs typeface="Arial"/>
              </a:rPr>
              <a:t>of operation the OS provides 2 protections by </a:t>
            </a:r>
            <a:r>
              <a:rPr sz="2600" spc="-10" dirty="0">
                <a:latin typeface="Arial"/>
                <a:cs typeface="Arial"/>
              </a:rPr>
              <a:t>design</a:t>
            </a:r>
            <a:r>
              <a:rPr sz="2600" spc="-10" dirty="0" smtClean="0">
                <a:latin typeface="Arial"/>
                <a:cs typeface="Arial"/>
              </a:rPr>
              <a:t>:</a:t>
            </a:r>
            <a:r>
              <a:rPr lang="tr-TR" sz="2600" spc="-10" dirty="0" smtClean="0">
                <a:latin typeface="Arial"/>
                <a:cs typeface="Arial"/>
              </a:rPr>
              <a:t> </a:t>
            </a:r>
            <a:r>
              <a:rPr sz="2600" spc="-5" dirty="0" smtClean="0">
                <a:latin typeface="Arial"/>
                <a:cs typeface="Arial"/>
              </a:rPr>
              <a:t>The </a:t>
            </a:r>
            <a:r>
              <a:rPr sz="2600" spc="-5" dirty="0">
                <a:latin typeface="Arial"/>
                <a:cs typeface="Arial"/>
              </a:rPr>
              <a:t>program code </a:t>
            </a:r>
            <a:r>
              <a:rPr sz="2600" dirty="0">
                <a:latin typeface="Arial"/>
                <a:cs typeface="Arial"/>
              </a:rPr>
              <a:t>that </a:t>
            </a:r>
            <a:r>
              <a:rPr sz="2600" spc="-5" dirty="0">
                <a:latin typeface="Arial"/>
                <a:cs typeface="Arial"/>
              </a:rPr>
              <a:t>is executed cannot </a:t>
            </a:r>
            <a:r>
              <a:rPr sz="2600" dirty="0">
                <a:latin typeface="Arial"/>
                <a:cs typeface="Arial"/>
              </a:rPr>
              <a:t>access </a:t>
            </a:r>
            <a:r>
              <a:rPr sz="2600" spc="-5" dirty="0">
                <a:latin typeface="Arial"/>
                <a:cs typeface="Arial"/>
              </a:rPr>
              <a:t>the </a:t>
            </a:r>
            <a:r>
              <a:rPr sz="2600" spc="-10" dirty="0">
                <a:latin typeface="Arial"/>
                <a:cs typeface="Arial"/>
              </a:rPr>
              <a:t>physical </a:t>
            </a:r>
            <a:r>
              <a:rPr sz="2600" dirty="0" smtClean="0">
                <a:latin typeface="Arial"/>
                <a:cs typeface="Arial"/>
              </a:rPr>
              <a:t>memory</a:t>
            </a:r>
            <a:r>
              <a:rPr lang="tr-TR" sz="2600" dirty="0" smtClean="0">
                <a:latin typeface="Arial"/>
                <a:cs typeface="Arial"/>
              </a:rPr>
              <a:t> </a:t>
            </a:r>
            <a:r>
              <a:rPr sz="2600" spc="-5" dirty="0" smtClean="0">
                <a:latin typeface="Arial"/>
                <a:cs typeface="Arial"/>
              </a:rPr>
              <a:t>directly </a:t>
            </a:r>
            <a:r>
              <a:rPr sz="2600" spc="5" dirty="0">
                <a:latin typeface="Arial"/>
                <a:cs typeface="Arial"/>
              </a:rPr>
              <a:t>(We </a:t>
            </a:r>
            <a:r>
              <a:rPr sz="2600" spc="-5" dirty="0">
                <a:latin typeface="Arial"/>
                <a:cs typeface="Arial"/>
              </a:rPr>
              <a:t>cannot </a:t>
            </a:r>
            <a:r>
              <a:rPr sz="2600" spc="-10" dirty="0">
                <a:latin typeface="Arial"/>
                <a:cs typeface="Arial"/>
              </a:rPr>
              <a:t>write </a:t>
            </a:r>
            <a:r>
              <a:rPr sz="2600" spc="-5" dirty="0">
                <a:latin typeface="Arial"/>
                <a:cs typeface="Arial"/>
              </a:rPr>
              <a:t>code </a:t>
            </a:r>
            <a:r>
              <a:rPr sz="2600" dirty="0">
                <a:latin typeface="Arial"/>
                <a:cs typeface="Arial"/>
              </a:rPr>
              <a:t>to </a:t>
            </a:r>
            <a:r>
              <a:rPr sz="2600" spc="-5" dirty="0">
                <a:latin typeface="Arial"/>
                <a:cs typeface="Arial"/>
              </a:rPr>
              <a:t>access </a:t>
            </a:r>
            <a:r>
              <a:rPr sz="2600" spc="-10" dirty="0">
                <a:latin typeface="Arial"/>
                <a:cs typeface="Arial"/>
              </a:rPr>
              <a:t>physical </a:t>
            </a:r>
            <a:r>
              <a:rPr sz="2600" spc="5" dirty="0">
                <a:latin typeface="Arial"/>
                <a:cs typeface="Arial"/>
              </a:rPr>
              <a:t>memory </a:t>
            </a:r>
            <a:r>
              <a:rPr sz="2600" dirty="0">
                <a:latin typeface="Arial"/>
                <a:cs typeface="Arial"/>
              </a:rPr>
              <a:t>in </a:t>
            </a:r>
            <a:r>
              <a:rPr sz="2600" spc="-5" dirty="0">
                <a:latin typeface="Arial"/>
                <a:cs typeface="Arial"/>
              </a:rPr>
              <a:t>none </a:t>
            </a:r>
            <a:r>
              <a:rPr sz="2600" dirty="0">
                <a:latin typeface="Arial"/>
                <a:cs typeface="Arial"/>
              </a:rPr>
              <a:t>of </a:t>
            </a:r>
            <a:r>
              <a:rPr sz="2600" dirty="0" smtClean="0">
                <a:latin typeface="Arial"/>
                <a:cs typeface="Arial"/>
              </a:rPr>
              <a:t>the</a:t>
            </a:r>
            <a:r>
              <a:rPr lang="tr-TR" sz="2600" dirty="0" smtClean="0">
                <a:latin typeface="Arial"/>
                <a:cs typeface="Arial"/>
              </a:rPr>
              <a:t> </a:t>
            </a:r>
            <a:r>
              <a:rPr sz="2600" dirty="0" smtClean="0">
                <a:latin typeface="Arial"/>
                <a:cs typeface="Arial"/>
              </a:rPr>
              <a:t>programming</a:t>
            </a:r>
            <a:r>
              <a:rPr sz="2600" spc="-50" dirty="0" smtClean="0">
                <a:latin typeface="Arial"/>
                <a:cs typeface="Arial"/>
              </a:rPr>
              <a:t> </a:t>
            </a:r>
            <a:r>
              <a:rPr sz="2600" spc="-5" dirty="0">
                <a:latin typeface="Arial"/>
                <a:cs typeface="Arial"/>
              </a:rPr>
              <a:t>languages</a:t>
            </a:r>
            <a:r>
              <a:rPr sz="2600" spc="-5" dirty="0" smtClean="0">
                <a:latin typeface="Arial"/>
                <a:cs typeface="Arial"/>
              </a:rPr>
              <a:t>)</a:t>
            </a:r>
            <a:endParaRPr lang="en-US" sz="2600" spc="-5" dirty="0" smtClean="0">
              <a:latin typeface="Arial"/>
              <a:cs typeface="Arial"/>
            </a:endParaRPr>
          </a:p>
          <a:p>
            <a:pPr marL="299720" marR="5080" indent="-287655" algn="just">
              <a:lnSpc>
                <a:spcPct val="100000"/>
              </a:lnSpc>
              <a:spcBef>
                <a:spcPts val="5"/>
              </a:spcBef>
              <a:buChar char="-"/>
              <a:tabLst>
                <a:tab pos="299720" algn="l"/>
                <a:tab pos="300355" algn="l"/>
              </a:tabLst>
            </a:pPr>
            <a:endParaRPr sz="2600" dirty="0">
              <a:latin typeface="Arial"/>
              <a:cs typeface="Arial"/>
            </a:endParaRPr>
          </a:p>
          <a:p>
            <a:pPr marL="299720" marR="447675" indent="-287655" algn="just">
              <a:lnSpc>
                <a:spcPct val="100000"/>
              </a:lnSpc>
              <a:buChar char="-"/>
              <a:tabLst>
                <a:tab pos="299720" algn="l"/>
                <a:tab pos="300355" algn="l"/>
              </a:tabLst>
            </a:pPr>
            <a:r>
              <a:rPr sz="2600" spc="-5" dirty="0">
                <a:latin typeface="Arial"/>
                <a:cs typeface="Arial"/>
              </a:rPr>
              <a:t>And also the OS protects the process code and data </a:t>
            </a:r>
            <a:r>
              <a:rPr sz="2600" dirty="0">
                <a:latin typeface="Arial"/>
                <a:cs typeface="Arial"/>
              </a:rPr>
              <a:t>from </a:t>
            </a:r>
            <a:r>
              <a:rPr sz="2600" spc="-15" dirty="0" smtClean="0">
                <a:latin typeface="Arial"/>
                <a:cs typeface="Arial"/>
              </a:rPr>
              <a:t>each</a:t>
            </a:r>
            <a:r>
              <a:rPr lang="en-US" sz="2600" spc="-15" dirty="0" smtClean="0">
                <a:latin typeface="Arial"/>
                <a:cs typeface="Arial"/>
              </a:rPr>
              <a:t> </a:t>
            </a:r>
            <a:r>
              <a:rPr sz="2600" spc="-15" dirty="0" smtClean="0">
                <a:latin typeface="Arial"/>
                <a:cs typeface="Arial"/>
              </a:rPr>
              <a:t>other.</a:t>
            </a:r>
            <a:r>
              <a:rPr lang="tr-TR" sz="2600" spc="-15" dirty="0" smtClean="0">
                <a:latin typeface="Arial"/>
                <a:cs typeface="Arial"/>
              </a:rPr>
              <a:t> </a:t>
            </a:r>
            <a:r>
              <a:rPr sz="2600" dirty="0" smtClean="0">
                <a:latin typeface="Arial"/>
                <a:cs typeface="Arial"/>
              </a:rPr>
              <a:t>Normally </a:t>
            </a:r>
            <a:r>
              <a:rPr sz="2600" dirty="0">
                <a:latin typeface="Arial"/>
                <a:cs typeface="Arial"/>
              </a:rPr>
              <a:t>a </a:t>
            </a:r>
            <a:r>
              <a:rPr sz="2600" spc="-5" dirty="0">
                <a:latin typeface="Arial"/>
                <a:cs typeface="Arial"/>
              </a:rPr>
              <a:t>process cannot have access </a:t>
            </a:r>
            <a:r>
              <a:rPr sz="2600" dirty="0">
                <a:latin typeface="Arial"/>
                <a:cs typeface="Arial"/>
              </a:rPr>
              <a:t>to </a:t>
            </a:r>
            <a:r>
              <a:rPr sz="2600" spc="-5" dirty="0">
                <a:latin typeface="Arial"/>
                <a:cs typeface="Arial"/>
              </a:rPr>
              <a:t>another process </a:t>
            </a:r>
            <a:r>
              <a:rPr sz="2600" dirty="0" smtClean="0">
                <a:latin typeface="Arial"/>
                <a:cs typeface="Arial"/>
              </a:rPr>
              <a:t>memory</a:t>
            </a:r>
            <a:r>
              <a:rPr lang="tr-TR" sz="2600" dirty="0" smtClean="0">
                <a:latin typeface="Arial"/>
                <a:cs typeface="Arial"/>
              </a:rPr>
              <a:t> </a:t>
            </a:r>
            <a:r>
              <a:rPr sz="2600" spc="-5" dirty="0" smtClean="0">
                <a:latin typeface="Arial"/>
                <a:cs typeface="Arial"/>
              </a:rPr>
              <a:t>(</a:t>
            </a:r>
            <a:r>
              <a:rPr sz="2600" spc="-5" dirty="0">
                <a:latin typeface="Arial"/>
                <a:cs typeface="Arial"/>
              </a:rPr>
              <a:t>except debugging a process by another process or using </a:t>
            </a:r>
            <a:r>
              <a:rPr sz="2600" dirty="0">
                <a:latin typeface="Arial"/>
                <a:cs typeface="Arial"/>
              </a:rPr>
              <a:t>specific </a:t>
            </a:r>
            <a:r>
              <a:rPr sz="2600" dirty="0" smtClean="0">
                <a:latin typeface="Arial"/>
                <a:cs typeface="Arial"/>
              </a:rPr>
              <a:t>OS</a:t>
            </a:r>
            <a:r>
              <a:rPr lang="tr-TR" sz="2600" dirty="0" smtClean="0">
                <a:latin typeface="Arial"/>
                <a:cs typeface="Arial"/>
              </a:rPr>
              <a:t> </a:t>
            </a:r>
            <a:r>
              <a:rPr sz="2600" dirty="0" smtClean="0">
                <a:latin typeface="Arial"/>
                <a:cs typeface="Arial"/>
              </a:rPr>
              <a:t>features </a:t>
            </a:r>
            <a:r>
              <a:rPr sz="2600" spc="-5" dirty="0">
                <a:latin typeface="Arial"/>
                <a:cs typeface="Arial"/>
              </a:rPr>
              <a:t>such as</a:t>
            </a:r>
            <a:r>
              <a:rPr sz="2600" spc="-25" dirty="0">
                <a:latin typeface="Arial"/>
                <a:cs typeface="Arial"/>
              </a:rPr>
              <a:t> </a:t>
            </a:r>
            <a:r>
              <a:rPr sz="2600" dirty="0">
                <a:latin typeface="Arial"/>
                <a:cs typeface="Arial"/>
              </a:rPr>
              <a:t>CreateRemoteThread)</a:t>
            </a:r>
          </a:p>
        </p:txBody>
      </p:sp>
    </p:spTree>
    <p:extLst>
      <p:ext uri="{BB962C8B-B14F-4D97-AF65-F5344CB8AC3E}">
        <p14:creationId xmlns:p14="http://schemas.microsoft.com/office/powerpoint/2010/main" val="63203990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446</TotalTime>
  <Words>3832</Words>
  <Application>Microsoft Office PowerPoint</Application>
  <PresentationFormat>Ekran Gösterisi (4:3)</PresentationFormat>
  <Paragraphs>614</Paragraphs>
  <Slides>59</Slides>
  <Notes>1</Notes>
  <HiddenSlides>0</HiddenSlides>
  <MMClips>0</MMClips>
  <ScaleCrop>false</ScaleCrop>
  <HeadingPairs>
    <vt:vector size="6" baseType="variant">
      <vt:variant>
        <vt:lpstr>Kullanılan Yazı Tipleri</vt:lpstr>
      </vt:variant>
      <vt:variant>
        <vt:i4>7</vt:i4>
      </vt:variant>
      <vt:variant>
        <vt:lpstr>Tema</vt:lpstr>
      </vt:variant>
      <vt:variant>
        <vt:i4>1</vt:i4>
      </vt:variant>
      <vt:variant>
        <vt:lpstr>Slayt Başlıkları</vt:lpstr>
      </vt:variant>
      <vt:variant>
        <vt:i4>59</vt:i4>
      </vt:variant>
    </vt:vector>
  </HeadingPairs>
  <TitlesOfParts>
    <vt:vector size="67" baseType="lpstr">
      <vt:lpstr>Calibri</vt:lpstr>
      <vt:lpstr>Sitka Small</vt:lpstr>
      <vt:lpstr>Arial</vt:lpstr>
      <vt:lpstr>Times New Roman</vt:lpstr>
      <vt:lpstr>Courier New</vt:lpstr>
      <vt:lpstr>Trebuchet MS</vt:lpstr>
      <vt:lpstr>Tahoma</vt:lpstr>
      <vt:lpstr>Office Theme</vt:lpstr>
      <vt:lpstr>PowerPoint Sunusu</vt:lpstr>
      <vt:lpstr>Lecture Overview</vt:lpstr>
      <vt:lpstr>System &amp; Communication Security</vt:lpstr>
      <vt:lpstr>Vulnerabilities of the PC today</vt:lpstr>
      <vt:lpstr>Vulnerabilities of the PC today</vt:lpstr>
      <vt:lpstr>Approaches to strengthening platform security</vt:lpstr>
      <vt:lpstr>OS protections – Launching a process</vt:lpstr>
      <vt:lpstr>OS protections – Process Virtual Address Space</vt:lpstr>
      <vt:lpstr>OS protections – Process Virtual Address Space</vt:lpstr>
      <vt:lpstr>OS protections – Runtime Address Translation</vt:lpstr>
      <vt:lpstr>PowerPoint Sunusu</vt:lpstr>
      <vt:lpstr>OS protections – Code vulnerabilities</vt:lpstr>
      <vt:lpstr>OS protections – Software supported Data Execution Prevention (DEP) - The vulnerable code has no access directly to kernel space, but without DEP it can modify the code in the user space (even the OS API in user space) or can execute an attacker placed malicious code</vt:lpstr>
      <vt:lpstr>PowerPoint Sunusu</vt:lpstr>
      <vt:lpstr>OS advanced protections – new directions</vt:lpstr>
      <vt:lpstr>OS advanced protections – new directions</vt:lpstr>
      <vt:lpstr>CPU protection</vt:lpstr>
      <vt:lpstr>Reference Monitor</vt:lpstr>
      <vt:lpstr>OS security kernel as reference monitor</vt:lpstr>
      <vt:lpstr>What happened to rings 1 &amp; 2 ?</vt:lpstr>
      <vt:lpstr>CPU Protection Ring structure from 2006</vt:lpstr>
      <vt:lpstr>Privileged Instructions</vt:lpstr>
      <vt:lpstr>Principle of protection ring model</vt:lpstr>
      <vt:lpstr>User processes access to system resources</vt:lpstr>
      <vt:lpstr>Controlled Invocation of code segments</vt:lpstr>
      <vt:lpstr>Controlled Invocation</vt:lpstr>
      <vt:lpstr>Hardware supported Data Execution Prevention</vt:lpstr>
      <vt:lpstr>Control Flow Enforcement (in plan)</vt:lpstr>
      <vt:lpstr>Intel Software Guard Extension (SGX)</vt:lpstr>
      <vt:lpstr>TCB – Trusted Computing Base</vt:lpstr>
      <vt:lpstr>Platform Virtualization</vt:lpstr>
      <vt:lpstr>Platform Virtualization</vt:lpstr>
      <vt:lpstr>Type 1 VM Architecture (native)</vt:lpstr>
      <vt:lpstr>Type 2 VM Architecture (hosted)</vt:lpstr>
      <vt:lpstr>Challenges of Running VMs</vt:lpstr>
      <vt:lpstr>Type 1 VM Architecture Ring Allocation</vt:lpstr>
      <vt:lpstr>Type 2 VM Architecture Ring Allocation</vt:lpstr>
      <vt:lpstr>Platform Virtualisation Products</vt:lpstr>
      <vt:lpstr>Operating system level virtualization</vt:lpstr>
      <vt:lpstr>Hardware support for virtualization</vt:lpstr>
      <vt:lpstr>Why use platform virtualization</vt:lpstr>
      <vt:lpstr>Hypervisor examples of use</vt:lpstr>
      <vt:lpstr>Trusted Computing</vt:lpstr>
      <vt:lpstr>Trusted Computing Motivation</vt:lpstr>
      <vt:lpstr>Basic idea of Trusted Computing</vt:lpstr>
      <vt:lpstr>What is “trust” in the sense of TC?</vt:lpstr>
      <vt:lpstr>Characteristics of Trusted Hardware</vt:lpstr>
      <vt:lpstr>Trusted Hardware – Example</vt:lpstr>
      <vt:lpstr>Trusted Computing Group TCG History &amp; Evolution</vt:lpstr>
      <vt:lpstr>Pervasiveness of the TPM</vt:lpstr>
      <vt:lpstr>TPM 1.2 Functionality</vt:lpstr>
      <vt:lpstr>TPM usage</vt:lpstr>
      <vt:lpstr>Boot protection</vt:lpstr>
      <vt:lpstr>Boot Protection with TPM</vt:lpstr>
      <vt:lpstr>Boot Protection with UEFI</vt:lpstr>
      <vt:lpstr>Two modes of boot protection</vt:lpstr>
      <vt:lpstr>Sealed Storage / Encryption</vt:lpstr>
      <vt:lpstr>Remote Attestation</vt:lpstr>
      <vt:lpstr>End of lecture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Audun Jøsang</dc:creator>
  <cp:lastModifiedBy>Furkan Gözükara</cp:lastModifiedBy>
  <cp:revision>11</cp:revision>
  <dcterms:created xsi:type="dcterms:W3CDTF">2020-09-28T08:21:03Z</dcterms:created>
  <dcterms:modified xsi:type="dcterms:W3CDTF">2020-11-15T21:33:58Z</dcterms:modified>
</cp:coreProperties>
</file>